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sldIdLst>
    <p:sldId id="258" r:id="rId2"/>
    <p:sldId id="274" r:id="rId3"/>
    <p:sldId id="278" r:id="rId4"/>
    <p:sldId id="277" r:id="rId5"/>
    <p:sldId id="279" r:id="rId6"/>
    <p:sldId id="280" r:id="rId7"/>
    <p:sldId id="281" r:id="rId8"/>
    <p:sldId id="282" r:id="rId9"/>
    <p:sldId id="29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D39"/>
    <a:srgbClr val="86A5AD"/>
    <a:srgbClr val="88B5B5"/>
    <a:srgbClr val="81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5" autoAdjust="0"/>
    <p:restoredTop sz="86416" autoAdjust="0"/>
  </p:normalViewPr>
  <p:slideViewPr>
    <p:cSldViewPr snapToGrid="0" snapToObjects="1">
      <p:cViewPr varScale="1">
        <p:scale>
          <a:sx n="99" d="100"/>
          <a:sy n="99" d="100"/>
        </p:scale>
        <p:origin x="-9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Opening Slide</a:t>
            </a:r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Final slide</a:t>
            </a:r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alphaModFix amt="22000"/>
          </a:blip>
          <a:srcRect/>
          <a:stretch>
            <a:fillRect/>
          </a:stretch>
        </p:blipFill>
        <p:spPr bwMode="auto">
          <a:xfrm>
            <a:off x="334617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2000"/>
          </a:blip>
          <a:srcRect/>
          <a:stretch>
            <a:fillRect/>
          </a:stretch>
        </p:blipFill>
        <p:spPr bwMode="auto">
          <a:xfrm>
            <a:off x="375034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97426" y="2094853"/>
            <a:ext cx="7369458" cy="3327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en-US" sz="2400" b="0" i="0" dirty="0" smtClean="0"/>
              <a:t>Click to add text</a:t>
            </a:r>
            <a:endParaRPr lang="en-US" sz="2400" b="0" i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744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074454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5437" y="1490622"/>
            <a:ext cx="3733394" cy="37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1387" y="725951"/>
            <a:ext cx="4915414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364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EFA5-8425-E349-9182-2F3D75F7BA18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0673-9C92-4549-8376-A6C30F4C31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 descr="SponsorStrip2011-29-12USE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18" y="5853397"/>
            <a:ext cx="6394527" cy="520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2" r:id="rId2"/>
    <p:sldLayoutId id="2147483773" r:id="rId3"/>
    <p:sldLayoutId id="2147483775" r:id="rId4"/>
    <p:sldLayoutId id="2147483774" r:id="rId5"/>
    <p:sldLayoutId id="2147483764" r:id="rId6"/>
    <p:sldLayoutId id="2147483762" r:id="rId7"/>
    <p:sldLayoutId id="2147483766" r:id="rId8"/>
    <p:sldLayoutId id="2147483767" r:id="rId9"/>
    <p:sldLayoutId id="214748377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Clr>
          <a:schemeClr val="accent5"/>
        </a:buClr>
        <a:buFont typeface="Arial"/>
        <a:buNone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arthobservatory.nasa.gov/IOTD/view.php?id=81864&amp;src=eoa-iot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09193" y="2683218"/>
            <a:ext cx="51698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dirty="0" smtClean="0">
                <a:solidFill>
                  <a:schemeClr val="bg2">
                    <a:lumMod val="50000"/>
                  </a:schemeClr>
                </a:solidFill>
              </a:rPr>
              <a:t>GLOBE</a:t>
            </a:r>
            <a:br>
              <a:rPr lang="en-US" alt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4400" dirty="0" smtClean="0">
                <a:solidFill>
                  <a:schemeClr val="bg2">
                    <a:lumMod val="50000"/>
                  </a:schemeClr>
                </a:solidFill>
              </a:rPr>
              <a:t>Aerosols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53762" y="82038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Science Content: Effects of Aerosols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83940" y="1935892"/>
            <a:ext cx="4130675" cy="3048000"/>
            <a:chOff x="3014" y="1728"/>
            <a:chExt cx="2602" cy="1920"/>
          </a:xfrm>
        </p:grpSpPr>
        <p:pic>
          <p:nvPicPr>
            <p:cNvPr id="5" name="Picture 15" descr="suns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728"/>
              <a:ext cx="2544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3014" y="3421"/>
              <a:ext cx="18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800">
                  <a:cs typeface="Arial" charset="0"/>
                </a:rPr>
                <a:t>Photo taken by Carlye Calvin</a:t>
              </a:r>
            </a:p>
            <a:p>
              <a:pPr eaLnBrk="1" hangingPunct="1">
                <a:buFontTx/>
                <a:buNone/>
              </a:pPr>
              <a:r>
                <a:rPr lang="en-US" altLang="en-US" sz="800">
                  <a:cs typeface="Arial" charset="0"/>
                </a:rPr>
                <a:t>© University Corporation for Atmospheric Research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0957" y="1819535"/>
            <a:ext cx="4535058" cy="367922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Aerosols are too small to be seen individually (100’s – 1000’s nm)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Aerosols scatter visible sunlight:</a:t>
            </a:r>
          </a:p>
          <a:p>
            <a:pPr lvl="1">
              <a:buClrTx/>
            </a:pPr>
            <a:r>
              <a:rPr lang="en-US" altLang="en-US" dirty="0" smtClean="0"/>
              <a:t>Making the sky looks dirty or hazy</a:t>
            </a:r>
          </a:p>
          <a:p>
            <a:pPr lvl="1">
              <a:buClrTx/>
            </a:pPr>
            <a:r>
              <a:rPr lang="en-US" altLang="en-US" dirty="0" smtClean="0"/>
              <a:t>Creating brilliant orange and red skies at sunrise and sunset</a:t>
            </a:r>
          </a:p>
          <a:p>
            <a:pPr lvl="1">
              <a:buClrTx/>
            </a:pPr>
            <a:r>
              <a:rPr lang="en-US" altLang="en-US" dirty="0" smtClean="0"/>
              <a:t>Creating a large aureole around the sun or full moon</a:t>
            </a:r>
          </a:p>
          <a:p>
            <a:pPr lvl="1">
              <a:buClrTx/>
            </a:pPr>
            <a:r>
              <a:rPr lang="en-US" altLang="en-US" dirty="0" smtClean="0"/>
              <a:t>Sometimes acting as CCNs (cloud condensation nuclei) </a:t>
            </a:r>
          </a:p>
        </p:txBody>
      </p:sp>
    </p:spTree>
    <p:extLst>
      <p:ext uri="{BB962C8B-B14F-4D97-AF65-F5344CB8AC3E}">
        <p14:creationId xmlns:p14="http://schemas.microsoft.com/office/powerpoint/2010/main" val="3987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24771"/>
            <a:ext cx="8915400" cy="685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/>
              <a:t>Science Content: Aerosols and Light Absorption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6857" y="1723769"/>
            <a:ext cx="8528223" cy="354020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Sunlight includes a range of wavelengths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Aerosols and gases absorb and scatter light best at wavelengths that match their size (in nanometers)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Both gases and aerosols absorb and scatter sunlight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If we know (1) atmospheric pressure, and (2) the elevation angle of the sun, we know the amount of gas between us and the sun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In the absence of clouds, any light absorption not caused by atmospheric gas is from aerosols</a:t>
            </a:r>
          </a:p>
        </p:txBody>
      </p:sp>
    </p:spTree>
    <p:extLst>
      <p:ext uri="{BB962C8B-B14F-4D97-AF65-F5344CB8AC3E}">
        <p14:creationId xmlns:p14="http://schemas.microsoft.com/office/powerpoint/2010/main" val="10687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61087" y="815146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Instruments: Sun Photometer</a:t>
            </a:r>
          </a:p>
        </p:txBody>
      </p:sp>
      <p:pic>
        <p:nvPicPr>
          <p:cNvPr id="5" name="Picture 14" descr="sun_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67697"/>
            <a:ext cx="30114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087" y="2067697"/>
            <a:ext cx="4880919" cy="32004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Aerosol Optical Thickness (AOT) can range from 0 (100% light transmission) to &gt;5.0 (&lt;1% light transmission)</a:t>
            </a:r>
          </a:p>
          <a:p>
            <a:pPr marL="342900" indent="-342900" algn="l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Sun photometers can be obtained from GLOBE scientists, manufacturers, or purchased as a kit that can be built</a:t>
            </a:r>
          </a:p>
        </p:txBody>
      </p:sp>
    </p:spTree>
    <p:extLst>
      <p:ext uri="{BB962C8B-B14F-4D97-AF65-F5344CB8AC3E}">
        <p14:creationId xmlns:p14="http://schemas.microsoft.com/office/powerpoint/2010/main" val="36839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1752600"/>
            <a:ext cx="7265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275012" y="3657600"/>
            <a:ext cx="5257800" cy="76200"/>
          </a:xfrm>
          <a:prstGeom prst="straightConnector1">
            <a:avLst/>
          </a:prstGeom>
          <a:ln w="38100">
            <a:solidFill>
              <a:srgbClr val="FCFC04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8012" y="1524000"/>
            <a:ext cx="2481263" cy="4114800"/>
            <a:chOff x="304800" y="1752600"/>
            <a:chExt cx="2481857" cy="4114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52600"/>
              <a:ext cx="2481857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1829165" y="1752600"/>
              <a:ext cx="381091" cy="2819400"/>
            </a:xfrm>
            <a:prstGeom prst="straightConnector1">
              <a:avLst/>
            </a:prstGeom>
            <a:ln w="38100">
              <a:solidFill>
                <a:srgbClr val="FCFC04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51" y="824771"/>
            <a:ext cx="8773298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Instruments: How the sun photometer works</a:t>
            </a:r>
          </a:p>
        </p:txBody>
      </p:sp>
    </p:spTree>
    <p:extLst>
      <p:ext uri="{BB962C8B-B14F-4D97-AF65-F5344CB8AC3E}">
        <p14:creationId xmlns:p14="http://schemas.microsoft.com/office/powerpoint/2010/main" val="579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821682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Measurements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9491" y="2145957"/>
            <a:ext cx="4880919" cy="32004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Maximum Voltage in Sunlight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Dark Voltage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Aerosol Optical Thickness (AOT)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Cloud Protocols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Current Air Temperature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Relative Humidity</a:t>
            </a:r>
          </a:p>
        </p:txBody>
      </p:sp>
      <p:pic>
        <p:nvPicPr>
          <p:cNvPr id="5" name="Picture 6" descr="student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145957"/>
            <a:ext cx="40624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2038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Collecting Data: Protocol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8281" y="1486929"/>
            <a:ext cx="6100119" cy="414775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en-US" altLang="en-US" sz="2400" dirty="0"/>
              <a:t>Collect initial photometer temperature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Select </a:t>
            </a:r>
            <a:r>
              <a:rPr lang="en-US" altLang="en-US" sz="2400" dirty="0">
                <a:solidFill>
                  <a:srgbClr val="FF0000"/>
                </a:solidFill>
              </a:rPr>
              <a:t>red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00B050"/>
                </a:solidFill>
              </a:rPr>
              <a:t>green</a:t>
            </a:r>
            <a:r>
              <a:rPr lang="en-US" altLang="en-US" sz="2400" dirty="0"/>
              <a:t> channel (three to five measurements needed for each)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Record maximum voltage reading 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Record dark voltage reading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Record the precise time for each 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Collect ending photometer temperature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Observe and record cloud conditions, current air temperature, relative humidity, and barometric pressure</a:t>
            </a:r>
          </a:p>
          <a:p>
            <a:pPr lvl="1">
              <a:buClrTx/>
              <a:buFontTx/>
              <a:buChar char="•"/>
            </a:pPr>
            <a:endParaRPr lang="en-US" altLang="en-US" sz="2400" dirty="0" smtClean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4987"/>
            <a:ext cx="28956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0370"/>
            <a:ext cx="1676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248400" y="3881370"/>
            <a:ext cx="28194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Ideally at a particular sun angle in the morning when the sun is visible</a:t>
            </a:r>
          </a:p>
        </p:txBody>
      </p:sp>
    </p:spTree>
    <p:extLst>
      <p:ext uri="{BB962C8B-B14F-4D97-AF65-F5344CB8AC3E}">
        <p14:creationId xmlns:p14="http://schemas.microsoft.com/office/powerpoint/2010/main" val="5410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9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Enter Data on the GLOBE </a:t>
            </a:r>
            <a:r>
              <a:rPr lang="en-US" altLang="en-US" sz="3600" dirty="0" smtClean="0"/>
              <a:t>Website</a:t>
            </a:r>
            <a:endParaRPr lang="en-US" altLang="en-US" sz="3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58054"/>
            <a:ext cx="5534526" cy="44518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Step 1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Define a study site, choose Atmosphere site type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Step 2</a:t>
            </a:r>
            <a:r>
              <a:rPr lang="en-US" altLang="en-US" sz="2400" dirty="0"/>
              <a:t>: Select </a:t>
            </a:r>
            <a:r>
              <a:rPr lang="en-US" altLang="en-US" sz="2400" dirty="0" smtClean="0"/>
              <a:t>“New observation” under Aerosols 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/>
              <a:t>Step 3: Enter </a:t>
            </a:r>
            <a:r>
              <a:rPr lang="en-US" altLang="en-US" sz="2400" dirty="0" smtClean="0"/>
              <a:t>date and Universal Time (UTC) and select whether your sun </a:t>
            </a:r>
            <a:r>
              <a:rPr lang="en-US" altLang="en-US" sz="2400" dirty="0"/>
              <a:t>photometer </a:t>
            </a:r>
            <a:r>
              <a:rPr lang="en-US" altLang="en-US" sz="2400" dirty="0" smtClean="0"/>
              <a:t>measures AOT directly or not</a:t>
            </a:r>
            <a:endParaRPr lang="en-US" altLang="en-US" sz="2400" dirty="0"/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Step 4: Enter data collected (red asterisks</a:t>
            </a:r>
            <a:r>
              <a:rPr lang="en-US" altLang="en-US" sz="2400" dirty="0" smtClean="0">
                <a:solidFill>
                  <a:srgbClr val="FF0000"/>
                </a:solidFill>
              </a:rPr>
              <a:t>*</a:t>
            </a:r>
            <a:r>
              <a:rPr lang="en-US" altLang="en-US" sz="2400" dirty="0" smtClean="0"/>
              <a:t> indicate required data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Step 5: Click on Send Data</a:t>
            </a:r>
          </a:p>
          <a:p>
            <a:pPr lvl="1">
              <a:buClrTx/>
              <a:buFontTx/>
              <a:buChar char="•"/>
            </a:pP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90147" y="1482289"/>
            <a:ext cx="3686476" cy="42390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67149" y="1562900"/>
            <a:ext cx="3575683" cy="4148779"/>
            <a:chOff x="5467149" y="1485900"/>
            <a:chExt cx="3575683" cy="41487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" t="12235" r="2913" b="3543"/>
            <a:stretch/>
          </p:blipFill>
          <p:spPr bwMode="auto">
            <a:xfrm>
              <a:off x="5467149" y="1485900"/>
              <a:ext cx="3540362" cy="289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t="51659" r="7793" b="2827"/>
            <a:stretch/>
          </p:blipFill>
          <p:spPr bwMode="auto">
            <a:xfrm>
              <a:off x="5713104" y="4081726"/>
              <a:ext cx="3329728" cy="155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2" name="Straight Connector 41"/>
          <p:cNvCxnSpPr/>
          <p:nvPr/>
        </p:nvCxnSpPr>
        <p:spPr>
          <a:xfrm flipV="1">
            <a:off x="1193533" y="1309037"/>
            <a:ext cx="6593305" cy="9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0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7381" r="4572" b="5485"/>
          <a:stretch/>
        </p:blipFill>
        <p:spPr bwMode="auto">
          <a:xfrm>
            <a:off x="3850102" y="1607417"/>
            <a:ext cx="5149516" cy="40618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3093" y="1572525"/>
            <a:ext cx="3827387" cy="44518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AOT, Aerosol Optical Thickness,  (blue in this time series) ranges from 0 to 5</a:t>
            </a:r>
            <a:endParaRPr lang="en-US" altLang="en-US" sz="2400" dirty="0" smtClean="0"/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Percent Transmission (red in this time series) ranges from 0 to 100%</a:t>
            </a:r>
          </a:p>
          <a:p>
            <a:pPr lvl="1">
              <a:buClrTx/>
              <a:buFontTx/>
              <a:buChar char="•"/>
            </a:pPr>
            <a:r>
              <a:rPr lang="en-US" altLang="en-US" sz="2400" dirty="0" smtClean="0"/>
              <a:t>As AOT increases, Percent Transmission (of sunlight) decreases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9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Looking at GLOBE Data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7235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Goals for the Training Session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73455"/>
            <a:ext cx="5981700" cy="24712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Provide an inquiry context for the data collection and science content</a:t>
            </a:r>
          </a:p>
          <a:p>
            <a:pPr marL="342900" indent="-3429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Provide accurate science content</a:t>
            </a:r>
          </a:p>
          <a:p>
            <a:pPr marL="342900" indent="-3429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Review procedures for data collection</a:t>
            </a:r>
          </a:p>
          <a:p>
            <a:pPr marL="342900" indent="-3429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Review data entry and analysis </a:t>
            </a:r>
          </a:p>
        </p:txBody>
      </p:sp>
      <p:pic>
        <p:nvPicPr>
          <p:cNvPr id="9" name="Picture 4" descr="DSCF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7999" b="1332"/>
          <a:stretch>
            <a:fillRect/>
          </a:stretch>
        </p:blipFill>
        <p:spPr>
          <a:xfrm>
            <a:off x="6438900" y="1600200"/>
            <a:ext cx="23907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</p:spPr>
        <p:txBody>
          <a:bodyPr/>
          <a:lstStyle/>
          <a:p>
            <a:r>
              <a:rPr lang="en-US" altLang="en-US" sz="3600" dirty="0" smtClean="0"/>
              <a:t>What </a:t>
            </a:r>
            <a:r>
              <a:rPr lang="en-US" altLang="en-US" sz="3600" dirty="0"/>
              <a:t>are Aerosols?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799" y="1544059"/>
            <a:ext cx="8309811" cy="19812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List from participants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5600" y="2851476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What are Sources of Aerosols?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3199" y="3669584"/>
            <a:ext cx="8309811" cy="19812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List from participants</a:t>
            </a:r>
          </a:p>
        </p:txBody>
      </p:sp>
    </p:spTree>
    <p:extLst>
      <p:ext uri="{BB962C8B-B14F-4D97-AF65-F5344CB8AC3E}">
        <p14:creationId xmlns:p14="http://schemas.microsoft.com/office/powerpoint/2010/main" val="816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Science Content: What are Aerosols?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746184"/>
            <a:ext cx="8175057" cy="268143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Solid or liquid particles suspended in the air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Too small to be seen individually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Can cause sky to appear hazy or dirty 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Brilliant orange skies at sunrise/sunset may indicate presence of aerosols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0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</p:spPr>
        <p:txBody>
          <a:bodyPr/>
          <a:lstStyle/>
          <a:p>
            <a:r>
              <a:rPr lang="en-US" altLang="en-US" sz="3600" dirty="0"/>
              <a:t>Science Content: </a:t>
            </a:r>
            <a:r>
              <a:rPr lang="en-US" altLang="en-US" sz="3600" dirty="0" smtClean="0"/>
              <a:t>Sources of Aerosols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746184"/>
            <a:ext cx="4931343" cy="31434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Natural: volcanoes, sea spray, dust, smoke, wind erosion, water droplets, ice particles, pollen</a:t>
            </a:r>
          </a:p>
          <a:p>
            <a:pPr algn="l">
              <a:buClrTx/>
            </a:pPr>
            <a:endParaRPr lang="en-US" altLang="en-US" dirty="0" smtClean="0"/>
          </a:p>
          <a:p>
            <a:pPr algn="l">
              <a:buClrTx/>
            </a:pPr>
            <a:endParaRPr lang="en-US" altLang="en-US" dirty="0" smtClean="0"/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Human: plowing, surface mining, combustion, biomass burning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86" y="2217675"/>
            <a:ext cx="1880008" cy="1321590"/>
          </a:xfrm>
          <a:prstGeom prst="rect">
            <a:avLst/>
          </a:prstGeom>
        </p:spPr>
      </p:pic>
      <p:pic>
        <p:nvPicPr>
          <p:cNvPr id="1033" name="Picture 9" descr="C:\Users\garyr\AppData\Local\Microsoft\Windows\Temporary Internet Files\Content.IE5\0KC98D45\MP9003901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10" y="3625764"/>
            <a:ext cx="1381184" cy="19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aryr\AppData\Local\Microsoft\Windows\Temporary Internet Files\Content.IE5\UO7ODJU0\MP90040191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2" y="3373635"/>
            <a:ext cx="2274888" cy="1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2" y="1600199"/>
            <a:ext cx="1969208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43" y="841946"/>
            <a:ext cx="8328454" cy="1188414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Local Inquiry Example:</a:t>
            </a:r>
            <a:br>
              <a:rPr lang="en-US" altLang="en-US" sz="3600" dirty="0" smtClean="0"/>
            </a:br>
            <a:r>
              <a:rPr lang="en-US" altLang="en-US" sz="3600" dirty="0" smtClean="0"/>
              <a:t>Fires in the Rocky Mountains</a:t>
            </a:r>
          </a:p>
        </p:txBody>
      </p:sp>
      <p:pic>
        <p:nvPicPr>
          <p:cNvPr id="4" name="Picture 5" descr="https://scontent-a.xx.fbcdn.net/hphotos-prn1/1014429_482667571801434_11154586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" y="1967258"/>
            <a:ext cx="2641085" cy="35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csmonitor.com/var/ezflow_site/storage/images/media/content/2013/0611-colorado-wildfires-2013/16035217-1-eng-US/0611-colorado-wildfires-2013_full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381781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48475" y="4908757"/>
            <a:ext cx="168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Source: www.csmonitor.com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5437327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</a:rPr>
              <a:t>Source: Rafat Jambi, GLOBE Saudi Arabia</a:t>
            </a:r>
          </a:p>
        </p:txBody>
      </p:sp>
    </p:spTree>
    <p:extLst>
      <p:ext uri="{BB962C8B-B14F-4D97-AF65-F5344CB8AC3E}">
        <p14:creationId xmlns:p14="http://schemas.microsoft.com/office/powerpoint/2010/main" val="1655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25843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Inquiry Context</a:t>
            </a:r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3393986" y="1771267"/>
            <a:ext cx="5169245" cy="34185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How are aerosol concentrations related to changes in the seasons?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How can aerosols be used to tell where air comes from?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altLang="en-US" dirty="0" smtClean="0"/>
              <a:t>How does smoke from large forest fires affect sunlight reaching Earth’s surface?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5" name="Text Box 1032"/>
          <p:cNvSpPr txBox="1">
            <a:spLocks noChangeArrowheads="1"/>
          </p:cNvSpPr>
          <p:nvPr/>
        </p:nvSpPr>
        <p:spPr bwMode="auto">
          <a:xfrm>
            <a:off x="441325" y="5550243"/>
            <a:ext cx="2987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">
                <a:cs typeface="Arial" charset="0"/>
              </a:rPr>
              <a:t>© National Center for Atmospheric Research</a:t>
            </a:r>
          </a:p>
        </p:txBody>
      </p:sp>
      <p:pic>
        <p:nvPicPr>
          <p:cNvPr id="6" name="Picture 1035" descr="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11643"/>
            <a:ext cx="27892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03654" y="845979"/>
            <a:ext cx="8458200" cy="118624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Why do GLOBE scientists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research aerosols?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1341" y="2105525"/>
            <a:ext cx="8155459" cy="321893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To provide ground-based data that assesses the performance of satellite measurements of aerosols</a:t>
            </a:r>
          </a:p>
          <a:p>
            <a:pPr marL="457200" indent="-4572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To add to data provided by remotely-sensed data</a:t>
            </a:r>
          </a:p>
          <a:p>
            <a:pPr marL="457200" indent="-4572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To help track the effects of dust storms, fires, volcanic eruptions, and pollution around the world</a:t>
            </a:r>
          </a:p>
          <a:p>
            <a:pPr marL="457200" indent="-457200" algn="l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To add to knowledge scientists have about the energy cycle and the water cycle</a:t>
            </a:r>
          </a:p>
        </p:txBody>
      </p:sp>
    </p:spTree>
    <p:extLst>
      <p:ext uri="{BB962C8B-B14F-4D97-AF65-F5344CB8AC3E}">
        <p14:creationId xmlns:p14="http://schemas.microsoft.com/office/powerpoint/2010/main" val="3823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3654" y="845979"/>
            <a:ext cx="8458200" cy="1186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Science Content:</a:t>
            </a:r>
            <a:br>
              <a:rPr lang="en-US" altLang="en-US" sz="3600" dirty="0" smtClean="0"/>
            </a:br>
            <a:r>
              <a:rPr lang="en-US" altLang="en-US" sz="3600" dirty="0" smtClean="0"/>
              <a:t>Tracking dust across the Atlantic</a:t>
            </a:r>
            <a:endParaRPr lang="en-US" altLang="en-US" sz="3600" dirty="0" smtClean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6" t="24189" r="2247" b="22264"/>
          <a:stretch/>
        </p:blipFill>
        <p:spPr bwMode="auto">
          <a:xfrm>
            <a:off x="2598824" y="2242688"/>
            <a:ext cx="4081112" cy="29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59" y="5390147"/>
            <a:ext cx="5043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http://earthobservatory.nasa.gov/IOTD/view.php?id=81864&amp;src=eoa-iotd</a:t>
            </a:r>
          </a:p>
        </p:txBody>
      </p:sp>
    </p:spTree>
    <p:extLst>
      <p:ext uri="{BB962C8B-B14F-4D97-AF65-F5344CB8AC3E}">
        <p14:creationId xmlns:p14="http://schemas.microsoft.com/office/powerpoint/2010/main" val="203893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E7E9DA"/>
      </a:dk2>
      <a:lt2>
        <a:srgbClr val="6496D7"/>
      </a:lt2>
      <a:accent1>
        <a:srgbClr val="073E8B"/>
      </a:accent1>
      <a:accent2>
        <a:srgbClr val="4D8677"/>
      </a:accent2>
      <a:accent3>
        <a:srgbClr val="FFCC00"/>
      </a:accent3>
      <a:accent4>
        <a:srgbClr val="BCB575"/>
      </a:accent4>
      <a:accent5>
        <a:srgbClr val="C76402"/>
      </a:accent5>
      <a:accent6>
        <a:srgbClr val="9E5A3B"/>
      </a:accent6>
      <a:hlink>
        <a:srgbClr val="FFDE26"/>
      </a:hlink>
      <a:folHlink>
        <a:srgbClr val="DEBE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671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Goals for the Training Session</vt:lpstr>
      <vt:lpstr>What are Aerosols?</vt:lpstr>
      <vt:lpstr>Science Content: What are Aerosols?</vt:lpstr>
      <vt:lpstr>Science Content: Sources of Aerosols</vt:lpstr>
      <vt:lpstr>Local Inquiry Example: Fires in the Rocky Mountains</vt:lpstr>
      <vt:lpstr>Inquiry Context</vt:lpstr>
      <vt:lpstr>Why do GLOBE scientists research aerosols?</vt:lpstr>
      <vt:lpstr>PowerPoint Presentation</vt:lpstr>
      <vt:lpstr>Science Content: Effects of Aerosols</vt:lpstr>
      <vt:lpstr>Science Content: Aerosols and Light Absorption</vt:lpstr>
      <vt:lpstr>Instruments: Sun Photometer</vt:lpstr>
      <vt:lpstr>Instruments: How the sun photometer works</vt:lpstr>
      <vt:lpstr>The Measurements</vt:lpstr>
      <vt:lpstr>Collecting Data: Protocol</vt:lpstr>
      <vt:lpstr>Enter Data on the GLOBE Website</vt:lpstr>
      <vt:lpstr>Looking at GLOBE Data</vt:lpstr>
    </vt:vector>
  </TitlesOfParts>
  <Company>GLOBE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 Murray</dc:creator>
  <cp:lastModifiedBy>Gary Randolph</cp:lastModifiedBy>
  <cp:revision>78</cp:revision>
  <dcterms:created xsi:type="dcterms:W3CDTF">2011-11-22T04:00:32Z</dcterms:created>
  <dcterms:modified xsi:type="dcterms:W3CDTF">2014-07-14T20:03:18Z</dcterms:modified>
</cp:coreProperties>
</file>