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diagrams/drawing2.xml" ContentType="application/vnd.ms-office.drawingml.diagramDrawing+xml"/>
  <Override PartName="/ppt/slides/slide9.xml" ContentType="application/vnd.openxmlformats-officedocument.presentationml.slide+xml"/>
  <Override PartName="/ppt/diagrams/data2.xml" ContentType="application/vnd.openxmlformats-officedocument.drawingml.diagramData+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diagrams/colors2.xml" ContentType="application/vnd.openxmlformats-officedocument.drawingml.diagramColors+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diagrams/layout2.xml" ContentType="application/vnd.openxmlformats-officedocument.drawingml.diagramLayout+xml"/>
  <Override PartName="/ppt/slideLayouts/slideLayout3.xml" ContentType="application/vnd.openxmlformats-officedocument.presentationml.slideLayout+xml"/>
  <Override PartName="/ppt/diagrams/quickStyle2.xml" ContentType="application/vnd.openxmlformats-officedocument.drawingml.diagramStyl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diagrams/drawing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0"/>
  </p:notesMasterIdLst>
  <p:sldIdLst>
    <p:sldId id="256" r:id="rId2"/>
    <p:sldId id="307" r:id="rId3"/>
    <p:sldId id="309" r:id="rId4"/>
    <p:sldId id="280" r:id="rId5"/>
    <p:sldId id="283" r:id="rId6"/>
    <p:sldId id="291" r:id="rId7"/>
    <p:sldId id="290" r:id="rId8"/>
    <p:sldId id="293" r:id="rId9"/>
    <p:sldId id="292" r:id="rId10"/>
    <p:sldId id="306" r:id="rId11"/>
    <p:sldId id="295" r:id="rId12"/>
    <p:sldId id="286" r:id="rId13"/>
    <p:sldId id="300" r:id="rId14"/>
    <p:sldId id="305" r:id="rId15"/>
    <p:sldId id="304" r:id="rId16"/>
    <p:sldId id="279" r:id="rId17"/>
    <p:sldId id="298" r:id="rId18"/>
    <p:sldId id="3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090" autoAdjust="0"/>
    <p:restoredTop sz="85346" autoAdjust="0"/>
  </p:normalViewPr>
  <p:slideViewPr>
    <p:cSldViewPr snapToGrid="0" snapToObjects="1">
      <p:cViewPr>
        <p:scale>
          <a:sx n="100" d="100"/>
          <a:sy n="100" d="100"/>
        </p:scale>
        <p:origin x="-1768" y="-75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3BC66-FC60-B749-9D58-5AA90A90BBD0}" type="doc">
      <dgm:prSet loTypeId="urn:microsoft.com/office/officeart/2005/8/layout/process1" loCatId="process" qsTypeId="urn:microsoft.com/office/officeart/2005/8/quickstyle/simple4" qsCatId="simple" csTypeId="urn:microsoft.com/office/officeart/2005/8/colors/accent1_2" csCatId="accent1" phldr="1"/>
      <dgm:spPr/>
    </dgm:pt>
    <dgm:pt modelId="{8E3EC2EF-9741-CC4C-A94A-6BA638F6C9E0}">
      <dgm:prSet phldrT="[Text]" custT="1"/>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dgm:spPr>
      <dgm:t>
        <a:bodyPr/>
        <a:lstStyle/>
        <a:p>
          <a:r>
            <a:rPr lang="en-US" sz="3600" b="1" dirty="0" smtClean="0">
              <a:solidFill>
                <a:schemeClr val="tx1"/>
              </a:solidFill>
              <a:latin typeface="Tahoma" charset="0"/>
              <a:ea typeface="Tahoma" charset="0"/>
              <a:cs typeface="Tahoma" charset="0"/>
            </a:rPr>
            <a:t>K-2</a:t>
          </a:r>
        </a:p>
        <a:p>
          <a:r>
            <a:rPr lang="en-US" sz="2000" dirty="0" smtClean="0">
              <a:solidFill>
                <a:schemeClr val="tx1"/>
              </a:solidFill>
            </a:rPr>
            <a:t>Identify cloud types</a:t>
          </a:r>
          <a:endParaRPr lang="en-US" sz="2000" dirty="0">
            <a:solidFill>
              <a:schemeClr val="tx1"/>
            </a:solidFill>
          </a:endParaRPr>
        </a:p>
      </dgm:t>
    </dgm:pt>
    <dgm:pt modelId="{A5B5D485-4F50-054C-B3DF-A7047537B76C}" type="parTrans" cxnId="{EEC97DB6-CE81-3F43-B89A-993F064D5A81}">
      <dgm:prSet/>
      <dgm:spPr/>
      <dgm:t>
        <a:bodyPr/>
        <a:lstStyle/>
        <a:p>
          <a:endParaRPr lang="en-US"/>
        </a:p>
      </dgm:t>
    </dgm:pt>
    <dgm:pt modelId="{B4194E7B-8A73-7346-9022-AFCB5850C9C9}" type="sibTrans" cxnId="{EEC97DB6-CE81-3F43-B89A-993F064D5A81}">
      <dgm:prSet/>
      <dgm:spPr/>
      <dgm:t>
        <a:bodyPr/>
        <a:lstStyle/>
        <a:p>
          <a:endParaRPr lang="en-US"/>
        </a:p>
      </dgm:t>
    </dgm:pt>
    <dgm:pt modelId="{1149132D-F6A4-6545-BA5E-20341AD190E0}">
      <dgm:prSet phldrT="[Text]" custT="1"/>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dgm:spPr>
      <dgm:t>
        <a:bodyPr/>
        <a:lstStyle/>
        <a:p>
          <a:r>
            <a:rPr lang="en-US" sz="3600" b="1" dirty="0" smtClean="0">
              <a:solidFill>
                <a:schemeClr val="tx1"/>
              </a:solidFill>
              <a:latin typeface="Tahoma" charset="0"/>
              <a:ea typeface="Tahoma" charset="0"/>
              <a:cs typeface="Tahoma" charset="0"/>
            </a:rPr>
            <a:t>Middle</a:t>
          </a:r>
        </a:p>
        <a:p>
          <a:r>
            <a:rPr lang="en-US" sz="2000" dirty="0" smtClean="0">
              <a:solidFill>
                <a:schemeClr val="tx1"/>
              </a:solidFill>
            </a:rPr>
            <a:t>Understand clouds vary in appearance at different altitudes</a:t>
          </a:r>
          <a:r>
            <a:rPr lang="en-US" sz="2000" baseline="0" dirty="0" smtClean="0">
              <a:solidFill>
                <a:schemeClr val="tx1"/>
              </a:solidFill>
            </a:rPr>
            <a:t> and in their precipitation</a:t>
          </a:r>
          <a:endParaRPr lang="en-US" sz="2000" dirty="0">
            <a:solidFill>
              <a:schemeClr val="tx1"/>
            </a:solidFill>
          </a:endParaRPr>
        </a:p>
      </dgm:t>
    </dgm:pt>
    <dgm:pt modelId="{8C6A2C64-9A55-6545-8EA7-33B82C4E07E7}" type="parTrans" cxnId="{55DF94CE-E84D-D243-9AB6-CF1EC3EE0DEA}">
      <dgm:prSet/>
      <dgm:spPr/>
      <dgm:t>
        <a:bodyPr/>
        <a:lstStyle/>
        <a:p>
          <a:endParaRPr lang="en-US"/>
        </a:p>
      </dgm:t>
    </dgm:pt>
    <dgm:pt modelId="{FFD578A2-9176-7F49-82D5-76EC2CA1876C}" type="sibTrans" cxnId="{55DF94CE-E84D-D243-9AB6-CF1EC3EE0DEA}">
      <dgm:prSet/>
      <dgm:spPr/>
      <dgm:t>
        <a:bodyPr/>
        <a:lstStyle/>
        <a:p>
          <a:endParaRPr lang="en-US"/>
        </a:p>
      </dgm:t>
    </dgm:pt>
    <dgm:pt modelId="{36BAE349-3634-624A-87EC-533842B72975}">
      <dgm:prSet phldrT="[Text]" custT="1"/>
      <dgm:spPr>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dgm:spPr>
      <dgm:t>
        <a:bodyPr/>
        <a:lstStyle/>
        <a:p>
          <a:r>
            <a:rPr lang="en-US" sz="3600" b="1" dirty="0" smtClean="0">
              <a:solidFill>
                <a:schemeClr val="tx1"/>
              </a:solidFill>
              <a:latin typeface="Tahoma" charset="0"/>
              <a:ea typeface="Tahoma" charset="0"/>
              <a:cs typeface="Tahoma" charset="0"/>
            </a:rPr>
            <a:t>High School</a:t>
          </a:r>
        </a:p>
        <a:p>
          <a:r>
            <a:rPr lang="en-US" sz="2000" dirty="0" smtClean="0">
              <a:solidFill>
                <a:schemeClr val="tx1"/>
              </a:solidFill>
              <a:latin typeface="+mn-lt"/>
              <a:ea typeface="Tahoma" charset="0"/>
              <a:cs typeface="Tahoma" charset="0"/>
            </a:rPr>
            <a:t>Develop questions and use GLOBE</a:t>
          </a:r>
          <a:r>
            <a:rPr lang="en-US" sz="2000" baseline="0" dirty="0" smtClean="0">
              <a:solidFill>
                <a:schemeClr val="tx1"/>
              </a:solidFill>
              <a:latin typeface="+mn-lt"/>
              <a:ea typeface="Tahoma" charset="0"/>
              <a:cs typeface="Tahoma" charset="0"/>
            </a:rPr>
            <a:t> and NASA data to make connections between cloud, precipitation, and agricultural drought</a:t>
          </a:r>
          <a:endParaRPr lang="en-US" sz="2000" dirty="0">
            <a:solidFill>
              <a:schemeClr val="tx1"/>
            </a:solidFill>
            <a:latin typeface="+mn-lt"/>
            <a:ea typeface="Tahoma" charset="0"/>
            <a:cs typeface="Tahoma" charset="0"/>
          </a:endParaRPr>
        </a:p>
      </dgm:t>
    </dgm:pt>
    <dgm:pt modelId="{C8060D3D-0DB1-F34A-88F1-6737843A0ABF}" type="parTrans" cxnId="{352A4E31-B3C0-B247-8332-D4AE19BE1C6C}">
      <dgm:prSet/>
      <dgm:spPr/>
      <dgm:t>
        <a:bodyPr/>
        <a:lstStyle/>
        <a:p>
          <a:endParaRPr lang="en-US"/>
        </a:p>
      </dgm:t>
    </dgm:pt>
    <dgm:pt modelId="{B57EC02C-5A9F-EB45-95B4-90C62108D88D}" type="sibTrans" cxnId="{352A4E31-B3C0-B247-8332-D4AE19BE1C6C}">
      <dgm:prSet/>
      <dgm:spPr/>
      <dgm:t>
        <a:bodyPr/>
        <a:lstStyle/>
        <a:p>
          <a:endParaRPr lang="en-US"/>
        </a:p>
      </dgm:t>
    </dgm:pt>
    <dgm:pt modelId="{B44CA2CD-4DE5-6947-B9C5-A3820DA6A290}">
      <dgm:prSet custT="1"/>
      <dgm:spP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dgm:spPr>
      <dgm:t>
        <a:bodyPr/>
        <a:lstStyle/>
        <a:p>
          <a:r>
            <a:rPr lang="en-US" sz="3600" b="1" dirty="0" smtClean="0">
              <a:solidFill>
                <a:schemeClr val="tx1"/>
              </a:solidFill>
              <a:latin typeface="Tahoma" charset="0"/>
              <a:ea typeface="Tahoma" charset="0"/>
              <a:cs typeface="Tahoma" charset="0"/>
            </a:rPr>
            <a:t>3</a:t>
          </a:r>
        </a:p>
        <a:p>
          <a:r>
            <a:rPr lang="en-US" sz="2000" dirty="0" smtClean="0">
              <a:solidFill>
                <a:schemeClr val="tx1"/>
              </a:solidFill>
            </a:rPr>
            <a:t>Use cloud data to predict weather</a:t>
          </a:r>
          <a:endParaRPr lang="en-US" sz="2000" dirty="0">
            <a:solidFill>
              <a:schemeClr val="tx1"/>
            </a:solidFill>
          </a:endParaRPr>
        </a:p>
      </dgm:t>
    </dgm:pt>
    <dgm:pt modelId="{7BD88363-38AC-6749-88E1-4C1796B7F34B}" type="parTrans" cxnId="{DBBDBB11-CDB4-9841-914D-4B1371C6B59F}">
      <dgm:prSet/>
      <dgm:spPr/>
      <dgm:t>
        <a:bodyPr/>
        <a:lstStyle/>
        <a:p>
          <a:endParaRPr lang="en-US"/>
        </a:p>
      </dgm:t>
    </dgm:pt>
    <dgm:pt modelId="{CEEA4D49-9287-564C-8E6C-DBC815F1B6BE}" type="sibTrans" cxnId="{DBBDBB11-CDB4-9841-914D-4B1371C6B59F}">
      <dgm:prSet/>
      <dgm:spPr/>
      <dgm:t>
        <a:bodyPr/>
        <a:lstStyle/>
        <a:p>
          <a:endParaRPr lang="en-US"/>
        </a:p>
      </dgm:t>
    </dgm:pt>
    <dgm:pt modelId="{7C04417E-1B14-044D-874C-186C2341EBD9}" type="pres">
      <dgm:prSet presAssocID="{7063BC66-FC60-B749-9D58-5AA90A90BBD0}" presName="Name0" presStyleCnt="0">
        <dgm:presLayoutVars>
          <dgm:dir/>
          <dgm:resizeHandles val="exact"/>
        </dgm:presLayoutVars>
      </dgm:prSet>
      <dgm:spPr/>
    </dgm:pt>
    <dgm:pt modelId="{653823EE-9DAC-364A-90A6-7675083F2952}" type="pres">
      <dgm:prSet presAssocID="{8E3EC2EF-9741-CC4C-A94A-6BA638F6C9E0}" presName="node" presStyleLbl="node1" presStyleIdx="0" presStyleCnt="4" custScaleX="93446" custScaleY="438291">
        <dgm:presLayoutVars>
          <dgm:bulletEnabled val="1"/>
        </dgm:presLayoutVars>
      </dgm:prSet>
      <dgm:spPr/>
      <dgm:t>
        <a:bodyPr/>
        <a:lstStyle/>
        <a:p>
          <a:endParaRPr lang="en-US"/>
        </a:p>
      </dgm:t>
    </dgm:pt>
    <dgm:pt modelId="{542AB79B-B533-5643-9CE1-646D23DFD6F0}" type="pres">
      <dgm:prSet presAssocID="{B4194E7B-8A73-7346-9022-AFCB5850C9C9}" presName="sibTrans" presStyleLbl="sibTrans2D1" presStyleIdx="0" presStyleCnt="3"/>
      <dgm:spPr/>
      <dgm:t>
        <a:bodyPr/>
        <a:lstStyle/>
        <a:p>
          <a:endParaRPr lang="en-US"/>
        </a:p>
      </dgm:t>
    </dgm:pt>
    <dgm:pt modelId="{8B5F1F5D-3F64-A343-862F-DD6F1278B990}" type="pres">
      <dgm:prSet presAssocID="{B4194E7B-8A73-7346-9022-AFCB5850C9C9}" presName="connectorText" presStyleLbl="sibTrans2D1" presStyleIdx="0" presStyleCnt="3"/>
      <dgm:spPr/>
      <dgm:t>
        <a:bodyPr/>
        <a:lstStyle/>
        <a:p>
          <a:endParaRPr lang="en-US"/>
        </a:p>
      </dgm:t>
    </dgm:pt>
    <dgm:pt modelId="{65AC14AA-60A6-5A46-AAF1-33FC5EDA8A12}" type="pres">
      <dgm:prSet presAssocID="{B44CA2CD-4DE5-6947-B9C5-A3820DA6A290}" presName="node" presStyleLbl="node1" presStyleIdx="1" presStyleCnt="4" custScaleX="94552" custScaleY="438291" custLinFactNeighborX="-15299" custLinFactNeighborY="-4472">
        <dgm:presLayoutVars>
          <dgm:bulletEnabled val="1"/>
        </dgm:presLayoutVars>
      </dgm:prSet>
      <dgm:spPr/>
      <dgm:t>
        <a:bodyPr/>
        <a:lstStyle/>
        <a:p>
          <a:endParaRPr lang="en-US"/>
        </a:p>
      </dgm:t>
    </dgm:pt>
    <dgm:pt modelId="{D07FC7CE-FE72-7149-9A21-9B47E0450973}" type="pres">
      <dgm:prSet presAssocID="{CEEA4D49-9287-564C-8E6C-DBC815F1B6BE}" presName="sibTrans" presStyleLbl="sibTrans2D1" presStyleIdx="1" presStyleCnt="3"/>
      <dgm:spPr/>
      <dgm:t>
        <a:bodyPr/>
        <a:lstStyle/>
        <a:p>
          <a:endParaRPr lang="en-US"/>
        </a:p>
      </dgm:t>
    </dgm:pt>
    <dgm:pt modelId="{85781E7C-0280-7C4E-B864-32E5B6314805}" type="pres">
      <dgm:prSet presAssocID="{CEEA4D49-9287-564C-8E6C-DBC815F1B6BE}" presName="connectorText" presStyleLbl="sibTrans2D1" presStyleIdx="1" presStyleCnt="3"/>
      <dgm:spPr/>
      <dgm:t>
        <a:bodyPr/>
        <a:lstStyle/>
        <a:p>
          <a:endParaRPr lang="en-US"/>
        </a:p>
      </dgm:t>
    </dgm:pt>
    <dgm:pt modelId="{F6A8EDB0-0B04-BB45-BBD4-B411EF118D3F}" type="pres">
      <dgm:prSet presAssocID="{1149132D-F6A4-6545-BA5E-20341AD190E0}" presName="node" presStyleLbl="node1" presStyleIdx="2" presStyleCnt="4" custScaleX="120793" custScaleY="436066">
        <dgm:presLayoutVars>
          <dgm:bulletEnabled val="1"/>
        </dgm:presLayoutVars>
      </dgm:prSet>
      <dgm:spPr/>
      <dgm:t>
        <a:bodyPr/>
        <a:lstStyle/>
        <a:p>
          <a:endParaRPr lang="en-US"/>
        </a:p>
      </dgm:t>
    </dgm:pt>
    <dgm:pt modelId="{47D03068-442A-984F-95A6-D875FBE370E6}" type="pres">
      <dgm:prSet presAssocID="{FFD578A2-9176-7F49-82D5-76EC2CA1876C}" presName="sibTrans" presStyleLbl="sibTrans2D1" presStyleIdx="2" presStyleCnt="3"/>
      <dgm:spPr/>
      <dgm:t>
        <a:bodyPr/>
        <a:lstStyle/>
        <a:p>
          <a:endParaRPr lang="en-US"/>
        </a:p>
      </dgm:t>
    </dgm:pt>
    <dgm:pt modelId="{7F5890FD-929D-B441-82C4-481CCF2A9F2F}" type="pres">
      <dgm:prSet presAssocID="{FFD578A2-9176-7F49-82D5-76EC2CA1876C}" presName="connectorText" presStyleLbl="sibTrans2D1" presStyleIdx="2" presStyleCnt="3"/>
      <dgm:spPr/>
      <dgm:t>
        <a:bodyPr/>
        <a:lstStyle/>
        <a:p>
          <a:endParaRPr lang="en-US"/>
        </a:p>
      </dgm:t>
    </dgm:pt>
    <dgm:pt modelId="{E2F94CEA-4948-4445-A179-893926574AFE}" type="pres">
      <dgm:prSet presAssocID="{36BAE349-3634-624A-87EC-533842B72975}" presName="node" presStyleLbl="node1" presStyleIdx="3" presStyleCnt="4" custScaleX="121610" custScaleY="438291">
        <dgm:presLayoutVars>
          <dgm:bulletEnabled val="1"/>
        </dgm:presLayoutVars>
      </dgm:prSet>
      <dgm:spPr/>
      <dgm:t>
        <a:bodyPr/>
        <a:lstStyle/>
        <a:p>
          <a:endParaRPr lang="en-US"/>
        </a:p>
      </dgm:t>
    </dgm:pt>
  </dgm:ptLst>
  <dgm:cxnLst>
    <dgm:cxn modelId="{957BAC4F-C8BC-844B-9B19-BA221597297E}" type="presOf" srcId="{1149132D-F6A4-6545-BA5E-20341AD190E0}" destId="{F6A8EDB0-0B04-BB45-BBD4-B411EF118D3F}" srcOrd="0" destOrd="0" presId="urn:microsoft.com/office/officeart/2005/8/layout/process1"/>
    <dgm:cxn modelId="{EEC97DB6-CE81-3F43-B89A-993F064D5A81}" srcId="{7063BC66-FC60-B749-9D58-5AA90A90BBD0}" destId="{8E3EC2EF-9741-CC4C-A94A-6BA638F6C9E0}" srcOrd="0" destOrd="0" parTransId="{A5B5D485-4F50-054C-B3DF-A7047537B76C}" sibTransId="{B4194E7B-8A73-7346-9022-AFCB5850C9C9}"/>
    <dgm:cxn modelId="{C98BF7DC-5A81-624F-A791-3B46BDFEFE88}" type="presOf" srcId="{7063BC66-FC60-B749-9D58-5AA90A90BBD0}" destId="{7C04417E-1B14-044D-874C-186C2341EBD9}" srcOrd="0" destOrd="0" presId="urn:microsoft.com/office/officeart/2005/8/layout/process1"/>
    <dgm:cxn modelId="{55DF94CE-E84D-D243-9AB6-CF1EC3EE0DEA}" srcId="{7063BC66-FC60-B749-9D58-5AA90A90BBD0}" destId="{1149132D-F6A4-6545-BA5E-20341AD190E0}" srcOrd="2" destOrd="0" parTransId="{8C6A2C64-9A55-6545-8EA7-33B82C4E07E7}" sibTransId="{FFD578A2-9176-7F49-82D5-76EC2CA1876C}"/>
    <dgm:cxn modelId="{F057BE81-FE18-7548-A935-801997183E62}" type="presOf" srcId="{B4194E7B-8A73-7346-9022-AFCB5850C9C9}" destId="{8B5F1F5D-3F64-A343-862F-DD6F1278B990}" srcOrd="1" destOrd="0" presId="urn:microsoft.com/office/officeart/2005/8/layout/process1"/>
    <dgm:cxn modelId="{352A4E31-B3C0-B247-8332-D4AE19BE1C6C}" srcId="{7063BC66-FC60-B749-9D58-5AA90A90BBD0}" destId="{36BAE349-3634-624A-87EC-533842B72975}" srcOrd="3" destOrd="0" parTransId="{C8060D3D-0DB1-F34A-88F1-6737843A0ABF}" sibTransId="{B57EC02C-5A9F-EB45-95B4-90C62108D88D}"/>
    <dgm:cxn modelId="{ECBA21BA-77E7-9441-BAC8-83E093E3E69E}" type="presOf" srcId="{B44CA2CD-4DE5-6947-B9C5-A3820DA6A290}" destId="{65AC14AA-60A6-5A46-AAF1-33FC5EDA8A12}" srcOrd="0" destOrd="0" presId="urn:microsoft.com/office/officeart/2005/8/layout/process1"/>
    <dgm:cxn modelId="{DBBDBB11-CDB4-9841-914D-4B1371C6B59F}" srcId="{7063BC66-FC60-B749-9D58-5AA90A90BBD0}" destId="{B44CA2CD-4DE5-6947-B9C5-A3820DA6A290}" srcOrd="1" destOrd="0" parTransId="{7BD88363-38AC-6749-88E1-4C1796B7F34B}" sibTransId="{CEEA4D49-9287-564C-8E6C-DBC815F1B6BE}"/>
    <dgm:cxn modelId="{0EC5FD75-55B5-F543-87FB-5335CE8F3DE6}" type="presOf" srcId="{B4194E7B-8A73-7346-9022-AFCB5850C9C9}" destId="{542AB79B-B533-5643-9CE1-646D23DFD6F0}" srcOrd="0" destOrd="0" presId="urn:microsoft.com/office/officeart/2005/8/layout/process1"/>
    <dgm:cxn modelId="{0F6EB08E-1CE6-2943-B831-F594B22E8E00}" type="presOf" srcId="{FFD578A2-9176-7F49-82D5-76EC2CA1876C}" destId="{47D03068-442A-984F-95A6-D875FBE370E6}" srcOrd="0" destOrd="0" presId="urn:microsoft.com/office/officeart/2005/8/layout/process1"/>
    <dgm:cxn modelId="{BC9AAAFD-C236-6548-8DDB-6B2EC5E82E7E}" type="presOf" srcId="{FFD578A2-9176-7F49-82D5-76EC2CA1876C}" destId="{7F5890FD-929D-B441-82C4-481CCF2A9F2F}" srcOrd="1" destOrd="0" presId="urn:microsoft.com/office/officeart/2005/8/layout/process1"/>
    <dgm:cxn modelId="{4052053B-C234-B540-9CE6-2C9CDCCE2556}" type="presOf" srcId="{CEEA4D49-9287-564C-8E6C-DBC815F1B6BE}" destId="{85781E7C-0280-7C4E-B864-32E5B6314805}" srcOrd="1" destOrd="0" presId="urn:microsoft.com/office/officeart/2005/8/layout/process1"/>
    <dgm:cxn modelId="{DCCD6A58-7A6A-7240-B90C-1C05030C0238}" type="presOf" srcId="{CEEA4D49-9287-564C-8E6C-DBC815F1B6BE}" destId="{D07FC7CE-FE72-7149-9A21-9B47E0450973}" srcOrd="0" destOrd="0" presId="urn:microsoft.com/office/officeart/2005/8/layout/process1"/>
    <dgm:cxn modelId="{E6A80DFF-D3CF-A047-9D71-753A9BD09C26}" type="presOf" srcId="{8E3EC2EF-9741-CC4C-A94A-6BA638F6C9E0}" destId="{653823EE-9DAC-364A-90A6-7675083F2952}" srcOrd="0" destOrd="0" presId="urn:microsoft.com/office/officeart/2005/8/layout/process1"/>
    <dgm:cxn modelId="{99C2DF6E-455E-934E-B85D-5A350405027B}" type="presOf" srcId="{36BAE349-3634-624A-87EC-533842B72975}" destId="{E2F94CEA-4948-4445-A179-893926574AFE}" srcOrd="0" destOrd="0" presId="urn:microsoft.com/office/officeart/2005/8/layout/process1"/>
    <dgm:cxn modelId="{C5CED724-5C3D-DE44-93E1-6D906B6392FF}" type="presParOf" srcId="{7C04417E-1B14-044D-874C-186C2341EBD9}" destId="{653823EE-9DAC-364A-90A6-7675083F2952}" srcOrd="0" destOrd="0" presId="urn:microsoft.com/office/officeart/2005/8/layout/process1"/>
    <dgm:cxn modelId="{124061BF-9132-D542-989D-983B5E37899B}" type="presParOf" srcId="{7C04417E-1B14-044D-874C-186C2341EBD9}" destId="{542AB79B-B533-5643-9CE1-646D23DFD6F0}" srcOrd="1" destOrd="0" presId="urn:microsoft.com/office/officeart/2005/8/layout/process1"/>
    <dgm:cxn modelId="{08580E3D-4BF3-CC4F-8D80-67DB4B996F8F}" type="presParOf" srcId="{542AB79B-B533-5643-9CE1-646D23DFD6F0}" destId="{8B5F1F5D-3F64-A343-862F-DD6F1278B990}" srcOrd="0" destOrd="0" presId="urn:microsoft.com/office/officeart/2005/8/layout/process1"/>
    <dgm:cxn modelId="{5CE8A087-04E3-E747-BB4A-A478ECF468B6}" type="presParOf" srcId="{7C04417E-1B14-044D-874C-186C2341EBD9}" destId="{65AC14AA-60A6-5A46-AAF1-33FC5EDA8A12}" srcOrd="2" destOrd="0" presId="urn:microsoft.com/office/officeart/2005/8/layout/process1"/>
    <dgm:cxn modelId="{2BB20539-243C-8140-9DDD-4FAC2C9D2F83}" type="presParOf" srcId="{7C04417E-1B14-044D-874C-186C2341EBD9}" destId="{D07FC7CE-FE72-7149-9A21-9B47E0450973}" srcOrd="3" destOrd="0" presId="urn:microsoft.com/office/officeart/2005/8/layout/process1"/>
    <dgm:cxn modelId="{7B4B755C-3103-8244-8F44-A93B19AAD588}" type="presParOf" srcId="{D07FC7CE-FE72-7149-9A21-9B47E0450973}" destId="{85781E7C-0280-7C4E-B864-32E5B6314805}" srcOrd="0" destOrd="0" presId="urn:microsoft.com/office/officeart/2005/8/layout/process1"/>
    <dgm:cxn modelId="{3F2B588D-CAB6-9649-AB53-18E967924CEF}" type="presParOf" srcId="{7C04417E-1B14-044D-874C-186C2341EBD9}" destId="{F6A8EDB0-0B04-BB45-BBD4-B411EF118D3F}" srcOrd="4" destOrd="0" presId="urn:microsoft.com/office/officeart/2005/8/layout/process1"/>
    <dgm:cxn modelId="{F071A1B9-93D7-3D48-BC19-7CD40E43463D}" type="presParOf" srcId="{7C04417E-1B14-044D-874C-186C2341EBD9}" destId="{47D03068-442A-984F-95A6-D875FBE370E6}" srcOrd="5" destOrd="0" presId="urn:microsoft.com/office/officeart/2005/8/layout/process1"/>
    <dgm:cxn modelId="{C04BD878-BB25-3F42-A189-23148110429B}" type="presParOf" srcId="{47D03068-442A-984F-95A6-D875FBE370E6}" destId="{7F5890FD-929D-B441-82C4-481CCF2A9F2F}" srcOrd="0" destOrd="0" presId="urn:microsoft.com/office/officeart/2005/8/layout/process1"/>
    <dgm:cxn modelId="{986A276B-E55E-4345-AF57-40BD4CFD93F8}" type="presParOf" srcId="{7C04417E-1B14-044D-874C-186C2341EBD9}" destId="{E2F94CEA-4948-4445-A179-893926574AFE}" srcOrd="6" destOrd="0" presId="urn:microsoft.com/office/officeart/2005/8/layout/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9532F-F030-9A49-AB9B-7711E52FF00E}" type="doc">
      <dgm:prSet loTypeId="urn:microsoft.com/office/officeart/2005/8/layout/cycle2" loCatId="cycle" qsTypeId="urn:microsoft.com/office/officeart/2005/8/quickstyle/simple4" qsCatId="simple" csTypeId="urn:microsoft.com/office/officeart/2005/8/colors/accent1_1" csCatId="accent1" phldr="1"/>
      <dgm:spPr/>
      <dgm:t>
        <a:bodyPr/>
        <a:lstStyle/>
        <a:p>
          <a:endParaRPr lang="en-US"/>
        </a:p>
      </dgm:t>
    </dgm:pt>
    <dgm:pt modelId="{A2C8AEDA-2D84-A046-A716-E9B974607FBC}">
      <dgm:prSet phldrT="[Text]" custT="1"/>
      <dgm:spPr>
        <a:solidFill>
          <a:srgbClr val="92D050">
            <a:alpha val="70000"/>
          </a:srgbClr>
        </a:solidFill>
        <a:ln>
          <a:solidFill>
            <a:schemeClr val="tx1"/>
          </a:solidFill>
        </a:ln>
      </dgm:spPr>
      <dgm:t>
        <a:bodyPr/>
        <a:lstStyle/>
        <a:p>
          <a:r>
            <a:rPr lang="en-US" sz="2800" b="1" dirty="0" smtClean="0"/>
            <a:t>Plan</a:t>
          </a:r>
          <a:endParaRPr lang="en-US" sz="2800" b="1" dirty="0"/>
        </a:p>
      </dgm:t>
    </dgm:pt>
    <dgm:pt modelId="{7CDE9BE1-8555-174E-A4B7-47CF9A79B250}" type="parTrans" cxnId="{916F041D-22C9-4E42-B038-1029089E797B}">
      <dgm:prSet/>
      <dgm:spPr/>
      <dgm:t>
        <a:bodyPr/>
        <a:lstStyle/>
        <a:p>
          <a:endParaRPr lang="en-US"/>
        </a:p>
      </dgm:t>
    </dgm:pt>
    <dgm:pt modelId="{8C5472DA-3EC4-D84D-BB7C-FFF73F37EB73}" type="sibTrans" cxnId="{916F041D-22C9-4E42-B038-1029089E797B}">
      <dgm:prSet/>
      <dgm:spPr>
        <a:solidFill>
          <a:schemeClr val="bg1">
            <a:lumMod val="50000"/>
          </a:schemeClr>
        </a:solidFill>
      </dgm:spPr>
      <dgm:t>
        <a:bodyPr/>
        <a:lstStyle/>
        <a:p>
          <a:endParaRPr lang="en-US"/>
        </a:p>
      </dgm:t>
    </dgm:pt>
    <dgm:pt modelId="{57088FFF-7E25-2C45-AB7B-6B8F577BD70A}">
      <dgm:prSet phldrT="[Text]" custT="1"/>
      <dgm:spPr>
        <a:solidFill>
          <a:srgbClr val="FF0000">
            <a:alpha val="70000"/>
          </a:srgbClr>
        </a:solidFill>
        <a:ln>
          <a:solidFill>
            <a:schemeClr val="tx1"/>
          </a:solidFill>
        </a:ln>
      </dgm:spPr>
      <dgm:t>
        <a:bodyPr/>
        <a:lstStyle/>
        <a:p>
          <a:endParaRPr lang="en-US" sz="1600" b="1" dirty="0"/>
        </a:p>
      </dgm:t>
    </dgm:pt>
    <dgm:pt modelId="{91D27F42-F020-DA48-8C0A-02638A037A35}" type="parTrans" cxnId="{B1BA882B-F020-164F-8569-E03D1EA817E3}">
      <dgm:prSet/>
      <dgm:spPr/>
      <dgm:t>
        <a:bodyPr/>
        <a:lstStyle/>
        <a:p>
          <a:endParaRPr lang="en-US"/>
        </a:p>
      </dgm:t>
    </dgm:pt>
    <dgm:pt modelId="{B49D6526-46C5-9649-8035-52CA190EA40D}" type="sibTrans" cxnId="{B1BA882B-F020-164F-8569-E03D1EA817E3}">
      <dgm:prSet/>
      <dgm:spPr>
        <a:solidFill>
          <a:schemeClr val="bg1">
            <a:lumMod val="50000"/>
          </a:schemeClr>
        </a:solidFill>
      </dgm:spPr>
      <dgm:t>
        <a:bodyPr/>
        <a:lstStyle/>
        <a:p>
          <a:endParaRPr lang="en-US"/>
        </a:p>
      </dgm:t>
    </dgm:pt>
    <dgm:pt modelId="{501FB52E-A96E-CA47-9A8D-136A4097579E}">
      <dgm:prSet phldrT="[Text]" custT="1"/>
      <dgm:spPr>
        <a:solidFill>
          <a:schemeClr val="accent2">
            <a:lumMod val="75000"/>
            <a:alpha val="70000"/>
          </a:schemeClr>
        </a:solidFill>
        <a:ln>
          <a:solidFill>
            <a:schemeClr val="tx1"/>
          </a:solidFill>
        </a:ln>
      </dgm:spPr>
      <dgm:t>
        <a:bodyPr/>
        <a:lstStyle/>
        <a:p>
          <a:r>
            <a:rPr lang="en-US" sz="2800" b="1" dirty="0" smtClean="0"/>
            <a:t>Feedback</a:t>
          </a:r>
          <a:endParaRPr lang="en-US" sz="2800" b="1" dirty="0"/>
        </a:p>
      </dgm:t>
    </dgm:pt>
    <dgm:pt modelId="{BA82F22B-685F-D549-BA76-DDA166F7BB3F}" type="parTrans" cxnId="{FCB9B99B-1C70-714F-AEA7-F3A19860B2FC}">
      <dgm:prSet/>
      <dgm:spPr/>
      <dgm:t>
        <a:bodyPr/>
        <a:lstStyle/>
        <a:p>
          <a:endParaRPr lang="en-US"/>
        </a:p>
      </dgm:t>
    </dgm:pt>
    <dgm:pt modelId="{31EB4A1E-21B9-3244-B87A-52ED87EBF7B3}" type="sibTrans" cxnId="{FCB9B99B-1C70-714F-AEA7-F3A19860B2FC}">
      <dgm:prSet/>
      <dgm:spPr>
        <a:solidFill>
          <a:schemeClr val="bg1">
            <a:lumMod val="50000"/>
          </a:schemeClr>
        </a:solidFill>
      </dgm:spPr>
      <dgm:t>
        <a:bodyPr/>
        <a:lstStyle/>
        <a:p>
          <a:endParaRPr lang="en-US"/>
        </a:p>
      </dgm:t>
    </dgm:pt>
    <dgm:pt modelId="{80D7F281-B22E-5D49-BA95-7831584AF580}">
      <dgm:prSet custT="1"/>
      <dgm:spPr>
        <a:solidFill>
          <a:srgbClr val="00B0F0">
            <a:alpha val="70000"/>
          </a:srgbClr>
        </a:solidFill>
        <a:ln>
          <a:solidFill>
            <a:schemeClr val="tx1"/>
          </a:solidFill>
        </a:ln>
      </dgm:spPr>
      <dgm:t>
        <a:bodyPr/>
        <a:lstStyle/>
        <a:p>
          <a:endParaRPr lang="en-US" sz="2000" b="1" dirty="0"/>
        </a:p>
      </dgm:t>
    </dgm:pt>
    <dgm:pt modelId="{0BA7844C-CDC8-AA47-BB9B-EC16D81DE010}" type="parTrans" cxnId="{AA91BB3B-C8F7-434B-86AF-3D2F5AF546C6}">
      <dgm:prSet/>
      <dgm:spPr/>
      <dgm:t>
        <a:bodyPr/>
        <a:lstStyle/>
        <a:p>
          <a:endParaRPr lang="en-US"/>
        </a:p>
      </dgm:t>
    </dgm:pt>
    <dgm:pt modelId="{FEE2A210-7D30-4647-8E8C-C9DF0019C8F8}" type="sibTrans" cxnId="{AA91BB3B-C8F7-434B-86AF-3D2F5AF546C6}">
      <dgm:prSet/>
      <dgm:spPr>
        <a:solidFill>
          <a:schemeClr val="bg1">
            <a:lumMod val="50000"/>
          </a:schemeClr>
        </a:solidFill>
      </dgm:spPr>
      <dgm:t>
        <a:bodyPr/>
        <a:lstStyle/>
        <a:p>
          <a:endParaRPr lang="en-US"/>
        </a:p>
      </dgm:t>
    </dgm:pt>
    <dgm:pt modelId="{CDAEF5C4-DE5C-514A-A72E-D59C50B51B36}" type="pres">
      <dgm:prSet presAssocID="{6889532F-F030-9A49-AB9B-7711E52FF00E}" presName="cycle" presStyleCnt="0">
        <dgm:presLayoutVars>
          <dgm:dir/>
          <dgm:resizeHandles val="exact"/>
        </dgm:presLayoutVars>
      </dgm:prSet>
      <dgm:spPr/>
      <dgm:t>
        <a:bodyPr/>
        <a:lstStyle/>
        <a:p>
          <a:endParaRPr lang="en-US"/>
        </a:p>
      </dgm:t>
    </dgm:pt>
    <dgm:pt modelId="{5BC91D35-2DCA-3449-AC30-EE8A3D62F60E}" type="pres">
      <dgm:prSet presAssocID="{80D7F281-B22E-5D49-BA95-7831584AF580}" presName="node" presStyleLbl="node1" presStyleIdx="0" presStyleCnt="4" custScaleX="111970" custScaleY="111970">
        <dgm:presLayoutVars>
          <dgm:bulletEnabled val="1"/>
        </dgm:presLayoutVars>
      </dgm:prSet>
      <dgm:spPr/>
      <dgm:t>
        <a:bodyPr/>
        <a:lstStyle/>
        <a:p>
          <a:endParaRPr lang="en-US"/>
        </a:p>
      </dgm:t>
    </dgm:pt>
    <dgm:pt modelId="{1F2E991D-C3F6-C84B-9B83-4EAEAA72E9F6}" type="pres">
      <dgm:prSet presAssocID="{FEE2A210-7D30-4647-8E8C-C9DF0019C8F8}" presName="sibTrans" presStyleLbl="sibTrans2D1" presStyleIdx="0" presStyleCnt="4"/>
      <dgm:spPr/>
      <dgm:t>
        <a:bodyPr/>
        <a:lstStyle/>
        <a:p>
          <a:endParaRPr lang="en-US"/>
        </a:p>
      </dgm:t>
    </dgm:pt>
    <dgm:pt modelId="{A62CB5A9-53EC-AD4F-9F74-2D1E44FBC9D4}" type="pres">
      <dgm:prSet presAssocID="{FEE2A210-7D30-4647-8E8C-C9DF0019C8F8}" presName="connectorText" presStyleLbl="sibTrans2D1" presStyleIdx="0" presStyleCnt="4"/>
      <dgm:spPr/>
      <dgm:t>
        <a:bodyPr/>
        <a:lstStyle/>
        <a:p>
          <a:endParaRPr lang="en-US"/>
        </a:p>
      </dgm:t>
    </dgm:pt>
    <dgm:pt modelId="{C5D6EFDF-1137-0746-87CC-08E59D3EA1E2}" type="pres">
      <dgm:prSet presAssocID="{57088FFF-7E25-2C45-AB7B-6B8F577BD70A}" presName="node" presStyleLbl="node1" presStyleIdx="1" presStyleCnt="4" custScaleX="111970" custScaleY="111970">
        <dgm:presLayoutVars>
          <dgm:bulletEnabled val="1"/>
        </dgm:presLayoutVars>
      </dgm:prSet>
      <dgm:spPr/>
      <dgm:t>
        <a:bodyPr/>
        <a:lstStyle/>
        <a:p>
          <a:endParaRPr lang="en-US"/>
        </a:p>
      </dgm:t>
    </dgm:pt>
    <dgm:pt modelId="{8F22A9A9-897C-294D-A453-2A011BA572F0}" type="pres">
      <dgm:prSet presAssocID="{B49D6526-46C5-9649-8035-52CA190EA40D}" presName="sibTrans" presStyleLbl="sibTrans2D1" presStyleIdx="1" presStyleCnt="4"/>
      <dgm:spPr/>
      <dgm:t>
        <a:bodyPr/>
        <a:lstStyle/>
        <a:p>
          <a:endParaRPr lang="en-US"/>
        </a:p>
      </dgm:t>
    </dgm:pt>
    <dgm:pt modelId="{70BECB16-9498-274E-A2DE-F82423C364C2}" type="pres">
      <dgm:prSet presAssocID="{B49D6526-46C5-9649-8035-52CA190EA40D}" presName="connectorText" presStyleLbl="sibTrans2D1" presStyleIdx="1" presStyleCnt="4"/>
      <dgm:spPr/>
      <dgm:t>
        <a:bodyPr/>
        <a:lstStyle/>
        <a:p>
          <a:endParaRPr lang="en-US"/>
        </a:p>
      </dgm:t>
    </dgm:pt>
    <dgm:pt modelId="{3AB88017-C34B-124C-B524-C6C38E9FDAB4}" type="pres">
      <dgm:prSet presAssocID="{501FB52E-A96E-CA47-9A8D-136A4097579E}" presName="node" presStyleLbl="node1" presStyleIdx="2" presStyleCnt="4" custScaleX="111970" custScaleY="111970">
        <dgm:presLayoutVars>
          <dgm:bulletEnabled val="1"/>
        </dgm:presLayoutVars>
      </dgm:prSet>
      <dgm:spPr/>
      <dgm:t>
        <a:bodyPr/>
        <a:lstStyle/>
        <a:p>
          <a:endParaRPr lang="en-US"/>
        </a:p>
      </dgm:t>
    </dgm:pt>
    <dgm:pt modelId="{4A204F9C-57D5-BE49-9E55-1F653EDC3C57}" type="pres">
      <dgm:prSet presAssocID="{31EB4A1E-21B9-3244-B87A-52ED87EBF7B3}" presName="sibTrans" presStyleLbl="sibTrans2D1" presStyleIdx="2" presStyleCnt="4"/>
      <dgm:spPr/>
      <dgm:t>
        <a:bodyPr/>
        <a:lstStyle/>
        <a:p>
          <a:endParaRPr lang="en-US"/>
        </a:p>
      </dgm:t>
    </dgm:pt>
    <dgm:pt modelId="{7E5E1C84-2F03-4744-84C8-F0766F11B93E}" type="pres">
      <dgm:prSet presAssocID="{31EB4A1E-21B9-3244-B87A-52ED87EBF7B3}" presName="connectorText" presStyleLbl="sibTrans2D1" presStyleIdx="2" presStyleCnt="4"/>
      <dgm:spPr/>
      <dgm:t>
        <a:bodyPr/>
        <a:lstStyle/>
        <a:p>
          <a:endParaRPr lang="en-US"/>
        </a:p>
      </dgm:t>
    </dgm:pt>
    <dgm:pt modelId="{EB04364D-7FBD-9B45-977A-E817B8AC6D21}" type="pres">
      <dgm:prSet presAssocID="{A2C8AEDA-2D84-A046-A716-E9B974607FBC}" presName="node" presStyleLbl="node1" presStyleIdx="3" presStyleCnt="4" custScaleX="111970" custScaleY="111970">
        <dgm:presLayoutVars>
          <dgm:bulletEnabled val="1"/>
        </dgm:presLayoutVars>
      </dgm:prSet>
      <dgm:spPr/>
      <dgm:t>
        <a:bodyPr/>
        <a:lstStyle/>
        <a:p>
          <a:endParaRPr lang="en-US"/>
        </a:p>
      </dgm:t>
    </dgm:pt>
    <dgm:pt modelId="{101133ED-A59C-E54C-8924-A3ABDCCEC44C}" type="pres">
      <dgm:prSet presAssocID="{8C5472DA-3EC4-D84D-BB7C-FFF73F37EB73}" presName="sibTrans" presStyleLbl="sibTrans2D1" presStyleIdx="3" presStyleCnt="4"/>
      <dgm:spPr/>
      <dgm:t>
        <a:bodyPr/>
        <a:lstStyle/>
        <a:p>
          <a:endParaRPr lang="en-US"/>
        </a:p>
      </dgm:t>
    </dgm:pt>
    <dgm:pt modelId="{B745DDDD-3901-5E4E-8226-2962AB32CE75}" type="pres">
      <dgm:prSet presAssocID="{8C5472DA-3EC4-D84D-BB7C-FFF73F37EB73}" presName="connectorText" presStyleLbl="sibTrans2D1" presStyleIdx="3" presStyleCnt="4"/>
      <dgm:spPr/>
      <dgm:t>
        <a:bodyPr/>
        <a:lstStyle/>
        <a:p>
          <a:endParaRPr lang="en-US"/>
        </a:p>
      </dgm:t>
    </dgm:pt>
  </dgm:ptLst>
  <dgm:cxnLst>
    <dgm:cxn modelId="{916F041D-22C9-4E42-B038-1029089E797B}" srcId="{6889532F-F030-9A49-AB9B-7711E52FF00E}" destId="{A2C8AEDA-2D84-A046-A716-E9B974607FBC}" srcOrd="3" destOrd="0" parTransId="{7CDE9BE1-8555-174E-A4B7-47CF9A79B250}" sibTransId="{8C5472DA-3EC4-D84D-BB7C-FFF73F37EB73}"/>
    <dgm:cxn modelId="{1D979102-0ABE-5B4E-8897-17370C661F51}" type="presOf" srcId="{31EB4A1E-21B9-3244-B87A-52ED87EBF7B3}" destId="{7E5E1C84-2F03-4744-84C8-F0766F11B93E}" srcOrd="1" destOrd="0" presId="urn:microsoft.com/office/officeart/2005/8/layout/cycle2"/>
    <dgm:cxn modelId="{AA91BB3B-C8F7-434B-86AF-3D2F5AF546C6}" srcId="{6889532F-F030-9A49-AB9B-7711E52FF00E}" destId="{80D7F281-B22E-5D49-BA95-7831584AF580}" srcOrd="0" destOrd="0" parTransId="{0BA7844C-CDC8-AA47-BB9B-EC16D81DE010}" sibTransId="{FEE2A210-7D30-4647-8E8C-C9DF0019C8F8}"/>
    <dgm:cxn modelId="{EEB4D417-D98B-0445-8100-1F0B03E6D05A}" type="presOf" srcId="{57088FFF-7E25-2C45-AB7B-6B8F577BD70A}" destId="{C5D6EFDF-1137-0746-87CC-08E59D3EA1E2}" srcOrd="0" destOrd="0" presId="urn:microsoft.com/office/officeart/2005/8/layout/cycle2"/>
    <dgm:cxn modelId="{7D889494-ACFA-984B-AD3E-5873843C5F9B}" type="presOf" srcId="{FEE2A210-7D30-4647-8E8C-C9DF0019C8F8}" destId="{1F2E991D-C3F6-C84B-9B83-4EAEAA72E9F6}" srcOrd="0" destOrd="0" presId="urn:microsoft.com/office/officeart/2005/8/layout/cycle2"/>
    <dgm:cxn modelId="{C8155815-6B4C-6844-9E32-2AF4764E5365}" type="presOf" srcId="{6889532F-F030-9A49-AB9B-7711E52FF00E}" destId="{CDAEF5C4-DE5C-514A-A72E-D59C50B51B36}" srcOrd="0" destOrd="0" presId="urn:microsoft.com/office/officeart/2005/8/layout/cycle2"/>
    <dgm:cxn modelId="{EDE04709-9D87-DE40-812F-B78C718889EC}" type="presOf" srcId="{501FB52E-A96E-CA47-9A8D-136A4097579E}" destId="{3AB88017-C34B-124C-B524-C6C38E9FDAB4}" srcOrd="0" destOrd="0" presId="urn:microsoft.com/office/officeart/2005/8/layout/cycle2"/>
    <dgm:cxn modelId="{FCB9B99B-1C70-714F-AEA7-F3A19860B2FC}" srcId="{6889532F-F030-9A49-AB9B-7711E52FF00E}" destId="{501FB52E-A96E-CA47-9A8D-136A4097579E}" srcOrd="2" destOrd="0" parTransId="{BA82F22B-685F-D549-BA76-DDA166F7BB3F}" sibTransId="{31EB4A1E-21B9-3244-B87A-52ED87EBF7B3}"/>
    <dgm:cxn modelId="{B7EB8E34-4D0D-AA4B-990E-910394D32407}" type="presOf" srcId="{8C5472DA-3EC4-D84D-BB7C-FFF73F37EB73}" destId="{B745DDDD-3901-5E4E-8226-2962AB32CE75}" srcOrd="1" destOrd="0" presId="urn:microsoft.com/office/officeart/2005/8/layout/cycle2"/>
    <dgm:cxn modelId="{C2105B44-2481-B642-ACE1-4DFFAABA6D89}" type="presOf" srcId="{A2C8AEDA-2D84-A046-A716-E9B974607FBC}" destId="{EB04364D-7FBD-9B45-977A-E817B8AC6D21}" srcOrd="0" destOrd="0" presId="urn:microsoft.com/office/officeart/2005/8/layout/cycle2"/>
    <dgm:cxn modelId="{8B24800E-8202-3A49-8EE9-C485FB720C07}" type="presOf" srcId="{FEE2A210-7D30-4647-8E8C-C9DF0019C8F8}" destId="{A62CB5A9-53EC-AD4F-9F74-2D1E44FBC9D4}" srcOrd="1" destOrd="0" presId="urn:microsoft.com/office/officeart/2005/8/layout/cycle2"/>
    <dgm:cxn modelId="{28F0BE61-2980-3E47-B9CE-B8B5A9B4430A}" type="presOf" srcId="{80D7F281-B22E-5D49-BA95-7831584AF580}" destId="{5BC91D35-2DCA-3449-AC30-EE8A3D62F60E}" srcOrd="0" destOrd="0" presId="urn:microsoft.com/office/officeart/2005/8/layout/cycle2"/>
    <dgm:cxn modelId="{8ECC0472-5FC2-8941-9EC4-D9C7B5F5D6C3}" type="presOf" srcId="{B49D6526-46C5-9649-8035-52CA190EA40D}" destId="{70BECB16-9498-274E-A2DE-F82423C364C2}" srcOrd="1" destOrd="0" presId="urn:microsoft.com/office/officeart/2005/8/layout/cycle2"/>
    <dgm:cxn modelId="{A9E11CAB-1446-3A4B-8C7C-596E604A6DE2}" type="presOf" srcId="{8C5472DA-3EC4-D84D-BB7C-FFF73F37EB73}" destId="{101133ED-A59C-E54C-8924-A3ABDCCEC44C}" srcOrd="0" destOrd="0" presId="urn:microsoft.com/office/officeart/2005/8/layout/cycle2"/>
    <dgm:cxn modelId="{883D4220-D96C-4A4C-9D6A-66064307E5C3}" type="presOf" srcId="{B49D6526-46C5-9649-8035-52CA190EA40D}" destId="{8F22A9A9-897C-294D-A453-2A011BA572F0}" srcOrd="0" destOrd="0" presId="urn:microsoft.com/office/officeart/2005/8/layout/cycle2"/>
    <dgm:cxn modelId="{B43D7E2F-96E8-8745-B888-E1E053861A54}" type="presOf" srcId="{31EB4A1E-21B9-3244-B87A-52ED87EBF7B3}" destId="{4A204F9C-57D5-BE49-9E55-1F653EDC3C57}" srcOrd="0" destOrd="0" presId="urn:microsoft.com/office/officeart/2005/8/layout/cycle2"/>
    <dgm:cxn modelId="{B1BA882B-F020-164F-8569-E03D1EA817E3}" srcId="{6889532F-F030-9A49-AB9B-7711E52FF00E}" destId="{57088FFF-7E25-2C45-AB7B-6B8F577BD70A}" srcOrd="1" destOrd="0" parTransId="{91D27F42-F020-DA48-8C0A-02638A037A35}" sibTransId="{B49D6526-46C5-9649-8035-52CA190EA40D}"/>
    <dgm:cxn modelId="{A9B5D03B-F2D4-3E4A-8DF5-4FF379D0F601}" type="presParOf" srcId="{CDAEF5C4-DE5C-514A-A72E-D59C50B51B36}" destId="{5BC91D35-2DCA-3449-AC30-EE8A3D62F60E}" srcOrd="0" destOrd="0" presId="urn:microsoft.com/office/officeart/2005/8/layout/cycle2"/>
    <dgm:cxn modelId="{86E7137D-3723-D641-A788-0E0B5B39D7BC}" type="presParOf" srcId="{CDAEF5C4-DE5C-514A-A72E-D59C50B51B36}" destId="{1F2E991D-C3F6-C84B-9B83-4EAEAA72E9F6}" srcOrd="1" destOrd="0" presId="urn:microsoft.com/office/officeart/2005/8/layout/cycle2"/>
    <dgm:cxn modelId="{A10BB174-FD49-C747-BF0B-DB7EBBD24CBC}" type="presParOf" srcId="{1F2E991D-C3F6-C84B-9B83-4EAEAA72E9F6}" destId="{A62CB5A9-53EC-AD4F-9F74-2D1E44FBC9D4}" srcOrd="0" destOrd="0" presId="urn:microsoft.com/office/officeart/2005/8/layout/cycle2"/>
    <dgm:cxn modelId="{EAECB409-8062-BE4B-8638-D8A37DF0FE69}" type="presParOf" srcId="{CDAEF5C4-DE5C-514A-A72E-D59C50B51B36}" destId="{C5D6EFDF-1137-0746-87CC-08E59D3EA1E2}" srcOrd="2" destOrd="0" presId="urn:microsoft.com/office/officeart/2005/8/layout/cycle2"/>
    <dgm:cxn modelId="{4CE62866-656D-044B-953C-2405E7640B3A}" type="presParOf" srcId="{CDAEF5C4-DE5C-514A-A72E-D59C50B51B36}" destId="{8F22A9A9-897C-294D-A453-2A011BA572F0}" srcOrd="3" destOrd="0" presId="urn:microsoft.com/office/officeart/2005/8/layout/cycle2"/>
    <dgm:cxn modelId="{041162D1-E19A-0A41-82E2-A03D8FFA3B33}" type="presParOf" srcId="{8F22A9A9-897C-294D-A453-2A011BA572F0}" destId="{70BECB16-9498-274E-A2DE-F82423C364C2}" srcOrd="0" destOrd="0" presId="urn:microsoft.com/office/officeart/2005/8/layout/cycle2"/>
    <dgm:cxn modelId="{315F7E93-0A69-0F41-83E7-C1AAE5394EB6}" type="presParOf" srcId="{CDAEF5C4-DE5C-514A-A72E-D59C50B51B36}" destId="{3AB88017-C34B-124C-B524-C6C38E9FDAB4}" srcOrd="4" destOrd="0" presId="urn:microsoft.com/office/officeart/2005/8/layout/cycle2"/>
    <dgm:cxn modelId="{E2853C71-5DF0-5B48-8CE3-6175C4547A41}" type="presParOf" srcId="{CDAEF5C4-DE5C-514A-A72E-D59C50B51B36}" destId="{4A204F9C-57D5-BE49-9E55-1F653EDC3C57}" srcOrd="5" destOrd="0" presId="urn:microsoft.com/office/officeart/2005/8/layout/cycle2"/>
    <dgm:cxn modelId="{2EC8A049-0B3C-5147-9B6C-105DE0A84083}" type="presParOf" srcId="{4A204F9C-57D5-BE49-9E55-1F653EDC3C57}" destId="{7E5E1C84-2F03-4744-84C8-F0766F11B93E}" srcOrd="0" destOrd="0" presId="urn:microsoft.com/office/officeart/2005/8/layout/cycle2"/>
    <dgm:cxn modelId="{6B78EFDC-0A15-6C4A-A90A-95A3E8754E61}" type="presParOf" srcId="{CDAEF5C4-DE5C-514A-A72E-D59C50B51B36}" destId="{EB04364D-7FBD-9B45-977A-E817B8AC6D21}" srcOrd="6" destOrd="0" presId="urn:microsoft.com/office/officeart/2005/8/layout/cycle2"/>
    <dgm:cxn modelId="{CB79F341-56B5-F248-8A21-A80A992F1772}" type="presParOf" srcId="{CDAEF5C4-DE5C-514A-A72E-D59C50B51B36}" destId="{101133ED-A59C-E54C-8924-A3ABDCCEC44C}" srcOrd="7" destOrd="0" presId="urn:microsoft.com/office/officeart/2005/8/layout/cycle2"/>
    <dgm:cxn modelId="{42F08F84-67F2-C848-B538-10AABB81242D}" type="presParOf" srcId="{101133ED-A59C-E54C-8924-A3ABDCCEC44C}" destId="{B745DDDD-3901-5E4E-8226-2962AB32CE75}" srcOrd="0" destOrd="0" presId="urn:microsoft.com/office/officeart/2005/8/layout/cycle2"/>
  </dgm:cxnLst>
  <dgm:bg/>
  <dgm:whole/>
  <dgm:extLst>
    <a:ext uri="{C62137D5-CB1D-491B-B009-E17868A290BF}">
      <dgm14:recolorImg xmlns:dgm14="http://schemas.microsoft.com/office/drawing/2010/diagram" xmlns:a="http://schemas.openxmlformats.org/drawingml/2006/main" xmlns:dgm="http://schemas.openxmlformats.org/drawingml/2006/diagram" xmlns="" val="1"/>
    </a:ex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3823EE-9DAC-364A-90A6-7675083F2952}">
      <dsp:nvSpPr>
        <dsp:cNvPr id="0" name=""/>
        <dsp:cNvSpPr/>
      </dsp:nvSpPr>
      <dsp:spPr>
        <a:xfrm>
          <a:off x="1344" y="0"/>
          <a:ext cx="1839197" cy="4503420"/>
        </a:xfrm>
        <a:prstGeom prst="roundRect">
          <a:avLst>
            <a:gd name="adj" fmla="val 10000"/>
          </a:avLst>
        </a:prstGeom>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latin typeface="Tahoma" charset="0"/>
              <a:ea typeface="Tahoma" charset="0"/>
              <a:cs typeface="Tahoma" charset="0"/>
            </a:rPr>
            <a:t>K-2</a:t>
          </a:r>
        </a:p>
        <a:p>
          <a:pPr lvl="0" algn="ctr" defTabSz="1600200">
            <a:lnSpc>
              <a:spcPct val="90000"/>
            </a:lnSpc>
            <a:spcBef>
              <a:spcPct val="0"/>
            </a:spcBef>
            <a:spcAft>
              <a:spcPct val="35000"/>
            </a:spcAft>
          </a:pPr>
          <a:r>
            <a:rPr lang="en-US" sz="2000" kern="1200" dirty="0" smtClean="0">
              <a:solidFill>
                <a:schemeClr val="tx1"/>
              </a:solidFill>
            </a:rPr>
            <a:t>Identify cloud types</a:t>
          </a:r>
          <a:endParaRPr lang="en-US" sz="2000" kern="1200" dirty="0">
            <a:solidFill>
              <a:schemeClr val="tx1"/>
            </a:solidFill>
          </a:endParaRPr>
        </a:p>
      </dsp:txBody>
      <dsp:txXfrm>
        <a:off x="1344" y="0"/>
        <a:ext cx="1839197" cy="4503420"/>
      </dsp:txXfrm>
    </dsp:sp>
    <dsp:sp modelId="{542AB79B-B533-5643-9CE1-646D23DFD6F0}">
      <dsp:nvSpPr>
        <dsp:cNvPr id="0" name=""/>
        <dsp:cNvSpPr/>
      </dsp:nvSpPr>
      <dsp:spPr>
        <a:xfrm>
          <a:off x="2007249" y="2007654"/>
          <a:ext cx="353420" cy="48811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007249" y="2007654"/>
        <a:ext cx="353420" cy="488111"/>
      </dsp:txXfrm>
    </dsp:sp>
    <dsp:sp modelId="{65AC14AA-60A6-5A46-AAF1-33FC5EDA8A12}">
      <dsp:nvSpPr>
        <dsp:cNvPr id="0" name=""/>
        <dsp:cNvSpPr/>
      </dsp:nvSpPr>
      <dsp:spPr>
        <a:xfrm>
          <a:off x="2507373" y="0"/>
          <a:ext cx="1860965" cy="4503420"/>
        </a:xfrm>
        <a:prstGeom prst="roundRect">
          <a:avLst>
            <a:gd name="adj" fmla="val 1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latin typeface="Tahoma" charset="0"/>
              <a:ea typeface="Tahoma" charset="0"/>
              <a:cs typeface="Tahoma" charset="0"/>
            </a:rPr>
            <a:t>3</a:t>
          </a:r>
        </a:p>
        <a:p>
          <a:pPr lvl="0" algn="ctr" defTabSz="1600200">
            <a:lnSpc>
              <a:spcPct val="90000"/>
            </a:lnSpc>
            <a:spcBef>
              <a:spcPct val="0"/>
            </a:spcBef>
            <a:spcAft>
              <a:spcPct val="35000"/>
            </a:spcAft>
          </a:pPr>
          <a:r>
            <a:rPr lang="en-US" sz="2000" kern="1200" dirty="0" smtClean="0">
              <a:solidFill>
                <a:schemeClr val="tx1"/>
              </a:solidFill>
            </a:rPr>
            <a:t>Use cloud data to predict weather</a:t>
          </a:r>
          <a:endParaRPr lang="en-US" sz="2000" kern="1200" dirty="0">
            <a:solidFill>
              <a:schemeClr val="tx1"/>
            </a:solidFill>
          </a:endParaRPr>
        </a:p>
      </dsp:txBody>
      <dsp:txXfrm>
        <a:off x="2507373" y="0"/>
        <a:ext cx="1860965" cy="4503420"/>
      </dsp:txXfrm>
    </dsp:sp>
    <dsp:sp modelId="{D07FC7CE-FE72-7149-9A21-9B47E0450973}">
      <dsp:nvSpPr>
        <dsp:cNvPr id="0" name=""/>
        <dsp:cNvSpPr/>
      </dsp:nvSpPr>
      <dsp:spPr>
        <a:xfrm>
          <a:off x="4595269" y="2007654"/>
          <a:ext cx="481092" cy="48811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595269" y="2007654"/>
        <a:ext cx="481092" cy="488111"/>
      </dsp:txXfrm>
    </dsp:sp>
    <dsp:sp modelId="{F6A8EDB0-0B04-BB45-BBD4-B411EF118D3F}">
      <dsp:nvSpPr>
        <dsp:cNvPr id="0" name=""/>
        <dsp:cNvSpPr/>
      </dsp:nvSpPr>
      <dsp:spPr>
        <a:xfrm>
          <a:off x="5276060" y="11430"/>
          <a:ext cx="2377438" cy="4480558"/>
        </a:xfrm>
        <a:prstGeom prst="roundRect">
          <a:avLst>
            <a:gd name="adj" fmla="val 10000"/>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latin typeface="Tahoma" charset="0"/>
              <a:ea typeface="Tahoma" charset="0"/>
              <a:cs typeface="Tahoma" charset="0"/>
            </a:rPr>
            <a:t>Middle</a:t>
          </a:r>
        </a:p>
        <a:p>
          <a:pPr lvl="0" algn="ctr" defTabSz="1600200">
            <a:lnSpc>
              <a:spcPct val="90000"/>
            </a:lnSpc>
            <a:spcBef>
              <a:spcPct val="0"/>
            </a:spcBef>
            <a:spcAft>
              <a:spcPct val="35000"/>
            </a:spcAft>
          </a:pPr>
          <a:r>
            <a:rPr lang="en-US" sz="2000" kern="1200" dirty="0" smtClean="0">
              <a:solidFill>
                <a:schemeClr val="tx1"/>
              </a:solidFill>
            </a:rPr>
            <a:t>Understand clouds vary in appearance at different altitudes</a:t>
          </a:r>
          <a:r>
            <a:rPr lang="en-US" sz="2000" kern="1200" baseline="0" dirty="0" smtClean="0">
              <a:solidFill>
                <a:schemeClr val="tx1"/>
              </a:solidFill>
            </a:rPr>
            <a:t> and in their precipitation</a:t>
          </a:r>
          <a:endParaRPr lang="en-US" sz="2000" kern="1200" dirty="0">
            <a:solidFill>
              <a:schemeClr val="tx1"/>
            </a:solidFill>
          </a:endParaRPr>
        </a:p>
      </dsp:txBody>
      <dsp:txXfrm>
        <a:off x="5276060" y="11430"/>
        <a:ext cx="2377438" cy="4480558"/>
      </dsp:txXfrm>
    </dsp:sp>
    <dsp:sp modelId="{47D03068-442A-984F-95A6-D875FBE370E6}">
      <dsp:nvSpPr>
        <dsp:cNvPr id="0" name=""/>
        <dsp:cNvSpPr/>
      </dsp:nvSpPr>
      <dsp:spPr>
        <a:xfrm>
          <a:off x="7850318" y="2007654"/>
          <a:ext cx="417256" cy="48811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7850318" y="2007654"/>
        <a:ext cx="417256" cy="488111"/>
      </dsp:txXfrm>
    </dsp:sp>
    <dsp:sp modelId="{E2F94CEA-4948-4445-A179-893926574AFE}">
      <dsp:nvSpPr>
        <dsp:cNvPr id="0" name=""/>
        <dsp:cNvSpPr/>
      </dsp:nvSpPr>
      <dsp:spPr>
        <a:xfrm>
          <a:off x="8440776" y="0"/>
          <a:ext cx="2393518" cy="4503420"/>
        </a:xfrm>
        <a:prstGeom prst="roundRect">
          <a:avLst>
            <a:gd name="adj" fmla="val 10000"/>
          </a:avLst>
        </a:prstGeom>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latin typeface="Tahoma" charset="0"/>
              <a:ea typeface="Tahoma" charset="0"/>
              <a:cs typeface="Tahoma" charset="0"/>
            </a:rPr>
            <a:t>High School</a:t>
          </a:r>
        </a:p>
        <a:p>
          <a:pPr lvl="0" algn="ctr" defTabSz="1600200">
            <a:lnSpc>
              <a:spcPct val="90000"/>
            </a:lnSpc>
            <a:spcBef>
              <a:spcPct val="0"/>
            </a:spcBef>
            <a:spcAft>
              <a:spcPct val="35000"/>
            </a:spcAft>
          </a:pPr>
          <a:r>
            <a:rPr lang="en-US" sz="2000" kern="1200" dirty="0" smtClean="0">
              <a:solidFill>
                <a:schemeClr val="tx1"/>
              </a:solidFill>
              <a:latin typeface="+mn-lt"/>
              <a:ea typeface="Tahoma" charset="0"/>
              <a:cs typeface="Tahoma" charset="0"/>
            </a:rPr>
            <a:t>Develop questions and use GLOBE</a:t>
          </a:r>
          <a:r>
            <a:rPr lang="en-US" sz="2000" kern="1200" baseline="0" dirty="0" smtClean="0">
              <a:solidFill>
                <a:schemeClr val="tx1"/>
              </a:solidFill>
              <a:latin typeface="+mn-lt"/>
              <a:ea typeface="Tahoma" charset="0"/>
              <a:cs typeface="Tahoma" charset="0"/>
            </a:rPr>
            <a:t> and NASA data to make connections between cloud, precipitation, and agricultural drought</a:t>
          </a:r>
          <a:endParaRPr lang="en-US" sz="2000" kern="1200" dirty="0">
            <a:solidFill>
              <a:schemeClr val="tx1"/>
            </a:solidFill>
            <a:latin typeface="+mn-lt"/>
            <a:ea typeface="Tahoma" charset="0"/>
            <a:cs typeface="Tahoma" charset="0"/>
          </a:endParaRPr>
        </a:p>
      </dsp:txBody>
      <dsp:txXfrm>
        <a:off x="8440776" y="0"/>
        <a:ext cx="2393518" cy="45034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C91D35-2DCA-3449-AC30-EE8A3D62F60E}">
      <dsp:nvSpPr>
        <dsp:cNvPr id="0" name=""/>
        <dsp:cNvSpPr/>
      </dsp:nvSpPr>
      <dsp:spPr>
        <a:xfrm>
          <a:off x="3339687" y="-110768"/>
          <a:ext cx="2103118" cy="2103118"/>
        </a:xfrm>
        <a:prstGeom prst="ellipse">
          <a:avLst/>
        </a:prstGeom>
        <a:solidFill>
          <a:srgbClr val="00B0F0">
            <a:alpha val="70000"/>
          </a:srgb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3339687" y="-110768"/>
        <a:ext cx="2103118" cy="2103118"/>
      </dsp:txXfrm>
    </dsp:sp>
    <dsp:sp modelId="{1F2E991D-C3F6-C84B-9B83-4EAEAA72E9F6}">
      <dsp:nvSpPr>
        <dsp:cNvPr id="0" name=""/>
        <dsp:cNvSpPr/>
      </dsp:nvSpPr>
      <dsp:spPr>
        <a:xfrm rot="2700000">
          <a:off x="5190736" y="1613455"/>
          <a:ext cx="380269" cy="633921"/>
        </a:xfrm>
        <a:prstGeom prst="rightArrow">
          <a:avLst>
            <a:gd name="adj1" fmla="val 60000"/>
            <a:gd name="adj2" fmla="val 50000"/>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2700000">
        <a:off x="5190736" y="1613455"/>
        <a:ext cx="380269" cy="633921"/>
      </dsp:txXfrm>
    </dsp:sp>
    <dsp:sp modelId="{C5D6EFDF-1137-0746-87CC-08E59D3EA1E2}">
      <dsp:nvSpPr>
        <dsp:cNvPr id="0" name=""/>
        <dsp:cNvSpPr/>
      </dsp:nvSpPr>
      <dsp:spPr>
        <a:xfrm>
          <a:off x="5334157" y="1883702"/>
          <a:ext cx="2103118" cy="2103118"/>
        </a:xfrm>
        <a:prstGeom prst="ellipse">
          <a:avLst/>
        </a:prstGeom>
        <a:solidFill>
          <a:srgbClr val="FF0000">
            <a:alpha val="70000"/>
          </a:srgb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dirty="0"/>
        </a:p>
      </dsp:txBody>
      <dsp:txXfrm>
        <a:off x="5334157" y="1883702"/>
        <a:ext cx="2103118" cy="2103118"/>
      </dsp:txXfrm>
    </dsp:sp>
    <dsp:sp modelId="{8F22A9A9-897C-294D-A453-2A011BA572F0}">
      <dsp:nvSpPr>
        <dsp:cNvPr id="0" name=""/>
        <dsp:cNvSpPr/>
      </dsp:nvSpPr>
      <dsp:spPr>
        <a:xfrm rot="8100000">
          <a:off x="5205957" y="3607925"/>
          <a:ext cx="380269" cy="633921"/>
        </a:xfrm>
        <a:prstGeom prst="rightArrow">
          <a:avLst>
            <a:gd name="adj1" fmla="val 60000"/>
            <a:gd name="adj2" fmla="val 50000"/>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8100000">
        <a:off x="5205957" y="3607925"/>
        <a:ext cx="380269" cy="633921"/>
      </dsp:txXfrm>
    </dsp:sp>
    <dsp:sp modelId="{3AB88017-C34B-124C-B524-C6C38E9FDAB4}">
      <dsp:nvSpPr>
        <dsp:cNvPr id="0" name=""/>
        <dsp:cNvSpPr/>
      </dsp:nvSpPr>
      <dsp:spPr>
        <a:xfrm>
          <a:off x="3339687" y="3878172"/>
          <a:ext cx="2103118" cy="2103118"/>
        </a:xfrm>
        <a:prstGeom prst="ellipse">
          <a:avLst/>
        </a:prstGeom>
        <a:solidFill>
          <a:schemeClr val="accent2">
            <a:lumMod val="75000"/>
            <a:alpha val="70000"/>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Feedback</a:t>
          </a:r>
          <a:endParaRPr lang="en-US" sz="2800" b="1" kern="1200" dirty="0"/>
        </a:p>
      </dsp:txBody>
      <dsp:txXfrm>
        <a:off x="3339687" y="3878172"/>
        <a:ext cx="2103118" cy="2103118"/>
      </dsp:txXfrm>
    </dsp:sp>
    <dsp:sp modelId="{4A204F9C-57D5-BE49-9E55-1F653EDC3C57}">
      <dsp:nvSpPr>
        <dsp:cNvPr id="0" name=""/>
        <dsp:cNvSpPr/>
      </dsp:nvSpPr>
      <dsp:spPr>
        <a:xfrm rot="13500000">
          <a:off x="3211486" y="3623145"/>
          <a:ext cx="380269" cy="633921"/>
        </a:xfrm>
        <a:prstGeom prst="rightArrow">
          <a:avLst>
            <a:gd name="adj1" fmla="val 60000"/>
            <a:gd name="adj2" fmla="val 50000"/>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3500000">
        <a:off x="3211486" y="3623145"/>
        <a:ext cx="380269" cy="633921"/>
      </dsp:txXfrm>
    </dsp:sp>
    <dsp:sp modelId="{EB04364D-7FBD-9B45-977A-E817B8AC6D21}">
      <dsp:nvSpPr>
        <dsp:cNvPr id="0" name=""/>
        <dsp:cNvSpPr/>
      </dsp:nvSpPr>
      <dsp:spPr>
        <a:xfrm>
          <a:off x="1345216" y="1883702"/>
          <a:ext cx="2103118" cy="2103118"/>
        </a:xfrm>
        <a:prstGeom prst="ellipse">
          <a:avLst/>
        </a:prstGeom>
        <a:solidFill>
          <a:srgbClr val="92D050">
            <a:alpha val="70000"/>
          </a:srgb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Plan</a:t>
          </a:r>
          <a:endParaRPr lang="en-US" sz="2800" b="1" kern="1200" dirty="0"/>
        </a:p>
      </dsp:txBody>
      <dsp:txXfrm>
        <a:off x="1345216" y="1883702"/>
        <a:ext cx="2103118" cy="2103118"/>
      </dsp:txXfrm>
    </dsp:sp>
    <dsp:sp modelId="{101133ED-A59C-E54C-8924-A3ABDCCEC44C}">
      <dsp:nvSpPr>
        <dsp:cNvPr id="0" name=""/>
        <dsp:cNvSpPr/>
      </dsp:nvSpPr>
      <dsp:spPr>
        <a:xfrm rot="18900000">
          <a:off x="3196266" y="1628675"/>
          <a:ext cx="380269" cy="633921"/>
        </a:xfrm>
        <a:prstGeom prst="rightArrow">
          <a:avLst>
            <a:gd name="adj1" fmla="val 60000"/>
            <a:gd name="adj2" fmla="val 50000"/>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8900000">
        <a:off x="3196266" y="1628675"/>
        <a:ext cx="380269" cy="6339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2935C-FE59-224B-B194-90DB580C904E}" type="datetimeFigureOut">
              <a:rPr lang="en-US" smtClean="0"/>
              <a:pPr/>
              <a:t>3/30/16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0199F-4C43-2B48-BC24-E60C41DFB19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961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Improve STEM Instruction</a:t>
            </a:r>
            <a:r>
              <a:rPr lang="en-US" sz="1200" kern="1200" dirty="0" smtClean="0">
                <a:solidFill>
                  <a:schemeClr val="tx1"/>
                </a:solidFill>
                <a:effectLst/>
                <a:latin typeface="+mn-lt"/>
                <a:ea typeface="+mn-ea"/>
                <a:cs typeface="+mn-cs"/>
              </a:rPr>
              <a:t> by creating developmentally appropriate vertically-integrated K-12 materials and activities which link NASA and GLOBE learning materials, supported by high quality professional development and ongoing support, engaging teachers from all grades (elementary, middle and high school) to work together in both program implementation and continuous improvement.</a:t>
            </a:r>
          </a:p>
          <a:p>
            <a:pPr lvl="0"/>
            <a:r>
              <a:rPr lang="en-US" sz="1200" b="1" kern="1200" dirty="0" smtClean="0">
                <a:solidFill>
                  <a:schemeClr val="tx1"/>
                </a:solidFill>
                <a:effectLst/>
                <a:latin typeface="+mn-lt"/>
                <a:ea typeface="+mn-ea"/>
                <a:cs typeface="+mn-cs"/>
              </a:rPr>
              <a:t>Increase and Sustain Youth and Public Engagement in STEM</a:t>
            </a:r>
            <a:r>
              <a:rPr lang="en-US" sz="1200" kern="1200" dirty="0" smtClean="0">
                <a:solidFill>
                  <a:schemeClr val="tx1"/>
                </a:solidFill>
                <a:effectLst/>
                <a:latin typeface="+mn-lt"/>
                <a:ea typeface="+mn-ea"/>
                <a:cs typeface="+mn-cs"/>
              </a:rPr>
              <a:t> through project activities and engagement of citizen scientists through GLOBE’s new citizen science initiative.</a:t>
            </a:r>
          </a:p>
          <a:p>
            <a:pPr lvl="0"/>
            <a:r>
              <a:rPr lang="en-US" sz="1200" b="1" kern="1200" dirty="0" smtClean="0">
                <a:solidFill>
                  <a:schemeClr val="tx1"/>
                </a:solidFill>
                <a:effectLst/>
                <a:latin typeface="+mn-lt"/>
                <a:ea typeface="+mn-ea"/>
                <a:cs typeface="+mn-cs"/>
              </a:rPr>
              <a:t>Enhance STEM Experience for Undergraduate Students</a:t>
            </a:r>
            <a:r>
              <a:rPr lang="en-US" sz="1200" kern="1200" dirty="0" smtClean="0">
                <a:solidFill>
                  <a:schemeClr val="tx1"/>
                </a:solidFill>
                <a:effectLst/>
                <a:latin typeface="+mn-lt"/>
                <a:ea typeface="+mn-ea"/>
                <a:cs typeface="+mn-cs"/>
              </a:rPr>
              <a:t>, through service learning for pre-service teachers and engineering challenges.</a:t>
            </a:r>
          </a:p>
          <a:p>
            <a:pPr lvl="0"/>
            <a:r>
              <a:rPr lang="en-US" sz="1200" b="1" kern="1200" dirty="0" smtClean="0">
                <a:solidFill>
                  <a:schemeClr val="tx1"/>
                </a:solidFill>
                <a:effectLst/>
                <a:latin typeface="+mn-lt"/>
                <a:ea typeface="+mn-ea"/>
                <a:cs typeface="+mn-cs"/>
              </a:rPr>
              <a:t>Better Serve Groups Historically Underrepresented in STEM</a:t>
            </a:r>
            <a:r>
              <a:rPr lang="en-US" sz="1200" kern="1200" dirty="0" smtClean="0">
                <a:solidFill>
                  <a:schemeClr val="tx1"/>
                </a:solidFill>
                <a:effectLst/>
                <a:latin typeface="+mn-lt"/>
                <a:ea typeface="+mn-ea"/>
                <a:cs typeface="+mn-cs"/>
              </a:rPr>
              <a:t> through serving high-need school districts (Providence, RI, Toledo, OH, Nashville, TN, Oakland, CA) and engagement of Historically Black Colleges and Universities, Tennessee State University.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18332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822378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92D050"/>
                </a:solidFill>
              </a:rPr>
              <a:t>Planning </a:t>
            </a:r>
          </a:p>
          <a:p>
            <a:pPr marL="171450" indent="-171450">
              <a:buFont typeface="Arial" charset="0"/>
              <a:buChar char="•"/>
            </a:pPr>
            <a:r>
              <a:rPr lang="en-US" dirty="0" smtClean="0"/>
              <a:t>Define</a:t>
            </a:r>
            <a:r>
              <a:rPr lang="en-US" baseline="0" dirty="0" smtClean="0"/>
              <a:t> purpose and scope</a:t>
            </a:r>
          </a:p>
          <a:p>
            <a:pPr marL="171450" indent="-171450">
              <a:buFont typeface="Arial" charset="0"/>
              <a:buChar char="•"/>
            </a:pPr>
            <a:r>
              <a:rPr lang="en-US" baseline="0" dirty="0" smtClean="0"/>
              <a:t>Specify evaluation questions</a:t>
            </a:r>
          </a:p>
          <a:p>
            <a:r>
              <a:rPr lang="en-US" b="1" baseline="0" dirty="0" smtClean="0"/>
              <a:t>Development </a:t>
            </a:r>
          </a:p>
          <a:p>
            <a:pPr marL="171450" indent="-171450">
              <a:buFont typeface="Arial" charset="0"/>
              <a:buChar char="•"/>
            </a:pPr>
            <a:r>
              <a:rPr lang="en-US" baseline="0" dirty="0" smtClean="0"/>
              <a:t>Specify evaluation design</a:t>
            </a:r>
          </a:p>
          <a:p>
            <a:pPr marL="171450" indent="-171450">
              <a:buFont typeface="Arial" charset="0"/>
              <a:buChar char="•"/>
            </a:pPr>
            <a:r>
              <a:rPr lang="en-US" baseline="0" dirty="0" smtClean="0"/>
              <a:t>Create data collection action plan</a:t>
            </a:r>
          </a:p>
          <a:p>
            <a:r>
              <a:rPr lang="en-US" b="1" baseline="0" dirty="0" smtClean="0"/>
              <a:t>Implementation</a:t>
            </a:r>
          </a:p>
          <a:p>
            <a:pPr marL="171450" indent="-171450">
              <a:buFont typeface="Arial" charset="0"/>
              <a:buChar char="•"/>
            </a:pPr>
            <a:r>
              <a:rPr lang="en-US" baseline="0" dirty="0" smtClean="0"/>
              <a:t>Collect data</a:t>
            </a:r>
          </a:p>
          <a:p>
            <a:pPr marL="171450" indent="-171450">
              <a:buFont typeface="Arial" charset="0"/>
              <a:buChar char="•"/>
            </a:pPr>
            <a:r>
              <a:rPr lang="en-US" baseline="0" dirty="0" smtClean="0"/>
              <a:t>Analyze data</a:t>
            </a:r>
          </a:p>
          <a:p>
            <a:pPr marL="171450" indent="-171450">
              <a:buFont typeface="Arial" charset="0"/>
              <a:buChar char="•"/>
            </a:pPr>
            <a:r>
              <a:rPr lang="en-US" baseline="0" dirty="0" smtClean="0"/>
              <a:t>Document findings</a:t>
            </a:r>
          </a:p>
          <a:p>
            <a:r>
              <a:rPr lang="en-US" b="1" baseline="0" dirty="0" smtClean="0"/>
              <a:t>Feedback</a:t>
            </a:r>
          </a:p>
          <a:p>
            <a:pPr marL="171450" indent="-171450">
              <a:buFont typeface="Arial" charset="0"/>
              <a:buChar char="•"/>
            </a:pPr>
            <a:r>
              <a:rPr lang="en-US" baseline="0" dirty="0" smtClean="0"/>
              <a:t>Disseminate information</a:t>
            </a:r>
          </a:p>
          <a:p>
            <a:pPr marL="171450" indent="-171450">
              <a:buFont typeface="Arial" charset="0"/>
              <a:buChar char="•"/>
            </a:pPr>
            <a:r>
              <a:rPr lang="en-US" baseline="0" dirty="0" smtClean="0"/>
              <a:t>Feedback to program improvement</a:t>
            </a: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442342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efficiency </a:t>
            </a:r>
            <a:r>
              <a:rPr lang="en-US" sz="1200" kern="1200" dirty="0" smtClean="0">
                <a:solidFill>
                  <a:schemeClr val="tx1"/>
                </a:solidFill>
                <a:effectLst/>
                <a:latin typeface="+mn-lt"/>
                <a:ea typeface="+mn-ea"/>
                <a:cs typeface="+mn-cs"/>
              </a:rPr>
              <a:t>- the amount of time and resources put into the project relative to the outputs and outcomes. </a:t>
            </a:r>
          </a:p>
          <a:p>
            <a:r>
              <a:rPr lang="en-US" sz="1200" kern="1200" dirty="0" smtClean="0">
                <a:solidFill>
                  <a:schemeClr val="tx1"/>
                </a:solidFill>
                <a:effectLst/>
                <a:latin typeface="+mn-lt"/>
                <a:ea typeface="+mn-ea"/>
                <a:cs typeface="+mn-cs"/>
              </a:rPr>
              <a:t>b) </a:t>
            </a:r>
            <a:r>
              <a:rPr lang="en-US" sz="1200" b="1" kern="1200" dirty="0" smtClean="0">
                <a:solidFill>
                  <a:schemeClr val="tx1"/>
                </a:solidFill>
                <a:effectLst/>
                <a:latin typeface="+mn-lt"/>
                <a:ea typeface="+mn-ea"/>
                <a:cs typeface="+mn-cs"/>
              </a:rPr>
              <a:t>effectiveness </a:t>
            </a:r>
            <a:r>
              <a:rPr lang="en-US" sz="1200" kern="1200" dirty="0" smtClean="0">
                <a:solidFill>
                  <a:schemeClr val="tx1"/>
                </a:solidFill>
                <a:effectLst/>
                <a:latin typeface="+mn-lt"/>
                <a:ea typeface="+mn-ea"/>
                <a:cs typeface="+mn-cs"/>
              </a:rPr>
              <a:t>- the success of the project in reaching its goals and objectives, resulting in the desired outcomes. </a:t>
            </a:r>
          </a:p>
          <a:p>
            <a:r>
              <a:rPr lang="en-US" sz="1200" kern="1200" dirty="0" smtClean="0">
                <a:solidFill>
                  <a:schemeClr val="tx1"/>
                </a:solidFill>
                <a:effectLst/>
                <a:latin typeface="+mn-lt"/>
                <a:ea typeface="+mn-ea"/>
                <a:cs typeface="+mn-cs"/>
              </a:rPr>
              <a:t>c) </a:t>
            </a:r>
            <a:r>
              <a:rPr lang="en-US" sz="1200" b="1" kern="1200" dirty="0" smtClean="0">
                <a:solidFill>
                  <a:schemeClr val="tx1"/>
                </a:solidFill>
                <a:effectLst/>
                <a:latin typeface="+mn-lt"/>
                <a:ea typeface="+mn-ea"/>
                <a:cs typeface="+mn-cs"/>
              </a:rPr>
              <a:t>relevance </a:t>
            </a:r>
            <a:r>
              <a:rPr lang="en-US" sz="1200" kern="1200" dirty="0" smtClean="0">
                <a:solidFill>
                  <a:schemeClr val="tx1"/>
                </a:solidFill>
                <a:effectLst/>
                <a:latin typeface="+mn-lt"/>
                <a:ea typeface="+mn-ea"/>
                <a:cs typeface="+mn-cs"/>
              </a:rPr>
              <a:t>- the extent to which the objectives of the project’s interventions are consistent with the beneficiaries’ requirements/needs. </a:t>
            </a:r>
          </a:p>
          <a:p>
            <a:r>
              <a:rPr lang="en-US" sz="1200" kern="1200" dirty="0" smtClean="0">
                <a:solidFill>
                  <a:schemeClr val="tx1"/>
                </a:solidFill>
                <a:effectLst/>
                <a:latin typeface="+mn-lt"/>
                <a:ea typeface="+mn-ea"/>
                <a:cs typeface="+mn-cs"/>
              </a:rPr>
              <a:t>d) </a:t>
            </a:r>
            <a:r>
              <a:rPr lang="en-US" sz="1200" b="1" kern="1200" dirty="0" smtClean="0">
                <a:solidFill>
                  <a:schemeClr val="tx1"/>
                </a:solidFill>
                <a:effectLst/>
                <a:latin typeface="+mn-lt"/>
                <a:ea typeface="+mn-ea"/>
                <a:cs typeface="+mn-cs"/>
              </a:rPr>
              <a:t>impact </a:t>
            </a:r>
            <a:r>
              <a:rPr lang="en-US" sz="1200" kern="1200" dirty="0" smtClean="0">
                <a:solidFill>
                  <a:schemeClr val="tx1"/>
                </a:solidFill>
                <a:effectLst/>
                <a:latin typeface="+mn-lt"/>
                <a:ea typeface="+mn-ea"/>
                <a:cs typeface="+mn-cs"/>
              </a:rPr>
              <a:t>- the project’s impacts will be examined  with respect to:</a:t>
            </a:r>
          </a:p>
          <a:p>
            <a:pPr lvl="0"/>
            <a:r>
              <a:rPr lang="en-US" sz="1200" kern="1200" dirty="0" smtClean="0">
                <a:solidFill>
                  <a:schemeClr val="tx1"/>
                </a:solidFill>
                <a:effectLst/>
                <a:latin typeface="+mn-lt"/>
                <a:ea typeface="+mn-ea"/>
                <a:cs typeface="+mn-cs"/>
              </a:rPr>
              <a:t>participating teachers’ content knowledge improvement</a:t>
            </a:r>
          </a:p>
          <a:p>
            <a:pPr lvl="0"/>
            <a:r>
              <a:rPr lang="en-US" sz="1200" kern="1200" dirty="0" smtClean="0">
                <a:solidFill>
                  <a:schemeClr val="tx1"/>
                </a:solidFill>
                <a:effectLst/>
                <a:latin typeface="+mn-lt"/>
                <a:ea typeface="+mn-ea"/>
                <a:cs typeface="+mn-cs"/>
              </a:rPr>
              <a:t>changes in the instructional practices of the educator that will participate in the trainings</a:t>
            </a:r>
          </a:p>
          <a:p>
            <a:pPr lvl="0"/>
            <a:r>
              <a:rPr lang="en-US" sz="1200" kern="1200" dirty="0" smtClean="0">
                <a:solidFill>
                  <a:schemeClr val="tx1"/>
                </a:solidFill>
                <a:effectLst/>
                <a:latin typeface="+mn-lt"/>
                <a:ea typeface="+mn-ea"/>
                <a:cs typeface="+mn-cs"/>
              </a:rPr>
              <a:t>effective implementation of the curricula offered by the program by participating teachers </a:t>
            </a:r>
          </a:p>
          <a:p>
            <a:pPr lvl="0"/>
            <a:r>
              <a:rPr lang="en-US" sz="1200" kern="1200" dirty="0" smtClean="0">
                <a:solidFill>
                  <a:schemeClr val="tx1"/>
                </a:solidFill>
                <a:effectLst/>
                <a:latin typeface="+mn-lt"/>
                <a:ea typeface="+mn-ea"/>
                <a:cs typeface="+mn-cs"/>
              </a:rPr>
              <a:t>improvement of the students’ performance in standardized and other targeted assessments in the cases their teachers have participated in the trainings. Scores of the students in participating teachers’ classrooms will be compared to the district average </a:t>
            </a:r>
          </a:p>
          <a:p>
            <a:pPr lvl="0"/>
            <a:r>
              <a:rPr lang="en-US" sz="1200" kern="1200" dirty="0" smtClean="0">
                <a:solidFill>
                  <a:schemeClr val="tx1"/>
                </a:solidFill>
                <a:effectLst/>
                <a:latin typeface="+mn-lt"/>
                <a:ea typeface="+mn-ea"/>
                <a:cs typeface="+mn-cs"/>
              </a:rPr>
              <a:t>changes in the students’ science portfolios. The science portfolios will be used for evidence of learning that is not accounted for on standardized tests </a:t>
            </a:r>
          </a:p>
          <a:p>
            <a:pPr lvl="0"/>
            <a:r>
              <a:rPr lang="en-US" sz="1200" kern="1200" dirty="0" smtClean="0">
                <a:solidFill>
                  <a:schemeClr val="tx1"/>
                </a:solidFill>
                <a:effectLst/>
                <a:latin typeface="+mn-lt"/>
                <a:ea typeface="+mn-ea"/>
                <a:cs typeface="+mn-cs"/>
              </a:rPr>
              <a:t>changes of student’s attitudes and engagement  towards science </a:t>
            </a:r>
          </a:p>
          <a:p>
            <a:pPr lvl="0"/>
            <a:r>
              <a:rPr lang="en-US" sz="1200" kern="1200" dirty="0" smtClean="0">
                <a:solidFill>
                  <a:schemeClr val="tx1"/>
                </a:solidFill>
                <a:effectLst/>
                <a:latin typeface="+mn-lt"/>
                <a:ea typeface="+mn-ea"/>
                <a:cs typeface="+mn-cs"/>
              </a:rPr>
              <a:t>changes of students’ behaviors related to the environment </a:t>
            </a:r>
          </a:p>
          <a:p>
            <a:pPr lvl="0"/>
            <a:r>
              <a:rPr lang="en-US" sz="1200" kern="1200" dirty="0" smtClean="0">
                <a:solidFill>
                  <a:schemeClr val="tx1"/>
                </a:solidFill>
                <a:effectLst/>
                <a:latin typeface="+mn-lt"/>
                <a:ea typeface="+mn-ea"/>
                <a:cs typeface="+mn-cs"/>
              </a:rPr>
              <a:t>teacher and student acquisition of specific skills and practices </a:t>
            </a:r>
          </a:p>
          <a:p>
            <a:pPr lvl="0"/>
            <a:r>
              <a:rPr lang="en-US" sz="1200" kern="1200" dirty="0" smtClean="0">
                <a:solidFill>
                  <a:schemeClr val="tx1"/>
                </a:solidFill>
                <a:effectLst/>
                <a:latin typeface="+mn-lt"/>
                <a:ea typeface="+mn-ea"/>
                <a:cs typeface="+mn-cs"/>
              </a:rPr>
              <a:t>e) </a:t>
            </a:r>
            <a:r>
              <a:rPr lang="en-US" sz="1200" b="1" kern="1200" dirty="0" smtClean="0">
                <a:solidFill>
                  <a:schemeClr val="tx1"/>
                </a:solidFill>
                <a:effectLst/>
                <a:latin typeface="+mn-lt"/>
                <a:ea typeface="+mn-ea"/>
                <a:cs typeface="+mn-cs"/>
              </a:rPr>
              <a:t>sustainability </a:t>
            </a:r>
            <a:r>
              <a:rPr lang="en-US" sz="1200" kern="1200" dirty="0" smtClean="0">
                <a:solidFill>
                  <a:schemeClr val="tx1"/>
                </a:solidFill>
                <a:effectLst/>
                <a:latin typeface="+mn-lt"/>
                <a:ea typeface="+mn-ea"/>
                <a:cs typeface="+mn-cs"/>
              </a:rPr>
              <a:t>- the project’s capability and effectiveness to build on the capacity of the community involved to continue the proposed approaches.</a:t>
            </a:r>
          </a:p>
          <a:p>
            <a:pPr lvl="0"/>
            <a:r>
              <a:rPr lang="en-US" sz="1200" kern="1200" dirty="0" smtClean="0">
                <a:solidFill>
                  <a:schemeClr val="tx1"/>
                </a:solidFill>
                <a:effectLst/>
                <a:latin typeface="+mn-lt"/>
                <a:ea typeface="+mn-ea"/>
                <a:cs typeface="+mn-cs"/>
              </a:rPr>
              <a:t>f) </a:t>
            </a:r>
            <a:r>
              <a:rPr lang="en-US" sz="1200" b="1" kern="1200" dirty="0" smtClean="0">
                <a:solidFill>
                  <a:schemeClr val="tx1"/>
                </a:solidFill>
                <a:effectLst/>
                <a:latin typeface="+mn-lt"/>
                <a:ea typeface="+mn-ea"/>
                <a:cs typeface="+mn-cs"/>
              </a:rPr>
              <a:t>scalability </a:t>
            </a:r>
            <a:r>
              <a:rPr lang="en-US" sz="1200" kern="1200" dirty="0" smtClean="0">
                <a:solidFill>
                  <a:schemeClr val="tx1"/>
                </a:solidFill>
                <a:effectLst/>
                <a:latin typeface="+mn-lt"/>
                <a:ea typeface="+mn-ea"/>
                <a:cs typeface="+mn-cs"/>
              </a:rPr>
              <a:t>- the project’s capability to  expand to other regions of the country.</a:t>
            </a: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7776787"/>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Provides guidance throughout the project, including monitoring the vertical integration.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Help direct the project and connect the project to other initiatives that will promote successful scaling and sustainability</a:t>
            </a:r>
            <a:r>
              <a:rPr lang="en-US" dirty="0" smtClean="0">
                <a:effectLst/>
              </a:rPr>
              <a:t> </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Advisors have been identified for their content knowledge, experiences and understanding of target audiences, their vision, and their connections with other initiatives. </a:t>
            </a: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314592"/>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Results of the effectiveness of this project will be presented in multiple venues. Presentations of evaluation results will be made at the professional conferences of the American Geophysical Society, the American Education Research Association (AERA), the National Association for Research in Science Teaching (NARST), the National Science Teachers Association (NSTA), and the Association for Science Education. Workshops will be proposed for AERA, NARST, and NSTA on how to conduct the professional development and its outcome. Workshops and presentations will further be proposed for other venues such as the annual Massachusetts STEM Summit meeting, and state meetings of superintendents, principals and science supervisors in Rhode Island, Massachusetts and adjacent New England states. Finally, articles detailing the impact of the project will be submitted to education research journals, as well as to science teachers journals, e.g., </a:t>
            </a:r>
            <a:r>
              <a:rPr lang="en-US" sz="1200" i="1" kern="1200" dirty="0" smtClean="0">
                <a:solidFill>
                  <a:schemeClr val="tx1"/>
                </a:solidFill>
                <a:effectLst/>
                <a:latin typeface="+mn-lt"/>
                <a:ea typeface="+mn-ea"/>
                <a:cs typeface="+mn-cs"/>
              </a:rPr>
              <a:t>Science Teacher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GLOBE Community will be a major focus of our dissemination efforts. We will leverage the GLOBE interactions of our team members to inform the broader GLOBE community. For example, Dr. Kevin </a:t>
            </a:r>
            <a:r>
              <a:rPr lang="en-US" sz="1200" kern="1200" dirty="0" err="1" smtClean="0">
                <a:solidFill>
                  <a:schemeClr val="tx1"/>
                </a:solidFill>
                <a:effectLst/>
                <a:latin typeface="+mn-lt"/>
                <a:ea typeface="+mn-ea"/>
                <a:cs typeface="+mn-cs"/>
              </a:rPr>
              <a:t>Czajkowski</a:t>
            </a:r>
            <a:r>
              <a:rPr lang="en-US" sz="1200" kern="1200" dirty="0" smtClean="0">
                <a:solidFill>
                  <a:schemeClr val="tx1"/>
                </a:solidFill>
                <a:effectLst/>
                <a:latin typeface="+mn-lt"/>
                <a:ea typeface="+mn-ea"/>
                <a:cs typeface="+mn-cs"/>
              </a:rPr>
              <a:t> is the North America representative on the GLOBE Science Working Group, Jessica Taylor is a member of the U.S. GLOBE Partners Forum, and Svetlana </a:t>
            </a:r>
            <a:r>
              <a:rPr lang="en-US" sz="1200" kern="1200" dirty="0" err="1" smtClean="0">
                <a:solidFill>
                  <a:schemeClr val="tx1"/>
                </a:solidFill>
                <a:effectLst/>
                <a:latin typeface="+mn-lt"/>
                <a:ea typeface="+mn-ea"/>
                <a:cs typeface="+mn-cs"/>
              </a:rPr>
              <a:t>Darche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Nektaria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Adaktilou</a:t>
            </a:r>
            <a:r>
              <a:rPr lang="en-US" sz="1200" kern="1200" dirty="0" smtClean="0">
                <a:solidFill>
                  <a:schemeClr val="tx1"/>
                </a:solidFill>
                <a:effectLst/>
                <a:latin typeface="+mn-lt"/>
                <a:ea typeface="+mn-ea"/>
                <a:cs typeface="+mn-cs"/>
              </a:rPr>
              <a:t> are both on the GLOBE Evaluation Work Group. Jennifer </a:t>
            </a:r>
            <a:r>
              <a:rPr lang="en-US" sz="1200" kern="1200" dirty="0" err="1" smtClean="0">
                <a:solidFill>
                  <a:schemeClr val="tx1"/>
                </a:solidFill>
                <a:effectLst/>
                <a:latin typeface="+mn-lt"/>
                <a:ea typeface="+mn-ea"/>
                <a:cs typeface="+mn-cs"/>
              </a:rPr>
              <a:t>Bourgeault</a:t>
            </a:r>
            <a:r>
              <a:rPr lang="en-US" sz="1200" kern="1200" dirty="0" smtClean="0">
                <a:solidFill>
                  <a:schemeClr val="tx1"/>
                </a:solidFill>
                <a:effectLst/>
                <a:latin typeface="+mn-lt"/>
                <a:ea typeface="+mn-ea"/>
                <a:cs typeface="+mn-cs"/>
              </a:rPr>
              <a:t>, the US GLOBE Country Coordinator, will assist the proposal team with K-12 integration by facilitating conversations between partners and coordinating webinars, email discussions and work-groups around the new materials as they are developed to ensure efficient and timely integration into GLOBE trainings across the country.</a:t>
            </a:r>
          </a:p>
          <a:p>
            <a:r>
              <a:rPr lang="en-US" sz="1200" kern="1200" dirty="0" smtClean="0">
                <a:solidFill>
                  <a:schemeClr val="tx1"/>
                </a:solidFill>
                <a:effectLst/>
                <a:latin typeface="+mn-lt"/>
                <a:ea typeface="+mn-ea"/>
                <a:cs typeface="+mn-cs"/>
              </a:rPr>
              <a:t>While most of the work of this proposal is focused on K-12 formal education, the proposers also realize that this work can translate to the informal science education and citizen science audiences effectively. GLOBE's US partnerships include several informal science centers and organizations, i.e. Talcott Mountain Science Center in Connecticut, </a:t>
            </a:r>
            <a:r>
              <a:rPr lang="en-US" sz="1200" kern="1200" dirty="0" err="1" smtClean="0">
                <a:solidFill>
                  <a:schemeClr val="tx1"/>
                </a:solidFill>
                <a:effectLst/>
                <a:latin typeface="+mn-lt"/>
                <a:ea typeface="+mn-ea"/>
                <a:cs typeface="+mn-cs"/>
              </a:rPr>
              <a:t>WeatherSTEM</a:t>
            </a:r>
            <a:r>
              <a:rPr lang="en-US" sz="1200" kern="1200" dirty="0" smtClean="0">
                <a:solidFill>
                  <a:schemeClr val="tx1"/>
                </a:solidFill>
                <a:effectLst/>
                <a:latin typeface="+mn-lt"/>
                <a:ea typeface="+mn-ea"/>
                <a:cs typeface="+mn-cs"/>
              </a:rPr>
              <a:t> in Florida, Pacific Resources for Education and Learning in Hawaii, </a:t>
            </a:r>
            <a:r>
              <a:rPr lang="en-US" sz="1200" kern="1200" dirty="0" err="1" smtClean="0">
                <a:solidFill>
                  <a:schemeClr val="tx1"/>
                </a:solidFill>
                <a:effectLst/>
                <a:latin typeface="+mn-lt"/>
                <a:ea typeface="+mn-ea"/>
                <a:cs typeface="+mn-cs"/>
              </a:rPr>
              <a:t>Sci</a:t>
            </a:r>
            <a:r>
              <a:rPr lang="en-US" sz="1200" kern="1200" dirty="0" smtClean="0">
                <a:solidFill>
                  <a:schemeClr val="tx1"/>
                </a:solidFill>
                <a:effectLst/>
                <a:latin typeface="+mn-lt"/>
                <a:ea typeface="+mn-ea"/>
                <a:cs typeface="+mn-cs"/>
              </a:rPr>
              <a:t>-Port in Louisiana, the Watershed Action Team in Oregon, Berks Conservancy in Pennsylvania, the Hilton Pond Center for Piedmont Natural History in South Carolina, and the South Dakota Discovery Center in South Dakota. Staffing these centers and organizations are GLOBE partnership coordinators with the experience in using these types of materials in their work with the public (school field trips, homeschooling, after-school programming, out-of-town visitors, and local citizens interested in science). Ms. </a:t>
            </a:r>
            <a:r>
              <a:rPr lang="en-US" sz="1200" kern="1200" dirty="0" err="1" smtClean="0">
                <a:solidFill>
                  <a:schemeClr val="tx1"/>
                </a:solidFill>
                <a:effectLst/>
                <a:latin typeface="+mn-lt"/>
                <a:ea typeface="+mn-ea"/>
                <a:cs typeface="+mn-cs"/>
              </a:rPr>
              <a:t>Bourgeault</a:t>
            </a:r>
            <a:r>
              <a:rPr lang="en-US" sz="1200" kern="1200" dirty="0" smtClean="0">
                <a:solidFill>
                  <a:schemeClr val="tx1"/>
                </a:solidFill>
                <a:effectLst/>
                <a:latin typeface="+mn-lt"/>
                <a:ea typeface="+mn-ea"/>
                <a:cs typeface="+mn-cs"/>
              </a:rPr>
              <a:t> will coordinate a work team of these partners, and other partners using GLOBE as citizen science, to focus on how to integrate MISSION EARTH into these diverse settings.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Material products of the project, such as learning activities adapted to the GLOBE protocols, and lesson plans, including web quests and other activities designed to increase content knowledge through web resources, will be posted on the project website maintained by Boston University. All materials will be provided in PDF format ready for download with full instructions for protocols. Sources of equipment, and plans for do-it-yourself equipment will similarly be provided on the website. Materials will also be made available to GLOBE.</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3672876"/>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42353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Specifically, MISSION EARTH will;</a:t>
            </a:r>
          </a:p>
          <a:p>
            <a:pPr lvl="0"/>
            <a:r>
              <a:rPr lang="en-US" sz="1200" b="1" kern="1200" dirty="0" smtClean="0">
                <a:solidFill>
                  <a:schemeClr val="tx1"/>
                </a:solidFill>
                <a:effectLst/>
                <a:latin typeface="+mn-lt"/>
                <a:ea typeface="+mn-ea"/>
                <a:cs typeface="+mn-cs"/>
              </a:rPr>
              <a:t>Develop vertically-integrated activities and materials to support program implementation</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Gather community through an annual meeting/conference to share best practices</a:t>
            </a:r>
          </a:p>
          <a:p>
            <a:pPr lvl="1"/>
            <a:r>
              <a:rPr lang="en-US" sz="1200" kern="1200" dirty="0" smtClean="0">
                <a:solidFill>
                  <a:schemeClr val="tx1"/>
                </a:solidFill>
                <a:effectLst/>
                <a:latin typeface="+mn-lt"/>
                <a:ea typeface="+mn-ea"/>
                <a:cs typeface="+mn-cs"/>
              </a:rPr>
              <a:t>Develop, implement, evaluate and refine NASA-infused GLOBE activities, drawing on the expertise of both partners and teacher teams.  </a:t>
            </a:r>
          </a:p>
          <a:p>
            <a:pPr lvl="0"/>
            <a:r>
              <a:rPr lang="en-US" sz="1200" b="1" kern="1200" dirty="0" smtClean="0">
                <a:solidFill>
                  <a:schemeClr val="tx1"/>
                </a:solidFill>
                <a:effectLst/>
                <a:latin typeface="+mn-lt"/>
                <a:ea typeface="+mn-ea"/>
                <a:cs typeface="+mn-cs"/>
              </a:rPr>
              <a:t>Provide K-12 professional development (PD) and year-long as well as multi-year support for teachers with scaling through Train-the-Trainer models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Recruit high-need schools to participate, targeting multiple teachers from one school/district at elementary, middle and high school levels.</a:t>
            </a:r>
          </a:p>
          <a:p>
            <a:pPr lvl="1"/>
            <a:r>
              <a:rPr lang="en-US" sz="1200" kern="1200" dirty="0" smtClean="0">
                <a:solidFill>
                  <a:schemeClr val="tx1"/>
                </a:solidFill>
                <a:effectLst/>
                <a:latin typeface="+mn-lt"/>
                <a:ea typeface="+mn-ea"/>
                <a:cs typeface="+mn-cs"/>
              </a:rPr>
              <a:t>Provide PD and develop a professional learning community (PLC) of teachers, scientists and engineers and science educators; host online meetings, follow-up </a:t>
            </a:r>
            <a:r>
              <a:rPr lang="en-US" sz="1200" kern="1200" dirty="0" err="1" smtClean="0">
                <a:solidFill>
                  <a:schemeClr val="tx1"/>
                </a:solidFill>
                <a:effectLst/>
                <a:latin typeface="+mn-lt"/>
                <a:ea typeface="+mn-ea"/>
                <a:cs typeface="+mn-cs"/>
              </a:rPr>
              <a:t>telecons</a:t>
            </a:r>
            <a:r>
              <a:rPr lang="en-US" sz="1200" kern="1200" dirty="0" smtClean="0">
                <a:solidFill>
                  <a:schemeClr val="tx1"/>
                </a:solidFill>
                <a:effectLst/>
                <a:latin typeface="+mn-lt"/>
                <a:ea typeface="+mn-ea"/>
                <a:cs typeface="+mn-cs"/>
              </a:rPr>
              <a:t> and annual conferences.</a:t>
            </a:r>
          </a:p>
          <a:p>
            <a:pPr lvl="1"/>
            <a:r>
              <a:rPr lang="en-US" sz="1200" kern="1200" dirty="0" smtClean="0">
                <a:solidFill>
                  <a:schemeClr val="tx1"/>
                </a:solidFill>
                <a:effectLst/>
                <a:latin typeface="+mn-lt"/>
                <a:ea typeface="+mn-ea"/>
                <a:cs typeface="+mn-cs"/>
              </a:rPr>
              <a:t>Provide support to pilot schools and elicit feedback for further development </a:t>
            </a:r>
          </a:p>
          <a:p>
            <a:pPr lvl="1"/>
            <a:r>
              <a:rPr lang="en-US" sz="1200" kern="1200" dirty="0" smtClean="0">
                <a:solidFill>
                  <a:schemeClr val="tx1"/>
                </a:solidFill>
                <a:effectLst/>
                <a:latin typeface="+mn-lt"/>
                <a:ea typeface="+mn-ea"/>
                <a:cs typeface="+mn-cs"/>
              </a:rPr>
              <a:t>Train and support lead teachers as future GLOBE trainers employing Train-the-Trainer approach.</a:t>
            </a:r>
          </a:p>
          <a:p>
            <a:pPr lvl="1"/>
            <a:r>
              <a:rPr lang="en-US" sz="1200" kern="1200" dirty="0" smtClean="0">
                <a:solidFill>
                  <a:schemeClr val="tx1"/>
                </a:solidFill>
                <a:effectLst/>
                <a:latin typeface="+mn-lt"/>
                <a:ea typeface="+mn-ea"/>
                <a:cs typeface="+mn-cs"/>
              </a:rPr>
              <a:t>Engage district and state education agencies as appropriate to leverage existing PD structures for replication and sustainability.</a:t>
            </a:r>
          </a:p>
          <a:p>
            <a:pPr lvl="0"/>
            <a:r>
              <a:rPr lang="en-US" sz="1200" b="1" kern="1200" dirty="0" smtClean="0">
                <a:solidFill>
                  <a:schemeClr val="tx1"/>
                </a:solidFill>
                <a:effectLst/>
                <a:latin typeface="+mn-lt"/>
                <a:ea typeface="+mn-ea"/>
                <a:cs typeface="+mn-cs"/>
              </a:rPr>
              <a:t>Enhance STEM Experience for Undergraduate Students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Facilitate pre-service teachers and STEM undergraduates to mentor K-12 students in service learning projects.</a:t>
            </a:r>
          </a:p>
          <a:p>
            <a:pPr lvl="1"/>
            <a:r>
              <a:rPr lang="en-US" sz="1200" kern="1200" dirty="0" smtClean="0">
                <a:solidFill>
                  <a:schemeClr val="tx1"/>
                </a:solidFill>
                <a:effectLst/>
                <a:latin typeface="+mn-lt"/>
                <a:ea typeface="+mn-ea"/>
                <a:cs typeface="+mn-cs"/>
              </a:rPr>
              <a:t>Engage undergraduate students in engineering design challenges of observing instrumentation.</a:t>
            </a:r>
          </a:p>
          <a:p>
            <a:pPr lvl="0"/>
            <a:r>
              <a:rPr lang="en-US" sz="1200" b="1" kern="1200" dirty="0" smtClean="0">
                <a:solidFill>
                  <a:schemeClr val="tx1"/>
                </a:solidFill>
                <a:effectLst/>
                <a:latin typeface="+mn-lt"/>
                <a:ea typeface="+mn-ea"/>
                <a:cs typeface="+mn-cs"/>
              </a:rPr>
              <a:t>Engage the public by supporting and enhancing GLOBE, MY NASA DATA and </a:t>
            </a:r>
            <a:r>
              <a:rPr lang="en-US" sz="1200" b="1" kern="1200" dirty="0" err="1" smtClean="0">
                <a:solidFill>
                  <a:schemeClr val="tx1"/>
                </a:solidFill>
                <a:effectLst/>
                <a:latin typeface="+mn-lt"/>
                <a:ea typeface="+mn-ea"/>
                <a:cs typeface="+mn-cs"/>
              </a:rPr>
              <a:t>S’cool</a:t>
            </a:r>
            <a:r>
              <a:rPr lang="en-US" sz="1200" b="1" kern="1200" dirty="0" smtClean="0">
                <a:solidFill>
                  <a:schemeClr val="tx1"/>
                </a:solidFill>
                <a:effectLst/>
                <a:latin typeface="+mn-lt"/>
                <a:ea typeface="+mn-ea"/>
                <a:cs typeface="+mn-cs"/>
              </a:rPr>
              <a:t> citizen science initiatives</a:t>
            </a:r>
            <a:r>
              <a:rPr lang="en-US" sz="1200" kern="1200" dirty="0" smtClean="0">
                <a:solidFill>
                  <a:schemeClr val="tx1"/>
                </a:solidFill>
                <a:effectLst/>
                <a:latin typeface="+mn-lt"/>
                <a:ea typeface="+mn-ea"/>
                <a:cs typeface="+mn-cs"/>
              </a:rPr>
              <a:t>.</a:t>
            </a:r>
          </a:p>
          <a:p>
            <a:pPr lvl="0"/>
            <a:r>
              <a:rPr lang="en-US" sz="1200" b="1" kern="1200" dirty="0" smtClean="0">
                <a:solidFill>
                  <a:schemeClr val="tx1"/>
                </a:solidFill>
                <a:effectLst/>
                <a:latin typeface="+mn-lt"/>
                <a:ea typeface="+mn-ea"/>
                <a:cs typeface="+mn-cs"/>
              </a:rPr>
              <a:t>Disseminate the program widely through the National Science Teachers Association and the GLOBE Partner Network, the National Career Academy Coalition (for the high school component), and other relevant networks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8560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Working in the Providence School District, the Boston University (BU) team will link curricula developed by BU for elementary grades with curricula developed by the University of Toledo for middle school, and that developed by </a:t>
            </a:r>
            <a:r>
              <a:rPr lang="en-US" sz="1200" kern="1200" dirty="0" err="1" smtClean="0">
                <a:solidFill>
                  <a:schemeClr val="tx1"/>
                </a:solidFill>
                <a:effectLst/>
                <a:latin typeface="+mn-lt"/>
                <a:ea typeface="+mn-ea"/>
                <a:cs typeface="+mn-cs"/>
              </a:rPr>
              <a:t>WestEd</a:t>
            </a:r>
            <a:r>
              <a:rPr lang="en-US" sz="1200" kern="1200" dirty="0" smtClean="0">
                <a:solidFill>
                  <a:schemeClr val="tx1"/>
                </a:solidFill>
                <a:effectLst/>
                <a:latin typeface="+mn-lt"/>
                <a:ea typeface="+mn-ea"/>
                <a:cs typeface="+mn-cs"/>
              </a:rPr>
              <a:t> for high school, into a vertically and horizontally integrated Earth as a system approach to science education and science literacy. </a:t>
            </a:r>
          </a:p>
          <a:p>
            <a:pPr lvl="0"/>
            <a:r>
              <a:rPr lang="en-US" sz="1200" kern="1200" dirty="0" smtClean="0">
                <a:solidFill>
                  <a:schemeClr val="tx1"/>
                </a:solidFill>
                <a:effectLst/>
                <a:latin typeface="+mn-lt"/>
                <a:ea typeface="+mn-ea"/>
                <a:cs typeface="+mn-cs"/>
              </a:rPr>
              <a:t>The BU team will run summer institutes for the professional development of both middle and high school teachers, and during the school year scaffold the use of the materials in classrooms. </a:t>
            </a:r>
          </a:p>
          <a:p>
            <a:pPr lvl="0"/>
            <a:r>
              <a:rPr lang="en-US" sz="1200" kern="1200" dirty="0" smtClean="0">
                <a:solidFill>
                  <a:schemeClr val="tx1"/>
                </a:solidFill>
                <a:effectLst/>
                <a:latin typeface="+mn-lt"/>
                <a:ea typeface="+mn-ea"/>
                <a:cs typeface="+mn-cs"/>
              </a:rPr>
              <a:t>BU is a GLOBE partner and will prepare lead teachers in Providence to be teacher trainers.</a:t>
            </a:r>
          </a:p>
          <a:p>
            <a:pPr lvl="0"/>
            <a:r>
              <a:rPr lang="en-US" sz="1200" kern="1200" dirty="0" smtClean="0">
                <a:solidFill>
                  <a:schemeClr val="tx1"/>
                </a:solidFill>
                <a:effectLst/>
                <a:latin typeface="+mn-lt"/>
                <a:ea typeface="+mn-ea"/>
                <a:cs typeface="+mn-cs"/>
              </a:rPr>
              <a:t>The BU team will develop automated weather station kits for Providence high school students to assemble for use by schools in the district. </a:t>
            </a:r>
          </a:p>
          <a:p>
            <a:r>
              <a:rPr lang="en-US" sz="1200" kern="1200" dirty="0" smtClean="0">
                <a:solidFill>
                  <a:schemeClr val="tx1"/>
                </a:solidFill>
                <a:effectLst/>
                <a:latin typeface="+mn-lt"/>
                <a:ea typeface="+mn-ea"/>
                <a:cs typeface="+mn-cs"/>
              </a:rPr>
              <a:t>At the university level, the BU team will</a:t>
            </a:r>
          </a:p>
          <a:p>
            <a:pPr lvl="0"/>
            <a:r>
              <a:rPr lang="en-US" sz="1200" kern="1200" dirty="0" smtClean="0">
                <a:solidFill>
                  <a:schemeClr val="tx1"/>
                </a:solidFill>
                <a:effectLst/>
                <a:latin typeface="+mn-lt"/>
                <a:ea typeface="+mn-ea"/>
                <a:cs typeface="+mn-cs"/>
              </a:rPr>
              <a:t>Use NASA learning assets in undergraduate Earth Science courses. (Dr. Bruce Anderson, team member)</a:t>
            </a:r>
          </a:p>
          <a:p>
            <a:pPr lvl="0"/>
            <a:r>
              <a:rPr lang="en-US" sz="1200" kern="1200" dirty="0" smtClean="0">
                <a:solidFill>
                  <a:schemeClr val="tx1"/>
                </a:solidFill>
                <a:effectLst/>
                <a:latin typeface="+mn-lt"/>
                <a:ea typeface="+mn-ea"/>
                <a:cs typeface="+mn-cs"/>
              </a:rPr>
              <a:t>Train elementary education majors in GLOBE protocols and the use of NASA learning and teaching resources. (Dr. Peter </a:t>
            </a:r>
            <a:r>
              <a:rPr lang="en-US" sz="1200" kern="1200" dirty="0" err="1" smtClean="0">
                <a:solidFill>
                  <a:schemeClr val="tx1"/>
                </a:solidFill>
                <a:effectLst/>
                <a:latin typeface="+mn-lt"/>
                <a:ea typeface="+mn-ea"/>
                <a:cs typeface="+mn-cs"/>
              </a:rPr>
              <a:t>Garik</a:t>
            </a:r>
            <a:r>
              <a:rPr lang="en-US" sz="1200" kern="1200" dirty="0" smtClean="0">
                <a:solidFill>
                  <a:schemeClr val="tx1"/>
                </a:solidFill>
                <a:effectLst/>
                <a:latin typeface="+mn-lt"/>
                <a:ea typeface="+mn-ea"/>
                <a:cs typeface="+mn-cs"/>
              </a:rPr>
              <a:t>, co-I)</a:t>
            </a:r>
          </a:p>
          <a:p>
            <a:pPr lvl="0"/>
            <a:r>
              <a:rPr lang="en-US" sz="1200" kern="1200" dirty="0" smtClean="0">
                <a:solidFill>
                  <a:schemeClr val="tx1"/>
                </a:solidFill>
                <a:effectLst/>
                <a:latin typeface="+mn-lt"/>
                <a:ea typeface="+mn-ea"/>
                <a:cs typeface="+mn-cs"/>
              </a:rPr>
              <a:t>Introduce pre-service science teachers to NASA and GLOBE learning and teaching assets in their science methods courses. (Dr. Donald </a:t>
            </a:r>
            <a:r>
              <a:rPr lang="en-US" sz="1200" kern="1200" dirty="0" err="1" smtClean="0">
                <a:solidFill>
                  <a:schemeClr val="tx1"/>
                </a:solidFill>
                <a:effectLst/>
                <a:latin typeface="+mn-lt"/>
                <a:ea typeface="+mn-ea"/>
                <a:cs typeface="+mn-cs"/>
              </a:rPr>
              <a:t>DeRosa</a:t>
            </a:r>
            <a:r>
              <a:rPr lang="en-US" sz="1200" kern="1200" dirty="0" smtClean="0">
                <a:solidFill>
                  <a:schemeClr val="tx1"/>
                </a:solidFill>
                <a:effectLst/>
                <a:latin typeface="+mn-lt"/>
                <a:ea typeface="+mn-ea"/>
                <a:cs typeface="+mn-cs"/>
              </a:rPr>
              <a:t>, co-I)</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535993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Working with rural districts in Ohio and Michigan, the University of Toledo team will expand its teacher PD from its middle school focus to the elementary and high school levels. </a:t>
            </a:r>
          </a:p>
          <a:p>
            <a:pPr lvl="0"/>
            <a:r>
              <a:rPr lang="en-US" sz="1200" kern="1200" dirty="0" smtClean="0">
                <a:solidFill>
                  <a:schemeClr val="tx1"/>
                </a:solidFill>
                <a:effectLst/>
                <a:latin typeface="+mn-lt"/>
                <a:ea typeface="+mn-ea"/>
                <a:cs typeface="+mn-cs"/>
              </a:rPr>
              <a:t>The UT team will run summer institutes for the professional development of both middle and high school teachers, and during the school year scaffold the use of the materials in classrooms. </a:t>
            </a:r>
          </a:p>
          <a:p>
            <a:pPr lvl="0"/>
            <a:r>
              <a:rPr lang="en-US" sz="1200" kern="1200" dirty="0" smtClean="0">
                <a:solidFill>
                  <a:schemeClr val="tx1"/>
                </a:solidFill>
                <a:effectLst/>
                <a:latin typeface="+mn-lt"/>
                <a:ea typeface="+mn-ea"/>
                <a:cs typeface="+mn-cs"/>
              </a:rPr>
              <a:t>UT is a GLOBE partner and will prepare lead teachers in Michigan and Ohio to be teacher trainers.</a:t>
            </a:r>
          </a:p>
          <a:p>
            <a:pPr lvl="0"/>
            <a:r>
              <a:rPr lang="en-US" sz="1200" kern="1200" dirty="0" smtClean="0">
                <a:solidFill>
                  <a:schemeClr val="tx1"/>
                </a:solidFill>
                <a:effectLst/>
                <a:latin typeface="+mn-lt"/>
                <a:ea typeface="+mn-ea"/>
                <a:cs typeface="+mn-cs"/>
              </a:rPr>
              <a:t>The UT team will develop automated weather station kits for Michigan and Ohio  high school students to assemble for use by schools in the district. </a:t>
            </a:r>
          </a:p>
          <a:p>
            <a:r>
              <a:rPr lang="en-US" sz="1200" kern="1200" dirty="0" smtClean="0">
                <a:solidFill>
                  <a:schemeClr val="tx1"/>
                </a:solidFill>
                <a:effectLst/>
                <a:latin typeface="+mn-lt"/>
                <a:ea typeface="+mn-ea"/>
                <a:cs typeface="+mn-cs"/>
              </a:rPr>
              <a:t>At the university level, the UT team will</a:t>
            </a:r>
          </a:p>
          <a:p>
            <a:pPr lvl="0"/>
            <a:r>
              <a:rPr lang="en-US" sz="1200" kern="1200" dirty="0" smtClean="0">
                <a:solidFill>
                  <a:schemeClr val="tx1"/>
                </a:solidFill>
                <a:effectLst/>
                <a:latin typeface="+mn-lt"/>
                <a:ea typeface="+mn-ea"/>
                <a:cs typeface="+mn-cs"/>
              </a:rPr>
              <a:t>Use NASA learning assets in undergraduate Engineering courses and implement engineering challenges. (Dr. Glenn Lipscomb, Co-I)</a:t>
            </a:r>
          </a:p>
          <a:p>
            <a:pPr lvl="0"/>
            <a:r>
              <a:rPr lang="en-US" sz="1200" kern="1200" dirty="0" smtClean="0">
                <a:solidFill>
                  <a:schemeClr val="tx1"/>
                </a:solidFill>
                <a:effectLst/>
                <a:latin typeface="+mn-lt"/>
                <a:ea typeface="+mn-ea"/>
                <a:cs typeface="+mn-cs"/>
              </a:rPr>
              <a:t>Introduce pre-service science teachers to NASA and GLOBE learning and teaching assets in their science methods courses. (Dr. Mark Templin, co-I)</a:t>
            </a:r>
          </a:p>
          <a:p>
            <a:r>
              <a:rPr lang="en-US" sz="1200" kern="1200" dirty="0" smtClean="0">
                <a:solidFill>
                  <a:schemeClr val="tx1"/>
                </a:solidFill>
                <a:effectLst/>
                <a:latin typeface="+mn-lt"/>
                <a:ea typeface="+mn-ea"/>
                <a:cs typeface="+mn-cs"/>
              </a:rPr>
              <a:t>The UT team will work with John Moore of the </a:t>
            </a:r>
            <a:r>
              <a:rPr lang="en-US" sz="1200" kern="1200" dirty="0" err="1" smtClean="0">
                <a:solidFill>
                  <a:schemeClr val="tx1"/>
                </a:solidFill>
                <a:effectLst/>
                <a:latin typeface="+mn-lt"/>
                <a:ea typeface="+mn-ea"/>
                <a:cs typeface="+mn-cs"/>
              </a:rPr>
              <a:t>Plamyra</a:t>
            </a:r>
            <a:r>
              <a:rPr lang="en-US" sz="1200" kern="1200" dirty="0" smtClean="0">
                <a:solidFill>
                  <a:schemeClr val="tx1"/>
                </a:solidFill>
                <a:effectLst/>
                <a:latin typeface="+mn-lt"/>
                <a:ea typeface="+mn-ea"/>
                <a:cs typeface="+mn-cs"/>
              </a:rPr>
              <a:t> Environmental Nature Park and Discovery Center and </a:t>
            </a:r>
            <a:r>
              <a:rPr lang="en-US" sz="1200" kern="1200" dirty="0" err="1" smtClean="0">
                <a:solidFill>
                  <a:schemeClr val="tx1"/>
                </a:solidFill>
                <a:effectLst/>
                <a:latin typeface="+mn-lt"/>
                <a:ea typeface="+mn-ea"/>
                <a:cs typeface="+mn-cs"/>
              </a:rPr>
              <a:t>Shakila</a:t>
            </a:r>
            <a:r>
              <a:rPr lang="en-US" sz="1200" kern="1200" dirty="0" smtClean="0">
                <a:solidFill>
                  <a:schemeClr val="tx1"/>
                </a:solidFill>
                <a:effectLst/>
                <a:latin typeface="+mn-lt"/>
                <a:ea typeface="+mn-ea"/>
                <a:cs typeface="+mn-cs"/>
              </a:rPr>
              <a:t> Merchant of the City University of New York (CUNY) Remote Sensing Earth Systems Institute. They will test the engineering design concepts at the high school level in New York, New Jersey and Pennsylvania.</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9217281"/>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University of California at Berkeley. </a:t>
            </a:r>
            <a:r>
              <a:rPr lang="en-US" sz="1200" kern="1200" dirty="0" smtClean="0">
                <a:solidFill>
                  <a:schemeClr val="tx1"/>
                </a:solidFill>
                <a:effectLst/>
                <a:latin typeface="+mn-lt"/>
                <a:ea typeface="+mn-ea"/>
                <a:cs typeface="+mn-cs"/>
              </a:rPr>
              <a:t>Four departments and centers will participate in this effort through </a:t>
            </a:r>
            <a:r>
              <a:rPr lang="en-US" sz="1200" b="1" i="1" kern="1200" dirty="0" smtClean="0">
                <a:solidFill>
                  <a:schemeClr val="tx1"/>
                </a:solidFill>
                <a:effectLst/>
                <a:latin typeface="+mn-lt"/>
                <a:ea typeface="+mn-ea"/>
                <a:cs typeface="+mn-cs"/>
              </a:rPr>
              <a:t>The College and Career Academy Support Network (CCASN) </a:t>
            </a:r>
            <a:r>
              <a:rPr lang="en-US" sz="1200" kern="1200" dirty="0" smtClean="0">
                <a:solidFill>
                  <a:schemeClr val="tx1"/>
                </a:solidFill>
                <a:effectLst/>
                <a:latin typeface="+mn-lt"/>
                <a:ea typeface="+mn-ea"/>
                <a:cs typeface="+mn-cs"/>
              </a:rPr>
              <a:t>that is dedicated to the goal of improving high schools, particularly through career academies and other small learning communities. CCASN offers professional development, materials, and coaching for schools and districts in California and other states that are trying to start or improve career academies and other small learning communities and has staff with expertise in the environmental sciences, past leadership experience in environmental academies, and extensive knowledge of curricula and teaching practices used in green academies. CCASN’s role will include: </a:t>
            </a:r>
          </a:p>
          <a:p>
            <a:pPr lvl="0"/>
            <a:r>
              <a:rPr lang="en-US" sz="1200" kern="1200" dirty="0" smtClean="0">
                <a:solidFill>
                  <a:schemeClr val="tx1"/>
                </a:solidFill>
                <a:effectLst/>
                <a:latin typeface="+mn-lt"/>
                <a:ea typeface="+mn-ea"/>
                <a:cs typeface="+mn-cs"/>
              </a:rPr>
              <a:t>Providing access to networks of schools </a:t>
            </a:r>
          </a:p>
          <a:p>
            <a:pPr lvl="0"/>
            <a:r>
              <a:rPr lang="en-US" sz="1200" kern="1200" dirty="0" smtClean="0">
                <a:solidFill>
                  <a:schemeClr val="tx1"/>
                </a:solidFill>
                <a:effectLst/>
                <a:latin typeface="+mn-lt"/>
                <a:ea typeface="+mn-ea"/>
                <a:cs typeface="+mn-cs"/>
              </a:rPr>
              <a:t>Technical assistance to STEM academies on curriculum integration</a:t>
            </a:r>
          </a:p>
          <a:p>
            <a:pPr lvl="0"/>
            <a:r>
              <a:rPr lang="en-US" sz="1200" kern="1200" dirty="0" smtClean="0">
                <a:solidFill>
                  <a:schemeClr val="tx1"/>
                </a:solidFill>
                <a:effectLst/>
                <a:latin typeface="+mn-lt"/>
                <a:ea typeface="+mn-ea"/>
                <a:cs typeface="+mn-cs"/>
              </a:rPr>
              <a:t>Professional development on academy development </a:t>
            </a:r>
          </a:p>
          <a:p>
            <a:pPr lvl="0"/>
            <a:r>
              <a:rPr lang="en-US" sz="1200" kern="1200" dirty="0" smtClean="0">
                <a:solidFill>
                  <a:schemeClr val="tx1"/>
                </a:solidFill>
                <a:effectLst/>
                <a:latin typeface="+mn-lt"/>
                <a:ea typeface="+mn-ea"/>
                <a:cs typeface="+mn-cs"/>
              </a:rPr>
              <a:t>Participation in formative evaluation</a:t>
            </a:r>
          </a:p>
          <a:p>
            <a:pPr lvl="0"/>
            <a:r>
              <a:rPr lang="en-US" sz="1200" kern="1200" dirty="0" smtClean="0">
                <a:solidFill>
                  <a:schemeClr val="tx1"/>
                </a:solidFill>
                <a:effectLst/>
                <a:latin typeface="+mn-lt"/>
                <a:ea typeface="+mn-ea"/>
                <a:cs typeface="+mn-cs"/>
              </a:rPr>
              <a:t>Ongoing development of practice and policy to support program expansion and sustainability</a:t>
            </a:r>
          </a:p>
          <a:p>
            <a:r>
              <a:rPr lang="en-US" sz="1200" b="1" i="1" kern="1200" dirty="0" smtClean="0">
                <a:solidFill>
                  <a:schemeClr val="tx1"/>
                </a:solidFill>
                <a:effectLst/>
                <a:latin typeface="+mn-lt"/>
                <a:ea typeface="+mn-ea"/>
                <a:cs typeface="+mn-cs"/>
              </a:rPr>
              <a:t>UC Berkeley Departments of Chemistry and Earth and Planetary Science</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Dr. Ronald Cohen, co-I, and his graduate students will contribute their expertise in climate research, provide students access to sensor data, and contribute ideas on curriculum integration. They will also share information with teachers and students on careers in the sciences and support teachers in implementation of the GLOBE protocols. </a:t>
            </a:r>
          </a:p>
          <a:p>
            <a:r>
              <a:rPr lang="en-US" sz="1200" b="1" i="1" kern="1200" dirty="0" smtClean="0">
                <a:solidFill>
                  <a:schemeClr val="tx1"/>
                </a:solidFill>
                <a:effectLst/>
                <a:latin typeface="+mn-lt"/>
                <a:ea typeface="+mn-ea"/>
                <a:cs typeface="+mn-cs"/>
              </a:rPr>
              <a:t>UC Berkeley Center for Cities and Schools (CC&amp;S</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CC&amp;S will implement the Y-PLAN methodology as a means for 12th grade GLOBE CAP students to apply their learning in meaningful local projects.  </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412089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Tennessee State University (TSU): </a:t>
            </a:r>
            <a:r>
              <a:rPr lang="en-US" sz="1200" kern="1200" dirty="0" smtClean="0">
                <a:solidFill>
                  <a:schemeClr val="tx1"/>
                </a:solidFill>
                <a:effectLst/>
                <a:latin typeface="+mn-lt"/>
                <a:ea typeface="+mn-ea"/>
                <a:cs typeface="+mn-cs"/>
              </a:rPr>
              <a:t>TSU has deep experience in implementing GLOBE Program Atmosphere and </a:t>
            </a:r>
            <a:r>
              <a:rPr lang="en-US" sz="1200" kern="1200" dirty="0" err="1" smtClean="0">
                <a:solidFill>
                  <a:schemeClr val="tx1"/>
                </a:solidFill>
                <a:effectLst/>
                <a:latin typeface="+mn-lt"/>
                <a:ea typeface="+mn-ea"/>
                <a:cs typeface="+mn-cs"/>
              </a:rPr>
              <a:t>Weatherbug</a:t>
            </a:r>
            <a:r>
              <a:rPr lang="en-US" sz="1200" kern="1200" dirty="0" smtClean="0">
                <a:solidFill>
                  <a:schemeClr val="tx1"/>
                </a:solidFill>
                <a:effectLst/>
                <a:latin typeface="+mn-lt"/>
                <a:ea typeface="+mn-ea"/>
                <a:cs typeface="+mn-cs"/>
              </a:rPr>
              <a:t> Protocols using students in service learning program support partner high schools use of the protocols. TSU will</a:t>
            </a:r>
          </a:p>
          <a:p>
            <a:pPr lvl="0"/>
            <a:r>
              <a:rPr lang="en-US" sz="1200" kern="1200" dirty="0" smtClean="0">
                <a:solidFill>
                  <a:schemeClr val="tx1"/>
                </a:solidFill>
                <a:effectLst/>
                <a:latin typeface="+mn-lt"/>
                <a:ea typeface="+mn-ea"/>
                <a:cs typeface="+mn-cs"/>
              </a:rPr>
              <a:t>Continue development of its service learning program</a:t>
            </a:r>
          </a:p>
          <a:p>
            <a:pPr lvl="0"/>
            <a:r>
              <a:rPr lang="en-US" sz="1200" kern="1200" dirty="0" smtClean="0">
                <a:solidFill>
                  <a:schemeClr val="tx1"/>
                </a:solidFill>
                <a:effectLst/>
                <a:latin typeface="+mn-lt"/>
                <a:ea typeface="+mn-ea"/>
                <a:cs typeface="+mn-cs"/>
              </a:rPr>
              <a:t>Assist other team members to disseminate this model</a:t>
            </a:r>
          </a:p>
          <a:p>
            <a:pPr lvl="0"/>
            <a:r>
              <a:rPr lang="en-US" sz="1200" kern="1200" dirty="0" smtClean="0">
                <a:solidFill>
                  <a:schemeClr val="tx1"/>
                </a:solidFill>
                <a:effectLst/>
                <a:latin typeface="+mn-lt"/>
                <a:ea typeface="+mn-ea"/>
                <a:cs typeface="+mn-cs"/>
              </a:rPr>
              <a:t>Provide other team members with developed materials</a:t>
            </a: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533960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Working in the Providence School District, the Boston University (BU) team will link curricula developed by BU for elementary grades with curricula developed by the University of Toledo for middle school, and that developed by </a:t>
            </a:r>
            <a:r>
              <a:rPr lang="en-US" sz="1200" kern="1200" dirty="0" err="1" smtClean="0">
                <a:solidFill>
                  <a:schemeClr val="tx1"/>
                </a:solidFill>
                <a:effectLst/>
                <a:latin typeface="+mn-lt"/>
                <a:ea typeface="+mn-ea"/>
                <a:cs typeface="+mn-cs"/>
              </a:rPr>
              <a:t>WestEd</a:t>
            </a:r>
            <a:r>
              <a:rPr lang="en-US" sz="1200" kern="1200" dirty="0" smtClean="0">
                <a:solidFill>
                  <a:schemeClr val="tx1"/>
                </a:solidFill>
                <a:effectLst/>
                <a:latin typeface="+mn-lt"/>
                <a:ea typeface="+mn-ea"/>
                <a:cs typeface="+mn-cs"/>
              </a:rPr>
              <a:t> for high school, into a vertically and horizontally integrated Earth as a system approach to science education and science literacy. </a:t>
            </a:r>
          </a:p>
          <a:p>
            <a:pPr lvl="0"/>
            <a:r>
              <a:rPr lang="en-US" sz="1200" kern="1200" dirty="0" smtClean="0">
                <a:solidFill>
                  <a:schemeClr val="tx1"/>
                </a:solidFill>
                <a:effectLst/>
                <a:latin typeface="+mn-lt"/>
                <a:ea typeface="+mn-ea"/>
                <a:cs typeface="+mn-cs"/>
              </a:rPr>
              <a:t>The BU team will run summer institutes for the professional development of both middle and high school teachers, and during the school year scaffold the use of the materials in classrooms. </a:t>
            </a:r>
          </a:p>
          <a:p>
            <a:pPr lvl="0"/>
            <a:r>
              <a:rPr lang="en-US" sz="1200" kern="1200" dirty="0" smtClean="0">
                <a:solidFill>
                  <a:schemeClr val="tx1"/>
                </a:solidFill>
                <a:effectLst/>
                <a:latin typeface="+mn-lt"/>
                <a:ea typeface="+mn-ea"/>
                <a:cs typeface="+mn-cs"/>
              </a:rPr>
              <a:t>BU is a GLOBE partner and will prepare lead teachers in Providence to be teacher trainers.</a:t>
            </a:r>
          </a:p>
          <a:p>
            <a:pPr lvl="0"/>
            <a:r>
              <a:rPr lang="en-US" sz="1200" kern="1200" dirty="0" smtClean="0">
                <a:solidFill>
                  <a:schemeClr val="tx1"/>
                </a:solidFill>
                <a:effectLst/>
                <a:latin typeface="+mn-lt"/>
                <a:ea typeface="+mn-ea"/>
                <a:cs typeface="+mn-cs"/>
              </a:rPr>
              <a:t>The BU team will develop automated weather station kits for Providence high school students to assemble for use by schools in the district. </a:t>
            </a:r>
          </a:p>
          <a:p>
            <a:r>
              <a:rPr lang="en-US" sz="1200" kern="1200" dirty="0" smtClean="0">
                <a:solidFill>
                  <a:schemeClr val="tx1"/>
                </a:solidFill>
                <a:effectLst/>
                <a:latin typeface="+mn-lt"/>
                <a:ea typeface="+mn-ea"/>
                <a:cs typeface="+mn-cs"/>
              </a:rPr>
              <a:t>At the university level, the BU team will</a:t>
            </a:r>
          </a:p>
          <a:p>
            <a:pPr lvl="0"/>
            <a:r>
              <a:rPr lang="en-US" sz="1200" kern="1200" dirty="0" smtClean="0">
                <a:solidFill>
                  <a:schemeClr val="tx1"/>
                </a:solidFill>
                <a:effectLst/>
                <a:latin typeface="+mn-lt"/>
                <a:ea typeface="+mn-ea"/>
                <a:cs typeface="+mn-cs"/>
              </a:rPr>
              <a:t>Use NASA learning assets in undergraduate Earth Science courses. (Dr. Bruce Anderson, team member)</a:t>
            </a:r>
          </a:p>
          <a:p>
            <a:pPr lvl="0"/>
            <a:r>
              <a:rPr lang="en-US" sz="1200" kern="1200" dirty="0" smtClean="0">
                <a:solidFill>
                  <a:schemeClr val="tx1"/>
                </a:solidFill>
                <a:effectLst/>
                <a:latin typeface="+mn-lt"/>
                <a:ea typeface="+mn-ea"/>
                <a:cs typeface="+mn-cs"/>
              </a:rPr>
              <a:t>Train elementary education majors in GLOBE protocols and the use of NASA learning and teaching resources. (Dr. Peter </a:t>
            </a:r>
            <a:r>
              <a:rPr lang="en-US" sz="1200" kern="1200" dirty="0" err="1" smtClean="0">
                <a:solidFill>
                  <a:schemeClr val="tx1"/>
                </a:solidFill>
                <a:effectLst/>
                <a:latin typeface="+mn-lt"/>
                <a:ea typeface="+mn-ea"/>
                <a:cs typeface="+mn-cs"/>
              </a:rPr>
              <a:t>Garik</a:t>
            </a:r>
            <a:r>
              <a:rPr lang="en-US" sz="1200" kern="1200" dirty="0" smtClean="0">
                <a:solidFill>
                  <a:schemeClr val="tx1"/>
                </a:solidFill>
                <a:effectLst/>
                <a:latin typeface="+mn-lt"/>
                <a:ea typeface="+mn-ea"/>
                <a:cs typeface="+mn-cs"/>
              </a:rPr>
              <a:t>, co-I)</a:t>
            </a:r>
          </a:p>
          <a:p>
            <a:pPr lvl="0"/>
            <a:r>
              <a:rPr lang="en-US" sz="1200" kern="1200" dirty="0" smtClean="0">
                <a:solidFill>
                  <a:schemeClr val="tx1"/>
                </a:solidFill>
                <a:effectLst/>
                <a:latin typeface="+mn-lt"/>
                <a:ea typeface="+mn-ea"/>
                <a:cs typeface="+mn-cs"/>
              </a:rPr>
              <a:t>Introduce pre-service science teachers to NASA and GLOBE learning and teaching assets in their science methods courses. (Dr. Donald </a:t>
            </a:r>
            <a:r>
              <a:rPr lang="en-US" sz="1200" kern="1200" dirty="0" err="1" smtClean="0">
                <a:solidFill>
                  <a:schemeClr val="tx1"/>
                </a:solidFill>
                <a:effectLst/>
                <a:latin typeface="+mn-lt"/>
                <a:ea typeface="+mn-ea"/>
                <a:cs typeface="+mn-cs"/>
              </a:rPr>
              <a:t>DeRosa</a:t>
            </a:r>
            <a:r>
              <a:rPr lang="en-US" sz="1200" kern="1200" dirty="0" smtClean="0">
                <a:solidFill>
                  <a:schemeClr val="tx1"/>
                </a:solidFill>
                <a:effectLst/>
                <a:latin typeface="+mn-lt"/>
                <a:ea typeface="+mn-ea"/>
                <a:cs typeface="+mn-cs"/>
              </a:rPr>
              <a:t>, co-I)</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535993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NASA Langley Research Center (</a:t>
            </a:r>
            <a:r>
              <a:rPr lang="en-US" sz="1200" b="1" kern="1200" dirty="0" err="1" smtClean="0">
                <a:solidFill>
                  <a:schemeClr val="tx1"/>
                </a:solidFill>
                <a:effectLst/>
                <a:latin typeface="+mn-lt"/>
                <a:ea typeface="+mn-ea"/>
                <a:cs typeface="+mn-cs"/>
              </a:rPr>
              <a:t>LaRC</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 Jessica Taylor, co-I, is a research scientist at </a:t>
            </a:r>
            <a:r>
              <a:rPr lang="en-US" sz="1200" kern="1200" dirty="0" err="1" smtClean="0">
                <a:solidFill>
                  <a:schemeClr val="tx1"/>
                </a:solidFill>
                <a:effectLst/>
                <a:latin typeface="+mn-lt"/>
                <a:ea typeface="+mn-ea"/>
                <a:cs typeface="+mn-cs"/>
              </a:rPr>
              <a:t>LaRC</a:t>
            </a:r>
            <a:r>
              <a:rPr lang="en-US" sz="1200" kern="1200" dirty="0" smtClean="0">
                <a:solidFill>
                  <a:schemeClr val="tx1"/>
                </a:solidFill>
                <a:effectLst/>
                <a:latin typeface="+mn-lt"/>
                <a:ea typeface="+mn-ea"/>
                <a:cs typeface="+mn-cs"/>
              </a:rPr>
              <a:t> who is deeply engaged in building capacity of GLOBE Partners to implement GLOBE through the lens of NASA Science. Dr. Taylor will serve MISSION EARTH as</a:t>
            </a:r>
          </a:p>
          <a:p>
            <a:pPr lvl="0"/>
            <a:r>
              <a:rPr lang="en-US" sz="1200" kern="1200" dirty="0" smtClean="0">
                <a:solidFill>
                  <a:schemeClr val="tx1"/>
                </a:solidFill>
                <a:effectLst/>
                <a:latin typeface="+mn-lt"/>
                <a:ea typeface="+mn-ea"/>
                <a:cs typeface="+mn-cs"/>
              </a:rPr>
              <a:t>NASA content expert</a:t>
            </a:r>
          </a:p>
          <a:p>
            <a:pPr lvl="0"/>
            <a:r>
              <a:rPr lang="en-US" sz="1200" kern="1200" dirty="0" smtClean="0">
                <a:solidFill>
                  <a:schemeClr val="tx1"/>
                </a:solidFill>
                <a:effectLst/>
                <a:latin typeface="+mn-lt"/>
                <a:ea typeface="+mn-ea"/>
                <a:cs typeface="+mn-cs"/>
              </a:rPr>
              <a:t>Liaison to NASA Science Mission Directorate activities and SMEs (subject matter experts)</a:t>
            </a:r>
          </a:p>
          <a:p>
            <a:pPr lvl="0"/>
            <a:r>
              <a:rPr lang="en-US" sz="1200" kern="1200" dirty="0" smtClean="0">
                <a:solidFill>
                  <a:schemeClr val="tx1"/>
                </a:solidFill>
                <a:effectLst/>
                <a:latin typeface="+mn-lt"/>
                <a:ea typeface="+mn-ea"/>
                <a:cs typeface="+mn-cs"/>
              </a:rPr>
              <a:t>MISSION EARTH team liaison for MY NASA DATA which provides earth science datasets and online analysis tools for fusion with GLOBE lessons</a:t>
            </a:r>
          </a:p>
          <a:p>
            <a:pPr lvl="0"/>
            <a:r>
              <a:rPr lang="en-US" sz="1200" kern="1200" dirty="0" smtClean="0">
                <a:solidFill>
                  <a:schemeClr val="tx1"/>
                </a:solidFill>
                <a:effectLst/>
                <a:latin typeface="+mn-lt"/>
                <a:ea typeface="+mn-ea"/>
                <a:cs typeface="+mn-cs"/>
              </a:rPr>
              <a:t>MISSION EARTH team liaison for S'COOL through which satellite data can be provided to classrooms.</a:t>
            </a:r>
          </a:p>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91119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Elementary School.</a:t>
            </a:r>
            <a:r>
              <a:rPr lang="en-US" dirty="0" smtClean="0"/>
              <a:t> Cloud observations lend themselves to the search for pattern both in space and time; from pattern comes prediction. Identifying different kinds of clouds can be done by students even in K-2. Following the NGSS, in Grade 3, students are expected to learn about weather and make predictions. Class projects can include the use of clouds to predict weather through association of weather with the kinds of clouds observed. </a:t>
            </a:r>
          </a:p>
          <a:p>
            <a:pPr lvl="0"/>
            <a:r>
              <a:rPr lang="en-US" b="1" dirty="0" smtClean="0"/>
              <a:t>Middle School.</a:t>
            </a:r>
            <a:r>
              <a:rPr lang="en-US" dirty="0" smtClean="0"/>
              <a:t> By middle school, students are expected to organize their thinking about Earth as a system around the cross-cutting concepts of (</a:t>
            </a:r>
            <a:r>
              <a:rPr lang="en-US" dirty="0" err="1" smtClean="0"/>
              <a:t>i</a:t>
            </a:r>
            <a:r>
              <a:rPr lang="en-US" dirty="0" smtClean="0"/>
              <a:t>) cause and effect, (ii) systems and system models, and (iii) stability and change. With a background in cloud phenomenology, students in the middle grades are ready to understand the gradations of atmospheric temperature, and make linkages to the nature of the clouds at different altitudes, their appearance, and their expected contributions to precipitation. Project activities could include making predictions of the association of cloud cover at different altitudes with precipitation based on empirical observations from earlier grades and the use of MY NASA DATA to test class hypotheses.</a:t>
            </a:r>
          </a:p>
          <a:p>
            <a:pPr lvl="0"/>
            <a:r>
              <a:rPr lang="en-US" b="1" dirty="0" smtClean="0"/>
              <a:t>High School.</a:t>
            </a:r>
            <a:r>
              <a:rPr lang="en-US" dirty="0" smtClean="0"/>
              <a:t> By the Grades 9-12 students should be progressing from guided discovery, to projects with questions set by the teacher but which the students must find the means to answer (with teacher’s mentorship), and finally to project questions that the students pose for themselves, and answer primarily on their own (with the teacher assisting with advice on resources or through connections with assisting GLOBE or NASA personnel). Projects that one might imagine could be connections between cloud, precipitation, and agricultural drought; average cloud coverage variation with latitude and global warming; floral </a:t>
            </a:r>
            <a:r>
              <a:rPr lang="en-US" dirty="0" err="1" smtClean="0"/>
              <a:t>phenological</a:t>
            </a:r>
            <a:r>
              <a:rPr lang="en-US" dirty="0" smtClean="0"/>
              <a:t> patterns correlated with cloud cover and global warming.  </a:t>
            </a: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955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A16C7-B9F0-D840-89DF-9F88A748E1E6}" type="datetimeFigureOut">
              <a:rPr lang="en-US" smtClean="0"/>
              <a:pPr/>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236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A16C7-B9F0-D840-89DF-9F88A748E1E6}" type="datetimeFigureOut">
              <a:rPr lang="en-US" smtClean="0"/>
              <a:pPr/>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176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A16C7-B9F0-D840-89DF-9F88A748E1E6}" type="datetimeFigureOut">
              <a:rPr lang="en-US" smtClean="0"/>
              <a:pPr/>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514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lvl1pPr>
          </a:lstStyle>
          <a:p>
            <a:endParaRPr lang="en-US" dirty="0"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82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A16C7-B9F0-D840-89DF-9F88A748E1E6}" type="datetimeFigureOut">
              <a:rPr lang="en-US" smtClean="0"/>
              <a:pPr/>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75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A16C7-B9F0-D840-89DF-9F88A748E1E6}" type="datetimeFigureOut">
              <a:rPr lang="en-US" smtClean="0"/>
              <a:pPr/>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600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A16C7-B9F0-D840-89DF-9F88A748E1E6}" type="datetimeFigureOut">
              <a:rPr lang="en-US" smtClean="0"/>
              <a:pPr/>
              <a:t>3/30/16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085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A16C7-B9F0-D840-89DF-9F88A748E1E6}" type="datetimeFigureOut">
              <a:rPr lang="en-US" smtClean="0"/>
              <a:pPr/>
              <a:t>3/30/16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021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A16C7-B9F0-D840-89DF-9F88A748E1E6}" type="datetimeFigureOut">
              <a:rPr lang="en-US" smtClean="0"/>
              <a:pPr/>
              <a:t>3/30/16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686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A16C7-B9F0-D840-89DF-9F88A748E1E6}" type="datetimeFigureOut">
              <a:rPr lang="en-US" smtClean="0"/>
              <a:pPr/>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39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A16C7-B9F0-D840-89DF-9F88A748E1E6}" type="datetimeFigureOut">
              <a:rPr lang="en-US" smtClean="0"/>
              <a:pPr/>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1539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A16C7-B9F0-D840-89DF-9F88A748E1E6}" type="datetimeFigureOut">
              <a:rPr lang="en-US" smtClean="0"/>
              <a:pPr/>
              <a:t>3/30/16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C5E34-F8A9-F344-929E-68BE610CE9D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705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gif"/><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8.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mailto:Kevin.czajkowski@utoledo.edu" TargetMode="External"/><Relationship Id="rId6" Type="http://schemas.openxmlformats.org/officeDocument/2006/relationships/image" Target="../media/image30.jpe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gif"/><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0.gif"/><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9936" y="714375"/>
            <a:ext cx="4595814" cy="2500313"/>
          </a:xfrm>
        </p:spPr>
        <p:txBody>
          <a:bodyPr>
            <a:noAutofit/>
          </a:bodyPr>
          <a:lstStyle/>
          <a:p>
            <a:r>
              <a:rPr lang="en-US" sz="3200" b="1" dirty="0" smtClean="0">
                <a:solidFill>
                  <a:srgbClr val="FF0000"/>
                </a:solidFill>
                <a:latin typeface="Elephant" charset="0"/>
                <a:ea typeface="Elephant" charset="0"/>
                <a:cs typeface="Elephant" charset="0"/>
              </a:rPr>
              <a:t>Mission Earth:</a:t>
            </a:r>
            <a:r>
              <a:rPr lang="en-US" sz="3200" dirty="0">
                <a:solidFill>
                  <a:srgbClr val="FF0000"/>
                </a:solidFill>
                <a:latin typeface="Elephant" charset="0"/>
                <a:ea typeface="Elephant" charset="0"/>
                <a:cs typeface="Elephant" charset="0"/>
              </a:rPr>
              <a:t/>
            </a:r>
            <a:br>
              <a:rPr lang="en-US" sz="3200" dirty="0">
                <a:solidFill>
                  <a:srgbClr val="FF0000"/>
                </a:solidFill>
                <a:latin typeface="Elephant" charset="0"/>
                <a:ea typeface="Elephant" charset="0"/>
                <a:cs typeface="Elephant" charset="0"/>
              </a:rPr>
            </a:br>
            <a:r>
              <a:rPr lang="en-US" sz="3200" b="1" dirty="0">
                <a:solidFill>
                  <a:srgbClr val="FF0000"/>
                </a:solidFill>
                <a:latin typeface="Elephant" charset="0"/>
                <a:ea typeface="Elephant" charset="0"/>
                <a:cs typeface="Elephant" charset="0"/>
              </a:rPr>
              <a:t>Fusing GLOBE with NASA Assets to Build Systemic Innovation in STEM Education</a:t>
            </a:r>
            <a:endParaRPr lang="en-US" sz="3200" dirty="0">
              <a:solidFill>
                <a:srgbClr val="FF0000"/>
              </a:solidFill>
              <a:latin typeface="Elephant" charset="0"/>
              <a:ea typeface="Elephant" charset="0"/>
              <a:cs typeface="Elephant" charset="0"/>
            </a:endParaRPr>
          </a:p>
        </p:txBody>
      </p:sp>
      <p:sp>
        <p:nvSpPr>
          <p:cNvPr id="3" name="Subtitle 2"/>
          <p:cNvSpPr>
            <a:spLocks noGrp="1"/>
          </p:cNvSpPr>
          <p:nvPr>
            <p:ph type="subTitle" idx="1"/>
          </p:nvPr>
        </p:nvSpPr>
        <p:spPr>
          <a:xfrm>
            <a:off x="7119935" y="3714750"/>
            <a:ext cx="4595813" cy="2014538"/>
          </a:xfrm>
        </p:spPr>
        <p:txBody>
          <a:bodyPr>
            <a:normAutofit/>
          </a:bodyPr>
          <a:lstStyle/>
          <a:p>
            <a:r>
              <a:rPr lang="en-US" sz="2800" dirty="0" smtClean="0"/>
              <a:t>Kevin </a:t>
            </a:r>
            <a:r>
              <a:rPr lang="en-US" sz="2800" dirty="0" err="1" smtClean="0"/>
              <a:t>Czajkowski</a:t>
            </a:r>
            <a:endParaRPr lang="en-US" sz="2800" dirty="0" smtClean="0"/>
          </a:p>
          <a:p>
            <a:r>
              <a:rPr lang="en-US" i="1" dirty="0" smtClean="0"/>
              <a:t>The University of Toledo</a:t>
            </a:r>
            <a:endParaRPr lang="en-US" i="1" dirty="0" smtClean="0"/>
          </a:p>
          <a:p>
            <a:endParaRPr lang="en-US" i="1" dirty="0"/>
          </a:p>
        </p:txBody>
      </p:sp>
      <p:pic>
        <p:nvPicPr>
          <p:cNvPr id="4" name="Picture 3"/>
          <p:cNvPicPr>
            <a:picLocks noChangeAspect="1"/>
          </p:cNvPicPr>
          <p:nvPr/>
        </p:nvPicPr>
        <p:blipFill>
          <a:blip r:embed="rId2"/>
          <a:stretch>
            <a:fillRect/>
          </a:stretch>
        </p:blipFill>
        <p:spPr>
          <a:xfrm>
            <a:off x="771521" y="441325"/>
            <a:ext cx="6248400" cy="59182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7288709"/>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2205" y="174106"/>
            <a:ext cx="10515600" cy="1325563"/>
          </a:xfrm>
        </p:spPr>
        <p:txBody>
          <a:bodyPr/>
          <a:lstStyle/>
          <a:p>
            <a:r>
              <a:rPr lang="en-US" b="1" dirty="0" smtClean="0">
                <a:latin typeface="Tahoma" charset="0"/>
                <a:ea typeface="Tahoma" charset="0"/>
                <a:cs typeface="Tahoma" charset="0"/>
              </a:rPr>
              <a:t>Boston University</a:t>
            </a:r>
            <a:endParaRPr lang="en-US"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pic>
        <p:nvPicPr>
          <p:cNvPr id="6" name="Picture 5" descr="http://www.bu.edu/urop/files/2010/09/BU_rgb.gif"/>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6993" y="5749869"/>
            <a:ext cx="2247254" cy="883405"/>
          </a:xfrm>
          <a:prstGeom prst="rect">
            <a:avLst/>
          </a:prstGeom>
          <a:noFill/>
          <a:ln>
            <a:noFill/>
          </a:ln>
        </p:spPr>
      </p:pic>
      <p:sp>
        <p:nvSpPr>
          <p:cNvPr id="9" name="TextBox 8"/>
          <p:cNvSpPr txBox="1"/>
          <p:nvPr/>
        </p:nvSpPr>
        <p:spPr>
          <a:xfrm>
            <a:off x="672205" y="1816596"/>
            <a:ext cx="6026875" cy="2246769"/>
          </a:xfrm>
          <a:prstGeom prst="rect">
            <a:avLst/>
          </a:prstGeom>
          <a:noFill/>
        </p:spPr>
        <p:txBody>
          <a:bodyPr wrap="square" rtlCol="0">
            <a:spAutoFit/>
          </a:bodyPr>
          <a:lstStyle/>
          <a:p>
            <a:r>
              <a:rPr lang="en-US" sz="2000" b="1" dirty="0" smtClean="0">
                <a:latin typeface="Tahoma" charset="0"/>
                <a:ea typeface="Tahoma" charset="0"/>
                <a:cs typeface="Tahoma" charset="0"/>
              </a:rPr>
              <a:t>STEM Undergraduate Engineering Challenge</a:t>
            </a:r>
          </a:p>
          <a:p>
            <a:endParaRPr lang="en-US" sz="2000" dirty="0" smtClean="0"/>
          </a:p>
          <a:p>
            <a:r>
              <a:rPr lang="en-US" sz="2000" dirty="0" smtClean="0"/>
              <a:t>Boston University will use project-based learning in design challenges to engage university engineering students in designing instrumentation. Winning designs will be passed to high school students to build and use to develop projects. </a:t>
            </a:r>
            <a:endParaRPr lang="en-US" sz="2000" b="1" dirty="0" smtClean="0">
              <a:latin typeface="Tahoma" charset="0"/>
              <a:ea typeface="Tahoma" charset="0"/>
              <a:cs typeface="Tahoma" charset="0"/>
            </a:endParaRPr>
          </a:p>
        </p:txBody>
      </p:sp>
      <p:pic>
        <p:nvPicPr>
          <p:cNvPr id="12" name="Picture 11" descr="n6lakeerie.jpg"/>
          <p:cNvPicPr>
            <a:picLocks noChangeAspect="1"/>
          </p:cNvPicPr>
          <p:nvPr/>
        </p:nvPicPr>
        <p:blipFill>
          <a:blip r:embed="rId6"/>
          <a:stretch>
            <a:fillRect/>
          </a:stretch>
        </p:blipFill>
        <p:spPr>
          <a:xfrm>
            <a:off x="6974247" y="3054730"/>
            <a:ext cx="4667787" cy="3109913"/>
          </a:xfrm>
          <a:prstGeom prst="rect">
            <a:avLst/>
          </a:prstGeom>
        </p:spPr>
      </p:pic>
      <p:pic>
        <p:nvPicPr>
          <p:cNvPr id="13" name="Picture 12" descr="lake-erie-center-class-crop.jpg"/>
          <p:cNvPicPr>
            <a:picLocks noChangeAspect="1"/>
          </p:cNvPicPr>
          <p:nvPr/>
        </p:nvPicPr>
        <p:blipFill>
          <a:blip r:embed="rId7"/>
          <a:srcRect l="50000" t="5128" r="28009" b="27564"/>
          <a:stretch>
            <a:fillRect/>
          </a:stretch>
        </p:blipFill>
        <p:spPr>
          <a:xfrm>
            <a:off x="8142287" y="59357"/>
            <a:ext cx="1895476" cy="28806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2337363"/>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7991" y="0"/>
            <a:ext cx="11015809" cy="1325563"/>
          </a:xfrm>
        </p:spPr>
        <p:txBody>
          <a:bodyPr>
            <a:normAutofit/>
          </a:bodyPr>
          <a:lstStyle/>
          <a:p>
            <a:r>
              <a:rPr lang="en-US" b="1" dirty="0" smtClean="0">
                <a:latin typeface="Tahoma" charset="0"/>
                <a:ea typeface="Tahoma" charset="0"/>
                <a:cs typeface="Tahoma" charset="0"/>
              </a:rPr>
              <a:t>NASA Langley Research Center (</a:t>
            </a:r>
            <a:r>
              <a:rPr lang="en-US" b="1" dirty="0" err="1" smtClean="0">
                <a:latin typeface="Tahoma" charset="0"/>
                <a:ea typeface="Tahoma" charset="0"/>
                <a:cs typeface="Tahoma" charset="0"/>
              </a:rPr>
              <a:t>LaRC</a:t>
            </a:r>
            <a:r>
              <a:rPr lang="en-US" b="1" dirty="0" smtClean="0">
                <a:latin typeface="Tahoma" charset="0"/>
                <a:ea typeface="Tahoma" charset="0"/>
                <a:cs typeface="Tahoma" charset="0"/>
              </a:rPr>
              <a:t>)</a:t>
            </a:r>
            <a:endParaRPr lang="en-US"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6" name="TextBox 5"/>
          <p:cNvSpPr txBox="1"/>
          <p:nvPr/>
        </p:nvSpPr>
        <p:spPr>
          <a:xfrm>
            <a:off x="704334" y="1392692"/>
            <a:ext cx="10898661" cy="1938992"/>
          </a:xfrm>
          <a:prstGeom prst="rect">
            <a:avLst/>
          </a:prstGeom>
          <a:noFill/>
        </p:spPr>
        <p:txBody>
          <a:bodyPr wrap="square" rtlCol="0">
            <a:spAutoFit/>
          </a:bodyPr>
          <a:lstStyle/>
          <a:p>
            <a:pPr lvl="0">
              <a:spcBef>
                <a:spcPts val="600"/>
              </a:spcBef>
              <a:spcAft>
                <a:spcPts val="600"/>
              </a:spcAft>
            </a:pPr>
            <a:r>
              <a:rPr lang="en-US" i="1" dirty="0" smtClean="0">
                <a:latin typeface="Tahoma" charset="0"/>
                <a:ea typeface="Tahoma" charset="0"/>
                <a:cs typeface="Tahoma" charset="0"/>
              </a:rPr>
              <a:t>Target: Working directly with University Liaisons to provide NASA resources that are relevant and assist with vertical integration. Available to provide GLOBE Trainer Certifications as needed.</a:t>
            </a:r>
          </a:p>
          <a:p>
            <a:pPr marL="457200" lvl="0" indent="-457200">
              <a:spcBef>
                <a:spcPts val="600"/>
              </a:spcBef>
              <a:spcAft>
                <a:spcPts val="600"/>
              </a:spcAft>
              <a:buFont typeface="Arial" charset="0"/>
              <a:buChar char="•"/>
            </a:pPr>
            <a:r>
              <a:rPr lang="en-US" u="sng" dirty="0" smtClean="0">
                <a:latin typeface="Tahoma" charset="0"/>
                <a:ea typeface="Tahoma" charset="0"/>
                <a:cs typeface="Tahoma" charset="0"/>
              </a:rPr>
              <a:t>Elementary</a:t>
            </a:r>
            <a:r>
              <a:rPr lang="en-US" dirty="0" smtClean="0">
                <a:latin typeface="Tahoma" charset="0"/>
                <a:ea typeface="Tahoma" charset="0"/>
                <a:cs typeface="Tahoma" charset="0"/>
              </a:rPr>
              <a:t>: Elementary GLOBE and S’COOL Resources</a:t>
            </a:r>
          </a:p>
          <a:p>
            <a:pPr marL="457200" lvl="0" indent="-457200">
              <a:spcBef>
                <a:spcPts val="600"/>
              </a:spcBef>
              <a:spcAft>
                <a:spcPts val="600"/>
              </a:spcAft>
              <a:buFont typeface="Arial" charset="0"/>
              <a:buChar char="•"/>
            </a:pPr>
            <a:r>
              <a:rPr lang="en-US" u="sng" dirty="0" smtClean="0">
                <a:latin typeface="Tahoma" charset="0"/>
                <a:ea typeface="Tahoma" charset="0"/>
                <a:cs typeface="Tahoma" charset="0"/>
              </a:rPr>
              <a:t>Middle &amp; High School</a:t>
            </a:r>
            <a:r>
              <a:rPr lang="en-US" dirty="0" smtClean="0">
                <a:latin typeface="Tahoma" charset="0"/>
                <a:ea typeface="Tahoma" charset="0"/>
                <a:cs typeface="Tahoma" charset="0"/>
              </a:rPr>
              <a:t>: GLOBE and MY NASA DATA Resources</a:t>
            </a:r>
          </a:p>
          <a:p>
            <a:pPr marL="457200" lvl="0" indent="-457200">
              <a:spcBef>
                <a:spcPts val="600"/>
              </a:spcBef>
              <a:spcAft>
                <a:spcPts val="600"/>
              </a:spcAft>
              <a:buFont typeface="Arial" charset="0"/>
              <a:buChar char="•"/>
            </a:pPr>
            <a:r>
              <a:rPr lang="en-US" u="sng" dirty="0" smtClean="0">
                <a:latin typeface="Tahoma" charset="0"/>
                <a:ea typeface="Tahoma" charset="0"/>
                <a:cs typeface="Tahoma" charset="0"/>
              </a:rPr>
              <a:t>Overall</a:t>
            </a:r>
            <a:r>
              <a:rPr lang="en-US" dirty="0" smtClean="0">
                <a:latin typeface="Tahoma" charset="0"/>
                <a:ea typeface="Tahoma" charset="0"/>
                <a:cs typeface="Tahoma" charset="0"/>
              </a:rPr>
              <a:t>: Liaison </a:t>
            </a:r>
            <a:r>
              <a:rPr lang="en-US" dirty="0">
                <a:latin typeface="Tahoma" charset="0"/>
                <a:ea typeface="Tahoma" charset="0"/>
                <a:cs typeface="Tahoma" charset="0"/>
              </a:rPr>
              <a:t>to NASA Science Mission Directorate activities and SMEs (subject matter experts</a:t>
            </a:r>
            <a:r>
              <a:rPr lang="en-US" dirty="0" smtClean="0">
                <a:latin typeface="Tahoma" charset="0"/>
                <a:ea typeface="Tahoma" charset="0"/>
                <a:cs typeface="Tahoma" charset="0"/>
              </a:rPr>
              <a:t>)</a:t>
            </a:r>
            <a:endParaRPr lang="en-US" dirty="0">
              <a:latin typeface="Tahoma" charset="0"/>
              <a:ea typeface="Tahoma" charset="0"/>
              <a:cs typeface="Tahoma" charset="0"/>
            </a:endParaRPr>
          </a:p>
        </p:txBody>
      </p:sp>
      <p:pic>
        <p:nvPicPr>
          <p:cNvPr id="7" name="Picture 6"/>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84341" y="5591131"/>
            <a:ext cx="1483476" cy="1087988"/>
          </a:xfrm>
          <a:prstGeom prst="rect">
            <a:avLst/>
          </a:prstGeom>
        </p:spPr>
      </p:pic>
      <p:pic>
        <p:nvPicPr>
          <p:cNvPr id="9" name="Picture 8"/>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8053" y="5834457"/>
            <a:ext cx="4100898" cy="683483"/>
          </a:xfrm>
          <a:prstGeom prst="rect">
            <a:avLst/>
          </a:prstGeom>
        </p:spPr>
      </p:pic>
      <p:sp>
        <p:nvSpPr>
          <p:cNvPr id="10" name="TextBox 9"/>
          <p:cNvSpPr txBox="1"/>
          <p:nvPr/>
        </p:nvSpPr>
        <p:spPr>
          <a:xfrm>
            <a:off x="5609493" y="3503083"/>
            <a:ext cx="4753136" cy="1107996"/>
          </a:xfrm>
          <a:prstGeom prst="rect">
            <a:avLst/>
          </a:prstGeom>
          <a:noFill/>
        </p:spPr>
        <p:txBody>
          <a:bodyPr wrap="square" rtlCol="0">
            <a:spAutoFit/>
          </a:bodyPr>
          <a:lstStyle/>
          <a:p>
            <a:pPr marL="285750" indent="-285750">
              <a:buFont typeface="Courier New" panose="02070309020205020404" pitchFamily="49" charset="0"/>
              <a:buChar char="o"/>
            </a:pPr>
            <a:r>
              <a:rPr lang="en-US" sz="1600" cap="small" dirty="0" smtClean="0">
                <a:latin typeface="Tahoma" panose="020B0604030504040204" pitchFamily="34" charset="0"/>
                <a:ea typeface="Tahoma" panose="020B0604030504040204" pitchFamily="34" charset="0"/>
                <a:cs typeface="Tahoma" panose="020B0604030504040204" pitchFamily="34" charset="0"/>
              </a:rPr>
              <a:t>S’COOL provides satellite matches for </a:t>
            </a:r>
            <a:r>
              <a:rPr lang="en-US" sz="1600" cap="small" dirty="0">
                <a:latin typeface="Tahoma" panose="020B0604030504040204" pitchFamily="34" charset="0"/>
                <a:ea typeface="Tahoma" panose="020B0604030504040204" pitchFamily="34" charset="0"/>
                <a:cs typeface="Tahoma" panose="020B0604030504040204" pitchFamily="34" charset="0"/>
              </a:rPr>
              <a:t>cloud observations - Aqua, Terra, NPP, and </a:t>
            </a:r>
            <a:r>
              <a:rPr lang="en-US" sz="1600" cap="small" dirty="0" smtClean="0">
                <a:latin typeface="Tahoma" panose="020B0604030504040204" pitchFamily="34" charset="0"/>
                <a:ea typeface="Tahoma" panose="020B0604030504040204" pitchFamily="34" charset="0"/>
                <a:cs typeface="Tahoma" panose="020B0604030504040204" pitchFamily="34" charset="0"/>
              </a:rPr>
              <a:t>CALIPSO and just added Geostationary Satellites!</a:t>
            </a:r>
          </a:p>
          <a:p>
            <a:endParaRPr lang="en-US" dirty="0"/>
          </a:p>
        </p:txBody>
      </p:sp>
      <p:sp>
        <p:nvSpPr>
          <p:cNvPr id="11" name="TextBox 10"/>
          <p:cNvSpPr txBox="1"/>
          <p:nvPr/>
        </p:nvSpPr>
        <p:spPr>
          <a:xfrm>
            <a:off x="704334" y="3503083"/>
            <a:ext cx="4753136" cy="1600438"/>
          </a:xfrm>
          <a:prstGeom prst="rect">
            <a:avLst/>
          </a:prstGeom>
          <a:noFill/>
        </p:spPr>
        <p:txBody>
          <a:bodyPr wrap="square" rtlCol="0">
            <a:spAutoFit/>
          </a:bodyPr>
          <a:lstStyle/>
          <a:p>
            <a:pPr marL="285750" indent="-285750">
              <a:buFont typeface="Courier New" panose="02070309020205020404" pitchFamily="49" charset="0"/>
              <a:buChar char="o"/>
            </a:pPr>
            <a:r>
              <a:rPr lang="en-US" sz="1600" cap="small" dirty="0" smtClean="0">
                <a:latin typeface="Tahoma" panose="020B0604030504040204" pitchFamily="34" charset="0"/>
                <a:ea typeface="Tahoma" panose="020B0604030504040204" pitchFamily="34" charset="0"/>
                <a:cs typeface="Tahoma" panose="020B0604030504040204" pitchFamily="34" charset="0"/>
              </a:rPr>
              <a:t>MY NASA DATA developed to offer classrooms access to NASA Earth science data  </a:t>
            </a:r>
          </a:p>
          <a:p>
            <a:pPr marL="285750" indent="-285750">
              <a:buFont typeface="Courier New" panose="02070309020205020404" pitchFamily="49" charset="0"/>
              <a:buChar char="o"/>
            </a:pPr>
            <a:r>
              <a:rPr lang="en-US" sz="1600" cap="small" dirty="0" smtClean="0">
                <a:latin typeface="Tahoma" panose="020B0604030504040204" pitchFamily="34" charset="0"/>
                <a:ea typeface="Tahoma" panose="020B0604030504040204" pitchFamily="34" charset="0"/>
                <a:cs typeface="Tahoma" panose="020B0604030504040204" pitchFamily="34" charset="0"/>
              </a:rPr>
              <a:t>Over 200 Earth science data parameters can be downloaded, viewed, and analyzed through the </a:t>
            </a:r>
            <a:r>
              <a:rPr lang="en-US" sz="1600" cap="small" dirty="0" err="1" smtClean="0">
                <a:latin typeface="Tahoma" panose="020B0604030504040204" pitchFamily="34" charset="0"/>
                <a:ea typeface="Tahoma" panose="020B0604030504040204" pitchFamily="34" charset="0"/>
                <a:cs typeface="Tahoma" panose="020B0604030504040204" pitchFamily="34" charset="0"/>
              </a:rPr>
              <a:t>webtools</a:t>
            </a:r>
            <a:endParaRPr lang="en-US" sz="1600" cap="small" dirty="0" smtClean="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12" name="Picture 11" descr="Screen shot 2016-01-14 at 11.54.59 PM.png"/>
          <p:cNvPicPr>
            <a:picLocks noChangeAspect="1"/>
          </p:cNvPicPr>
          <p:nvPr/>
        </p:nvPicPr>
        <p:blipFill>
          <a:blip r:embed="rId7"/>
          <a:stretch>
            <a:fillRect/>
          </a:stretch>
        </p:blipFill>
        <p:spPr>
          <a:xfrm>
            <a:off x="8391525" y="4445625"/>
            <a:ext cx="3552825" cy="277766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5945229"/>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charset="0"/>
                <a:ea typeface="Tahoma" charset="0"/>
                <a:cs typeface="Tahoma" charset="0"/>
              </a:rPr>
              <a:t>Example of Learning Progression</a:t>
            </a:r>
            <a:endParaRPr lang="en-US"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8" name="TextBox 7"/>
          <p:cNvSpPr txBox="1"/>
          <p:nvPr/>
        </p:nvSpPr>
        <p:spPr>
          <a:xfrm>
            <a:off x="942976" y="1357313"/>
            <a:ext cx="10286999" cy="369332"/>
          </a:xfrm>
          <a:prstGeom prst="rect">
            <a:avLst/>
          </a:prstGeom>
          <a:noFill/>
        </p:spPr>
        <p:txBody>
          <a:bodyPr wrap="square" rtlCol="0">
            <a:spAutoFit/>
          </a:bodyPr>
          <a:lstStyle/>
          <a:p>
            <a:pPr lvl="0"/>
            <a:r>
              <a:rPr lang="en-US" dirty="0" smtClean="0"/>
              <a:t>.  </a:t>
            </a:r>
            <a:endParaRPr lang="en-US" dirty="0"/>
          </a:p>
        </p:txBody>
      </p:sp>
      <p:graphicFrame>
        <p:nvGraphicFramePr>
          <p:cNvPr id="3" name="Diagram 2"/>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8822040"/>
              </p:ext>
            </p:extLst>
          </p:nvPr>
        </p:nvGraphicFramePr>
        <p:xfrm>
          <a:off x="777240" y="1417320"/>
          <a:ext cx="10835640" cy="4503420"/>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5952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3293" y="365126"/>
            <a:ext cx="2506980" cy="1949466"/>
          </a:xfrm>
        </p:spPr>
        <p:txBody>
          <a:bodyPr>
            <a:normAutofit/>
          </a:bodyPr>
          <a:lstStyle/>
          <a:p>
            <a:r>
              <a:rPr lang="en-US" sz="3200" b="1" dirty="0" smtClean="0">
                <a:latin typeface="Tahoma" charset="0"/>
                <a:ea typeface="Tahoma" charset="0"/>
                <a:cs typeface="Tahoma" charset="0"/>
              </a:rPr>
              <a:t>Vertical </a:t>
            </a:r>
            <a:br>
              <a:rPr lang="en-US" sz="3200" b="1" dirty="0" smtClean="0">
                <a:latin typeface="Tahoma" charset="0"/>
                <a:ea typeface="Tahoma" charset="0"/>
                <a:cs typeface="Tahoma" charset="0"/>
              </a:rPr>
            </a:br>
            <a:r>
              <a:rPr lang="en-US" sz="3200" b="1" dirty="0" smtClean="0">
                <a:latin typeface="Tahoma" charset="0"/>
                <a:ea typeface="Tahoma" charset="0"/>
                <a:cs typeface="Tahoma" charset="0"/>
              </a:rPr>
              <a:t>Alignment</a:t>
            </a:r>
            <a:br>
              <a:rPr lang="en-US" sz="3200" b="1" dirty="0" smtClean="0">
                <a:latin typeface="Tahoma" charset="0"/>
                <a:ea typeface="Tahoma" charset="0"/>
                <a:cs typeface="Tahoma" charset="0"/>
              </a:rPr>
            </a:br>
            <a:r>
              <a:rPr lang="en-US" sz="3200" b="1" dirty="0" smtClean="0">
                <a:latin typeface="Tahoma" charset="0"/>
                <a:ea typeface="Tahoma" charset="0"/>
                <a:cs typeface="Tahoma" charset="0"/>
              </a:rPr>
              <a:t>Example</a:t>
            </a:r>
            <a:endParaRPr lang="en-US" sz="3200"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6" name="Picture 5"/>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07708" y="0"/>
            <a:ext cx="6547338" cy="7018486"/>
          </a:xfrm>
          <a:prstGeom prst="rect">
            <a:avLst/>
          </a:prstGeom>
        </p:spPr>
      </p:pic>
      <p:pic>
        <p:nvPicPr>
          <p:cNvPr id="5" name="Picture 4" descr="https://ucarconnect.ucar.edu/sites/default/files/programs/logos/globe.png"/>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7" name="TextBox 6"/>
          <p:cNvSpPr txBox="1"/>
          <p:nvPr/>
        </p:nvSpPr>
        <p:spPr>
          <a:xfrm>
            <a:off x="6104322" y="30407"/>
            <a:ext cx="3185487" cy="369332"/>
          </a:xfrm>
          <a:prstGeom prst="rect">
            <a:avLst/>
          </a:prstGeom>
          <a:noFill/>
        </p:spPr>
        <p:txBody>
          <a:bodyPr wrap="none" rtlCol="0">
            <a:spAutoFit/>
          </a:bodyPr>
          <a:lstStyle/>
          <a:p>
            <a:r>
              <a:rPr lang="en-US" b="1" dirty="0" smtClean="0"/>
              <a:t>NASA Assets    GLOBE Protocols</a:t>
            </a:r>
            <a:endParaRPr lang="en-US" b="1" dirty="0"/>
          </a:p>
        </p:txBody>
      </p:sp>
      <p:sp>
        <p:nvSpPr>
          <p:cNvPr id="8" name="TextBox 7"/>
          <p:cNvSpPr txBox="1"/>
          <p:nvPr/>
        </p:nvSpPr>
        <p:spPr>
          <a:xfrm>
            <a:off x="5062394" y="180460"/>
            <a:ext cx="702010" cy="369332"/>
          </a:xfrm>
          <a:prstGeom prst="rect">
            <a:avLst/>
          </a:prstGeom>
          <a:solidFill>
            <a:schemeClr val="bg1"/>
          </a:solidFill>
        </p:spPr>
        <p:txBody>
          <a:bodyPr wrap="none" rtlCol="0">
            <a:spAutoFit/>
          </a:bodyPr>
          <a:lstStyle/>
          <a:p>
            <a:r>
              <a:rPr lang="en-US" b="1" dirty="0" smtClean="0"/>
              <a:t>NGSS</a:t>
            </a:r>
            <a:endParaRPr lang="en-US" dirty="0"/>
          </a:p>
        </p:txBody>
      </p:sp>
      <p:sp>
        <p:nvSpPr>
          <p:cNvPr id="9" name="TextBox 8"/>
          <p:cNvSpPr txBox="1"/>
          <p:nvPr/>
        </p:nvSpPr>
        <p:spPr>
          <a:xfrm>
            <a:off x="2822673" y="850049"/>
            <a:ext cx="494058" cy="369332"/>
          </a:xfrm>
          <a:prstGeom prst="rect">
            <a:avLst/>
          </a:prstGeom>
          <a:solidFill>
            <a:schemeClr val="bg1"/>
          </a:solidFill>
        </p:spPr>
        <p:txBody>
          <a:bodyPr wrap="none" rtlCol="0">
            <a:spAutoFit/>
          </a:bodyPr>
          <a:lstStyle/>
          <a:p>
            <a:r>
              <a:rPr lang="en-US" b="1" dirty="0" smtClean="0"/>
              <a:t>K-2</a:t>
            </a:r>
            <a:endParaRPr lang="en-US" dirty="0"/>
          </a:p>
        </p:txBody>
      </p:sp>
      <p:sp>
        <p:nvSpPr>
          <p:cNvPr id="10" name="TextBox 9"/>
          <p:cNvSpPr txBox="1"/>
          <p:nvPr/>
        </p:nvSpPr>
        <p:spPr>
          <a:xfrm>
            <a:off x="2822673" y="1500201"/>
            <a:ext cx="489324" cy="369332"/>
          </a:xfrm>
          <a:prstGeom prst="rect">
            <a:avLst/>
          </a:prstGeom>
          <a:solidFill>
            <a:schemeClr val="bg1"/>
          </a:solidFill>
        </p:spPr>
        <p:txBody>
          <a:bodyPr wrap="none" rtlCol="0">
            <a:spAutoFit/>
          </a:bodyPr>
          <a:lstStyle/>
          <a:p>
            <a:r>
              <a:rPr lang="en-US" b="1" dirty="0" smtClean="0"/>
              <a:t>3-5</a:t>
            </a:r>
            <a:endParaRPr lang="en-US" dirty="0"/>
          </a:p>
        </p:txBody>
      </p:sp>
      <p:sp>
        <p:nvSpPr>
          <p:cNvPr id="11" name="TextBox 10"/>
          <p:cNvSpPr txBox="1"/>
          <p:nvPr/>
        </p:nvSpPr>
        <p:spPr>
          <a:xfrm>
            <a:off x="2798234" y="2633133"/>
            <a:ext cx="492443" cy="369332"/>
          </a:xfrm>
          <a:prstGeom prst="rect">
            <a:avLst/>
          </a:prstGeom>
          <a:solidFill>
            <a:schemeClr val="bg1"/>
          </a:solidFill>
        </p:spPr>
        <p:txBody>
          <a:bodyPr wrap="none" rtlCol="0">
            <a:spAutoFit/>
          </a:bodyPr>
          <a:lstStyle/>
          <a:p>
            <a:r>
              <a:rPr lang="en-US" b="1" dirty="0" smtClean="0"/>
              <a:t>6-8</a:t>
            </a:r>
            <a:endParaRPr lang="en-US" dirty="0"/>
          </a:p>
        </p:txBody>
      </p:sp>
      <p:sp>
        <p:nvSpPr>
          <p:cNvPr id="12" name="TextBox 11"/>
          <p:cNvSpPr txBox="1"/>
          <p:nvPr/>
        </p:nvSpPr>
        <p:spPr>
          <a:xfrm>
            <a:off x="2798234" y="4116401"/>
            <a:ext cx="607859" cy="369332"/>
          </a:xfrm>
          <a:prstGeom prst="rect">
            <a:avLst/>
          </a:prstGeom>
          <a:solidFill>
            <a:schemeClr val="bg1"/>
          </a:solidFill>
        </p:spPr>
        <p:txBody>
          <a:bodyPr wrap="none" rtlCol="0">
            <a:spAutoFit/>
          </a:bodyPr>
          <a:lstStyle/>
          <a:p>
            <a:r>
              <a:rPr lang="en-US" b="1" dirty="0" smtClean="0"/>
              <a:t>9-12</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9703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10" name="Picture 9"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graphicFrame>
        <p:nvGraphicFramePr>
          <p:cNvPr id="2" name="Diagram 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2055382"/>
              </p:ext>
            </p:extLst>
          </p:nvPr>
        </p:nvGraphicFramePr>
        <p:xfrm>
          <a:off x="1616149" y="719665"/>
          <a:ext cx="8782493" cy="5870523"/>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7096263" y="3393316"/>
            <a:ext cx="1820831" cy="523220"/>
          </a:xfrm>
          <a:prstGeom prst="rect">
            <a:avLst/>
          </a:prstGeom>
          <a:noFill/>
        </p:spPr>
        <p:txBody>
          <a:bodyPr wrap="none" rtlCol="0">
            <a:spAutoFit/>
          </a:bodyPr>
          <a:lstStyle/>
          <a:p>
            <a:r>
              <a:rPr lang="en-US" sz="2800" b="1" dirty="0" smtClean="0"/>
              <a:t>Implement</a:t>
            </a:r>
            <a:endParaRPr lang="en-US" sz="2800" b="1" dirty="0"/>
          </a:p>
        </p:txBody>
      </p:sp>
      <p:sp>
        <p:nvSpPr>
          <p:cNvPr id="7" name="TextBox 6"/>
          <p:cNvSpPr txBox="1"/>
          <p:nvPr/>
        </p:nvSpPr>
        <p:spPr>
          <a:xfrm>
            <a:off x="5301763" y="1429078"/>
            <a:ext cx="1411264" cy="523220"/>
          </a:xfrm>
          <a:prstGeom prst="rect">
            <a:avLst/>
          </a:prstGeom>
          <a:noFill/>
        </p:spPr>
        <p:txBody>
          <a:bodyPr wrap="none" rtlCol="0">
            <a:spAutoFit/>
          </a:bodyPr>
          <a:lstStyle/>
          <a:p>
            <a:r>
              <a:rPr lang="en-US" sz="2800" b="1" dirty="0" smtClean="0"/>
              <a:t>Develop</a:t>
            </a:r>
            <a:endParaRPr lang="en-US" sz="2800" b="1" dirty="0"/>
          </a:p>
        </p:txBody>
      </p:sp>
      <p:sp>
        <p:nvSpPr>
          <p:cNvPr id="11" name="Title 1"/>
          <p:cNvSpPr>
            <a:spLocks noGrp="1"/>
          </p:cNvSpPr>
          <p:nvPr>
            <p:ph type="title"/>
          </p:nvPr>
        </p:nvSpPr>
        <p:spPr>
          <a:xfrm>
            <a:off x="234950" y="103515"/>
            <a:ext cx="10515600" cy="1325563"/>
          </a:xfrm>
        </p:spPr>
        <p:txBody>
          <a:bodyPr>
            <a:normAutofit/>
          </a:bodyPr>
          <a:lstStyle/>
          <a:p>
            <a:r>
              <a:rPr lang="en-US" sz="4000" b="1" dirty="0" smtClean="0">
                <a:latin typeface="Tahoma" charset="0"/>
                <a:ea typeface="Tahoma" charset="0"/>
                <a:cs typeface="Tahoma" charset="0"/>
              </a:rPr>
              <a:t>Project Approach</a:t>
            </a:r>
            <a:endParaRPr lang="en-US" sz="4000" b="1" dirty="0">
              <a:latin typeface="Tahoma" charset="0"/>
              <a:ea typeface="Tahoma" charset="0"/>
              <a:cs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975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5"/>
            <a:ext cx="10515600" cy="1325563"/>
          </a:xfrm>
        </p:spPr>
        <p:txBody>
          <a:bodyPr/>
          <a:lstStyle/>
          <a:p>
            <a:r>
              <a:rPr lang="en-US" b="1" dirty="0" smtClean="0">
                <a:latin typeface="Tahoma" charset="0"/>
                <a:ea typeface="Tahoma" charset="0"/>
                <a:cs typeface="Tahoma" charset="0"/>
              </a:rPr>
              <a:t>Evaluation</a:t>
            </a:r>
            <a:endParaRPr lang="en-US" b="1" dirty="0">
              <a:latin typeface="Tahoma" charset="0"/>
              <a:ea typeface="Tahoma" charset="0"/>
              <a:cs typeface="Tahoma" charset="0"/>
            </a:endParaRPr>
          </a:p>
        </p:txBody>
      </p:sp>
      <p:pic>
        <p:nvPicPr>
          <p:cNvPr id="9"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10" name="Picture 9"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11" name="TextBox 10"/>
          <p:cNvSpPr txBox="1"/>
          <p:nvPr/>
        </p:nvSpPr>
        <p:spPr>
          <a:xfrm>
            <a:off x="942976" y="1563053"/>
            <a:ext cx="4671015" cy="3447098"/>
          </a:xfrm>
          <a:prstGeom prst="rect">
            <a:avLst/>
          </a:prstGeom>
          <a:noFill/>
        </p:spPr>
        <p:txBody>
          <a:bodyPr wrap="square" rtlCol="0">
            <a:spAutoFit/>
          </a:bodyPr>
          <a:lstStyle/>
          <a:p>
            <a:pPr marL="342900" indent="-342900">
              <a:spcBef>
                <a:spcPts val="600"/>
              </a:spcBef>
              <a:spcAft>
                <a:spcPts val="600"/>
              </a:spcAft>
              <a:buAutoNum type="alphaLcParenR"/>
            </a:pPr>
            <a:r>
              <a:rPr lang="en-US" sz="2800" dirty="0" smtClean="0">
                <a:latin typeface="Tahoma" charset="0"/>
                <a:ea typeface="Tahoma" charset="0"/>
                <a:cs typeface="Tahoma" charset="0"/>
              </a:rPr>
              <a:t> Efficiency </a:t>
            </a:r>
          </a:p>
          <a:p>
            <a:pPr marL="342900" indent="-342900">
              <a:spcBef>
                <a:spcPts val="600"/>
              </a:spcBef>
              <a:spcAft>
                <a:spcPts val="600"/>
              </a:spcAft>
              <a:buAutoNum type="alphaLcParenR"/>
            </a:pPr>
            <a:r>
              <a:rPr lang="en-US" sz="2800" dirty="0" smtClean="0">
                <a:latin typeface="Tahoma" charset="0"/>
                <a:ea typeface="Tahoma" charset="0"/>
                <a:cs typeface="Tahoma" charset="0"/>
              </a:rPr>
              <a:t> Effectiveness</a:t>
            </a:r>
          </a:p>
          <a:p>
            <a:pPr marL="342900" indent="-342900">
              <a:spcBef>
                <a:spcPts val="600"/>
              </a:spcBef>
              <a:spcAft>
                <a:spcPts val="600"/>
              </a:spcAft>
              <a:buAutoNum type="alphaLcParenR"/>
            </a:pPr>
            <a:r>
              <a:rPr lang="en-US" sz="2800" dirty="0" smtClean="0">
                <a:latin typeface="Tahoma" charset="0"/>
                <a:ea typeface="Tahoma" charset="0"/>
                <a:cs typeface="Tahoma" charset="0"/>
              </a:rPr>
              <a:t> Relevance</a:t>
            </a:r>
          </a:p>
          <a:p>
            <a:pPr marL="342900" indent="-342900">
              <a:spcBef>
                <a:spcPts val="600"/>
              </a:spcBef>
              <a:spcAft>
                <a:spcPts val="600"/>
              </a:spcAft>
              <a:buAutoNum type="alphaLcParenR"/>
            </a:pPr>
            <a:r>
              <a:rPr lang="en-US" sz="2800" dirty="0" smtClean="0">
                <a:latin typeface="Tahoma" charset="0"/>
                <a:ea typeface="Tahoma" charset="0"/>
                <a:cs typeface="Tahoma" charset="0"/>
              </a:rPr>
              <a:t> Impact </a:t>
            </a:r>
          </a:p>
          <a:p>
            <a:pPr marL="342900" indent="-342900">
              <a:spcBef>
                <a:spcPts val="600"/>
              </a:spcBef>
              <a:spcAft>
                <a:spcPts val="600"/>
              </a:spcAft>
              <a:buAutoNum type="alphaLcParenR"/>
            </a:pPr>
            <a:r>
              <a:rPr lang="en-US" sz="2800" dirty="0" smtClean="0">
                <a:latin typeface="Tahoma" charset="0"/>
                <a:ea typeface="Tahoma" charset="0"/>
                <a:cs typeface="Tahoma" charset="0"/>
              </a:rPr>
              <a:t> Sustainability </a:t>
            </a:r>
          </a:p>
          <a:p>
            <a:pPr marL="342900" indent="-342900">
              <a:spcBef>
                <a:spcPts val="600"/>
              </a:spcBef>
              <a:spcAft>
                <a:spcPts val="600"/>
              </a:spcAft>
              <a:buAutoNum type="alphaLcParenR"/>
            </a:pPr>
            <a:r>
              <a:rPr lang="en-US" sz="2800" dirty="0" smtClean="0">
                <a:latin typeface="Tahoma" charset="0"/>
                <a:ea typeface="Tahoma" charset="0"/>
                <a:cs typeface="Tahoma" charset="0"/>
              </a:rPr>
              <a:t> Scalability</a:t>
            </a:r>
            <a:r>
              <a:rPr lang="en-US" sz="2800" dirty="0" smtClean="0">
                <a:effectLst/>
                <a:latin typeface="Tahoma" charset="0"/>
                <a:ea typeface="Tahoma" charset="0"/>
                <a:cs typeface="Tahoma" charset="0"/>
              </a:rPr>
              <a:t> </a:t>
            </a:r>
            <a:endParaRPr lang="en-US" sz="2800" dirty="0">
              <a:latin typeface="Tahoma" charset="0"/>
              <a:ea typeface="Tahoma" charset="0"/>
              <a:cs typeface="Tahoma" charset="0"/>
            </a:endParaRPr>
          </a:p>
        </p:txBody>
      </p:sp>
      <p:sp>
        <p:nvSpPr>
          <p:cNvPr id="12" name="TextBox 11"/>
          <p:cNvSpPr txBox="1"/>
          <p:nvPr/>
        </p:nvSpPr>
        <p:spPr>
          <a:xfrm>
            <a:off x="6682785" y="2052171"/>
            <a:ext cx="4671015" cy="3447098"/>
          </a:xfrm>
          <a:prstGeom prst="rect">
            <a:avLst/>
          </a:prstGeom>
          <a:noFill/>
        </p:spPr>
        <p:txBody>
          <a:bodyPr wrap="square" rtlCol="0">
            <a:spAutoFit/>
          </a:bodyPr>
          <a:lstStyle/>
          <a:p>
            <a:pPr>
              <a:spcBef>
                <a:spcPts val="600"/>
              </a:spcBef>
              <a:spcAft>
                <a:spcPts val="600"/>
              </a:spcAft>
            </a:pPr>
            <a:r>
              <a:rPr lang="en-US" sz="2800" b="1" dirty="0" smtClean="0">
                <a:latin typeface="Tahoma" charset="0"/>
                <a:ea typeface="Tahoma" charset="0"/>
                <a:cs typeface="Tahoma" charset="0"/>
              </a:rPr>
              <a:t>SMART</a:t>
            </a:r>
            <a:r>
              <a:rPr lang="en-US" sz="2800" dirty="0" smtClean="0">
                <a:latin typeface="Tahoma" charset="0"/>
                <a:ea typeface="Tahoma" charset="0"/>
                <a:cs typeface="Tahoma" charset="0"/>
              </a:rPr>
              <a:t> Objectives</a:t>
            </a:r>
          </a:p>
          <a:p>
            <a:pPr>
              <a:spcBef>
                <a:spcPts val="600"/>
              </a:spcBef>
              <a:spcAft>
                <a:spcPts val="600"/>
              </a:spcAft>
            </a:pPr>
            <a:r>
              <a:rPr lang="en-US" sz="2800" b="1" dirty="0" smtClean="0">
                <a:latin typeface="Tahoma" charset="0"/>
                <a:ea typeface="Tahoma" charset="0"/>
                <a:cs typeface="Tahoma" charset="0"/>
              </a:rPr>
              <a:t>S</a:t>
            </a:r>
            <a:r>
              <a:rPr lang="en-US" sz="2800" dirty="0" smtClean="0">
                <a:latin typeface="Tahoma" charset="0"/>
                <a:ea typeface="Tahoma" charset="0"/>
                <a:cs typeface="Tahoma" charset="0"/>
              </a:rPr>
              <a:t>pecific</a:t>
            </a:r>
          </a:p>
          <a:p>
            <a:pPr>
              <a:spcBef>
                <a:spcPts val="600"/>
              </a:spcBef>
              <a:spcAft>
                <a:spcPts val="600"/>
              </a:spcAft>
            </a:pPr>
            <a:r>
              <a:rPr lang="en-US" sz="2800" b="1" dirty="0" smtClean="0">
                <a:latin typeface="Tahoma" charset="0"/>
                <a:ea typeface="Tahoma" charset="0"/>
                <a:cs typeface="Tahoma" charset="0"/>
              </a:rPr>
              <a:t>M</a:t>
            </a:r>
            <a:r>
              <a:rPr lang="en-US" sz="2800" dirty="0" smtClean="0">
                <a:latin typeface="Tahoma" charset="0"/>
                <a:ea typeface="Tahoma" charset="0"/>
                <a:cs typeface="Tahoma" charset="0"/>
              </a:rPr>
              <a:t>easurable</a:t>
            </a:r>
          </a:p>
          <a:p>
            <a:pPr>
              <a:spcBef>
                <a:spcPts val="600"/>
              </a:spcBef>
              <a:spcAft>
                <a:spcPts val="600"/>
              </a:spcAft>
            </a:pPr>
            <a:r>
              <a:rPr lang="en-US" sz="2800" b="1" dirty="0" smtClean="0">
                <a:latin typeface="Tahoma" charset="0"/>
                <a:ea typeface="Tahoma" charset="0"/>
                <a:cs typeface="Tahoma" charset="0"/>
              </a:rPr>
              <a:t>A</a:t>
            </a:r>
            <a:r>
              <a:rPr lang="en-US" sz="2800" dirty="0" smtClean="0">
                <a:latin typeface="Tahoma" charset="0"/>
                <a:ea typeface="Tahoma" charset="0"/>
                <a:cs typeface="Tahoma" charset="0"/>
              </a:rPr>
              <a:t>chievable</a:t>
            </a:r>
          </a:p>
          <a:p>
            <a:pPr>
              <a:spcBef>
                <a:spcPts val="600"/>
              </a:spcBef>
              <a:spcAft>
                <a:spcPts val="600"/>
              </a:spcAft>
            </a:pPr>
            <a:r>
              <a:rPr lang="en-US" sz="2800" b="1" dirty="0" smtClean="0">
                <a:latin typeface="Tahoma" charset="0"/>
                <a:ea typeface="Tahoma" charset="0"/>
                <a:cs typeface="Tahoma" charset="0"/>
              </a:rPr>
              <a:t>R</a:t>
            </a:r>
            <a:r>
              <a:rPr lang="en-US" sz="2800" dirty="0" smtClean="0">
                <a:latin typeface="Tahoma" charset="0"/>
                <a:ea typeface="Tahoma" charset="0"/>
                <a:cs typeface="Tahoma" charset="0"/>
              </a:rPr>
              <a:t>ealistic (and Relevant)</a:t>
            </a:r>
          </a:p>
          <a:p>
            <a:pPr>
              <a:spcBef>
                <a:spcPts val="600"/>
              </a:spcBef>
              <a:spcAft>
                <a:spcPts val="600"/>
              </a:spcAft>
            </a:pPr>
            <a:r>
              <a:rPr lang="en-US" sz="2800" b="1" dirty="0" smtClean="0">
                <a:latin typeface="Tahoma" charset="0"/>
                <a:ea typeface="Tahoma" charset="0"/>
                <a:cs typeface="Tahoma" charset="0"/>
              </a:rPr>
              <a:t>T</a:t>
            </a:r>
            <a:r>
              <a:rPr lang="en-US" sz="2800" dirty="0" smtClean="0">
                <a:latin typeface="Tahoma" charset="0"/>
                <a:ea typeface="Tahoma" charset="0"/>
                <a:cs typeface="Tahoma" charset="0"/>
              </a:rPr>
              <a:t>ime-bound</a:t>
            </a:r>
            <a:endParaRPr lang="en-US" sz="2800" dirty="0">
              <a:latin typeface="Tahoma" charset="0"/>
              <a:ea typeface="Tahoma" charset="0"/>
              <a:cs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945053"/>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Tahoma" charset="0"/>
                <a:ea typeface="Tahoma" charset="0"/>
                <a:cs typeface="Tahoma" charset="0"/>
              </a:rPr>
              <a:t>Advisory Committee (max 10 people)</a:t>
            </a:r>
            <a:endParaRPr lang="en-US" sz="4000"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6" name="TextBox 5"/>
          <p:cNvSpPr txBox="1"/>
          <p:nvPr/>
        </p:nvSpPr>
        <p:spPr>
          <a:xfrm>
            <a:off x="942976" y="1563053"/>
            <a:ext cx="10319756" cy="4031873"/>
          </a:xfrm>
          <a:prstGeom prst="rect">
            <a:avLst/>
          </a:prstGeom>
          <a:noFill/>
        </p:spPr>
        <p:txBody>
          <a:bodyPr wrap="square" rtlCol="0">
            <a:spAutoFit/>
          </a:bodyPr>
          <a:lstStyle/>
          <a:p>
            <a:pPr marL="457200" indent="-457200">
              <a:spcBef>
                <a:spcPts val="600"/>
              </a:spcBef>
              <a:spcAft>
                <a:spcPts val="600"/>
              </a:spcAft>
              <a:buFont typeface="Arial" charset="0"/>
              <a:buChar char="•"/>
            </a:pPr>
            <a:r>
              <a:rPr lang="en-US" sz="2800" dirty="0"/>
              <a:t>Rick </a:t>
            </a:r>
            <a:r>
              <a:rPr lang="en-US" sz="2800" dirty="0" err="1"/>
              <a:t>Landenberger</a:t>
            </a:r>
            <a:r>
              <a:rPr lang="en-US" sz="2800" dirty="0"/>
              <a:t>, West Virginia University, GLOBE </a:t>
            </a:r>
            <a:r>
              <a:rPr lang="en-US" sz="2800" dirty="0" smtClean="0"/>
              <a:t>scientist</a:t>
            </a:r>
          </a:p>
          <a:p>
            <a:pPr marL="457200" indent="-457200">
              <a:spcBef>
                <a:spcPts val="600"/>
              </a:spcBef>
              <a:spcAft>
                <a:spcPts val="600"/>
              </a:spcAft>
              <a:buFont typeface="Arial" charset="0"/>
              <a:buChar char="•"/>
            </a:pPr>
            <a:r>
              <a:rPr lang="en-US" sz="2800" dirty="0" smtClean="0"/>
              <a:t>Peter </a:t>
            </a:r>
            <a:r>
              <a:rPr lang="en-US" sz="2800" dirty="0"/>
              <a:t>Schmidt, Queens College, GLOBE </a:t>
            </a:r>
            <a:r>
              <a:rPr lang="en-US" sz="2800" dirty="0" smtClean="0"/>
              <a:t>trainer/partner</a:t>
            </a:r>
          </a:p>
          <a:p>
            <a:pPr marL="457200" indent="-457200">
              <a:spcBef>
                <a:spcPts val="600"/>
              </a:spcBef>
              <a:spcAft>
                <a:spcPts val="600"/>
              </a:spcAft>
              <a:buFont typeface="Arial" charset="0"/>
              <a:buChar char="•"/>
            </a:pPr>
            <a:r>
              <a:rPr lang="en-US" sz="2800" dirty="0" smtClean="0"/>
              <a:t> </a:t>
            </a:r>
            <a:r>
              <a:rPr lang="en-US" sz="2800" dirty="0"/>
              <a:t>Frank </a:t>
            </a:r>
            <a:r>
              <a:rPr lang="en-US" sz="2800" dirty="0" err="1"/>
              <a:t>Marsik</a:t>
            </a:r>
            <a:r>
              <a:rPr lang="en-US" sz="2800" dirty="0"/>
              <a:t>, University of Michigan, CYGNSS Education </a:t>
            </a:r>
            <a:r>
              <a:rPr lang="en-US" sz="2800" dirty="0" smtClean="0"/>
              <a:t>Team</a:t>
            </a:r>
          </a:p>
          <a:p>
            <a:pPr marL="457200" indent="-457200">
              <a:spcBef>
                <a:spcPts val="600"/>
              </a:spcBef>
              <a:spcAft>
                <a:spcPts val="600"/>
              </a:spcAft>
              <a:buFont typeface="Arial" charset="0"/>
              <a:buChar char="•"/>
            </a:pPr>
            <a:r>
              <a:rPr lang="en-US" sz="2800" dirty="0" smtClean="0"/>
              <a:t> </a:t>
            </a:r>
            <a:r>
              <a:rPr lang="en-US" sz="2800" dirty="0"/>
              <a:t>Peggy </a:t>
            </a:r>
            <a:r>
              <a:rPr lang="en-US" sz="2800" dirty="0" err="1"/>
              <a:t>Foletta</a:t>
            </a:r>
            <a:r>
              <a:rPr lang="en-US" sz="2800" dirty="0"/>
              <a:t>, Kingsburg HS, CA, Teacher, GLOBE Master </a:t>
            </a:r>
            <a:r>
              <a:rPr lang="en-US" sz="2800" dirty="0" smtClean="0"/>
              <a:t>Trainer</a:t>
            </a:r>
          </a:p>
          <a:p>
            <a:pPr marL="457200" indent="-457200">
              <a:spcBef>
                <a:spcPts val="600"/>
              </a:spcBef>
              <a:spcAft>
                <a:spcPts val="600"/>
              </a:spcAft>
              <a:buFont typeface="Arial" charset="0"/>
              <a:buChar char="•"/>
            </a:pPr>
            <a:r>
              <a:rPr lang="en-US" sz="2800" dirty="0" smtClean="0"/>
              <a:t> </a:t>
            </a:r>
            <a:r>
              <a:rPr lang="en-US" sz="2800" dirty="0"/>
              <a:t>Henry </a:t>
            </a:r>
            <a:r>
              <a:rPr lang="en-US" sz="2800" dirty="0" smtClean="0"/>
              <a:t>Ortiz</a:t>
            </a:r>
            <a:r>
              <a:rPr lang="en-US" sz="2800" dirty="0"/>
              <a:t>, Los Angeles School District, GLOBE Master </a:t>
            </a:r>
            <a:r>
              <a:rPr lang="en-US" sz="2800" dirty="0" smtClean="0"/>
              <a:t>Trainer</a:t>
            </a:r>
          </a:p>
          <a:p>
            <a:pPr marL="457200" indent="-457200">
              <a:spcBef>
                <a:spcPts val="600"/>
              </a:spcBef>
              <a:spcAft>
                <a:spcPts val="600"/>
              </a:spcAft>
              <a:buFont typeface="Arial" charset="0"/>
              <a:buChar char="•"/>
            </a:pPr>
            <a:endParaRPr lang="en-US" sz="2800" dirty="0"/>
          </a:p>
          <a:p>
            <a:pPr marL="457200" indent="-457200">
              <a:spcBef>
                <a:spcPts val="600"/>
              </a:spcBef>
              <a:spcAft>
                <a:spcPts val="600"/>
              </a:spcAft>
              <a:buFont typeface="Arial" charset="0"/>
              <a:buChar char="•"/>
            </a:pPr>
            <a:endParaRPr lang="en-US" sz="2800" dirty="0">
              <a:latin typeface="Tahoma" charset="0"/>
              <a:ea typeface="Tahoma" charset="0"/>
              <a:cs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5749339"/>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Tahoma" charset="0"/>
                <a:ea typeface="Tahoma" charset="0"/>
                <a:cs typeface="Tahoma" charset="0"/>
              </a:rPr>
              <a:t>Dissemination </a:t>
            </a:r>
            <a:r>
              <a:rPr lang="en-US" sz="4000" b="1" dirty="0">
                <a:latin typeface="Tahoma" charset="0"/>
                <a:ea typeface="Tahoma" charset="0"/>
                <a:cs typeface="Tahoma" charset="0"/>
              </a:rPr>
              <a:t>of Products and Learning</a:t>
            </a: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8" name="TextBox 7"/>
          <p:cNvSpPr txBox="1"/>
          <p:nvPr/>
        </p:nvSpPr>
        <p:spPr>
          <a:xfrm>
            <a:off x="942976" y="1690688"/>
            <a:ext cx="6911328" cy="3139321"/>
          </a:xfrm>
          <a:prstGeom prst="rect">
            <a:avLst/>
          </a:prstGeom>
          <a:noFill/>
        </p:spPr>
        <p:txBody>
          <a:bodyPr wrap="square" rtlCol="0">
            <a:spAutoFit/>
          </a:bodyPr>
          <a:lstStyle/>
          <a:p>
            <a:pPr marL="457200" indent="-457200">
              <a:spcBef>
                <a:spcPts val="600"/>
              </a:spcBef>
              <a:spcAft>
                <a:spcPts val="600"/>
              </a:spcAft>
              <a:buFont typeface="Arial" charset="0"/>
              <a:buChar char="•"/>
            </a:pPr>
            <a:r>
              <a:rPr lang="en-US" sz="2400" dirty="0" smtClean="0">
                <a:latin typeface="Tahoma" charset="0"/>
                <a:ea typeface="Tahoma" charset="0"/>
                <a:cs typeface="Tahoma" charset="0"/>
              </a:rPr>
              <a:t>Information integrated into the GLOBE Community</a:t>
            </a:r>
          </a:p>
          <a:p>
            <a:pPr marL="457200" indent="-457200">
              <a:spcBef>
                <a:spcPts val="600"/>
              </a:spcBef>
              <a:spcAft>
                <a:spcPts val="600"/>
              </a:spcAft>
              <a:buFont typeface="Arial" charset="0"/>
              <a:buChar char="•"/>
            </a:pPr>
            <a:r>
              <a:rPr lang="en-US" sz="2400" dirty="0" smtClean="0">
                <a:latin typeface="Tahoma" charset="0"/>
                <a:ea typeface="Tahoma" charset="0"/>
                <a:cs typeface="Tahoma" charset="0"/>
              </a:rPr>
              <a:t>Presentations and Workshops at Professional Conferences</a:t>
            </a:r>
          </a:p>
          <a:p>
            <a:pPr marL="457200" indent="-457200">
              <a:spcBef>
                <a:spcPts val="600"/>
              </a:spcBef>
              <a:spcAft>
                <a:spcPts val="600"/>
              </a:spcAft>
              <a:buFont typeface="Arial" charset="0"/>
              <a:buChar char="•"/>
            </a:pPr>
            <a:r>
              <a:rPr lang="en-US" sz="2400" dirty="0" smtClean="0">
                <a:latin typeface="Tahoma" charset="0"/>
                <a:ea typeface="Tahoma" charset="0"/>
                <a:cs typeface="Tahoma" charset="0"/>
              </a:rPr>
              <a:t>Publications to Education Research Journals </a:t>
            </a:r>
          </a:p>
          <a:p>
            <a:pPr marL="457200" indent="-457200">
              <a:spcBef>
                <a:spcPts val="600"/>
              </a:spcBef>
              <a:spcAft>
                <a:spcPts val="600"/>
              </a:spcAft>
              <a:buFont typeface="Arial" charset="0"/>
              <a:buChar char="•"/>
            </a:pPr>
            <a:r>
              <a:rPr lang="en-US" sz="2400" dirty="0" smtClean="0">
                <a:latin typeface="Tahoma" charset="0"/>
                <a:ea typeface="Tahoma" charset="0"/>
                <a:cs typeface="Tahoma" charset="0"/>
              </a:rPr>
              <a:t>Information distributed to Informal Science Education and Citizen Science organizations</a:t>
            </a:r>
            <a:endParaRPr lang="en-US" sz="2400" dirty="0">
              <a:latin typeface="Tahoma" charset="0"/>
              <a:ea typeface="Tahoma" charset="0"/>
              <a:cs typeface="Tahoma" charset="0"/>
            </a:endParaRPr>
          </a:p>
        </p:txBody>
      </p:sp>
      <p:pic>
        <p:nvPicPr>
          <p:cNvPr id="6" name="Picture 5" descr="GLOBEPartners8.jpg"/>
          <p:cNvPicPr/>
          <p:nvPr/>
        </p:nvPicPr>
        <p:blipFill>
          <a:blip r:embed="rId5"/>
          <a:srcRect/>
          <a:stretch>
            <a:fillRect/>
          </a:stretch>
        </p:blipFill>
        <p:spPr bwMode="auto">
          <a:xfrm>
            <a:off x="7854304" y="1563053"/>
            <a:ext cx="4090046" cy="3306285"/>
          </a:xfrm>
          <a:prstGeom prst="rect">
            <a:avLst/>
          </a:prstGeom>
          <a:noFill/>
          <a:ln w="9525">
            <a:noFill/>
            <a:miter lim="800000"/>
            <a:headEnd/>
            <a:tailEnd/>
          </a:ln>
        </p:spPr>
      </p:pic>
      <p:sp>
        <p:nvSpPr>
          <p:cNvPr id="7" name="Rectangle 6"/>
          <p:cNvSpPr/>
          <p:nvPr/>
        </p:nvSpPr>
        <p:spPr>
          <a:xfrm>
            <a:off x="8064500" y="4830009"/>
            <a:ext cx="3879850" cy="923330"/>
          </a:xfrm>
          <a:prstGeom prst="rect">
            <a:avLst/>
          </a:prstGeom>
        </p:spPr>
        <p:txBody>
          <a:bodyPr wrap="square">
            <a:spAutoFit/>
          </a:bodyPr>
          <a:lstStyle/>
          <a:p>
            <a:r>
              <a:rPr lang="en-US" dirty="0" smtClean="0"/>
              <a:t>Jennifer </a:t>
            </a:r>
            <a:r>
              <a:rPr lang="en-US" dirty="0" err="1" smtClean="0"/>
              <a:t>Bourgeault</a:t>
            </a:r>
            <a:r>
              <a:rPr lang="en-US" dirty="0" smtClean="0"/>
              <a:t>: US GLOBE Country Coordinator will help spread program across the US.</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536873"/>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497"/>
            <a:ext cx="10515600" cy="1325563"/>
          </a:xfrm>
        </p:spPr>
        <p:txBody>
          <a:bodyPr/>
          <a:lstStyle/>
          <a:p>
            <a:r>
              <a:rPr lang="en-US" b="1" i="1" dirty="0" smtClean="0">
                <a:latin typeface="Tahoma" charset="0"/>
                <a:ea typeface="Tahoma" charset="0"/>
                <a:cs typeface="Tahoma" charset="0"/>
              </a:rPr>
              <a:t>Thank you!</a:t>
            </a:r>
            <a:endParaRPr lang="en-US" b="1" i="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6" name="TextBox 5"/>
          <p:cNvSpPr txBox="1"/>
          <p:nvPr/>
        </p:nvSpPr>
        <p:spPr>
          <a:xfrm>
            <a:off x="2510418" y="1623060"/>
            <a:ext cx="9433932" cy="3770263"/>
          </a:xfrm>
          <a:prstGeom prst="rect">
            <a:avLst/>
          </a:prstGeom>
          <a:noFill/>
        </p:spPr>
        <p:txBody>
          <a:bodyPr wrap="square" rtlCol="0">
            <a:spAutoFit/>
          </a:bodyPr>
          <a:lstStyle/>
          <a:p>
            <a:r>
              <a:rPr lang="en-US" sz="2800" b="1" dirty="0" smtClean="0"/>
              <a:t>Dr. Kevin </a:t>
            </a:r>
            <a:r>
              <a:rPr lang="en-US" sz="2800" b="1" dirty="0" err="1" smtClean="0"/>
              <a:t>Czajkowski</a:t>
            </a:r>
            <a:endParaRPr lang="en-US" sz="2800" b="1" dirty="0" smtClean="0"/>
          </a:p>
          <a:p>
            <a:pPr indent="-457200"/>
            <a:r>
              <a:rPr lang="en-US" sz="2800" dirty="0" smtClean="0"/>
              <a:t>GLOBE Scientist</a:t>
            </a:r>
          </a:p>
          <a:p>
            <a:pPr indent="-457200"/>
            <a:r>
              <a:rPr lang="en-US" sz="2800" dirty="0" smtClean="0"/>
              <a:t>The University of Toledo</a:t>
            </a:r>
          </a:p>
          <a:p>
            <a:pPr indent="-457200"/>
            <a:r>
              <a:rPr lang="en-US" sz="2800" dirty="0" smtClean="0">
                <a:hlinkClick r:id="rId5"/>
              </a:rPr>
              <a:t>Kevin.czajkowski@utoledo.edu</a:t>
            </a:r>
            <a:endParaRPr lang="en-US" sz="2800" dirty="0" smtClean="0"/>
          </a:p>
          <a:p>
            <a:endParaRPr lang="en-US" sz="2800" b="1" dirty="0" smtClean="0"/>
          </a:p>
          <a:p>
            <a:pPr indent="-457200"/>
            <a:endParaRPr lang="en-US" sz="2800" dirty="0" smtClean="0"/>
          </a:p>
          <a:p>
            <a:pPr>
              <a:spcBef>
                <a:spcPts val="600"/>
              </a:spcBef>
              <a:spcAft>
                <a:spcPts val="600"/>
              </a:spcAft>
            </a:pPr>
            <a:r>
              <a:rPr lang="en-US" sz="2800" dirty="0" smtClean="0"/>
              <a:t> </a:t>
            </a:r>
            <a:endParaRPr lang="en-US" sz="2800" dirty="0"/>
          </a:p>
          <a:p>
            <a:pPr marL="457200" indent="-457200">
              <a:spcBef>
                <a:spcPts val="600"/>
              </a:spcBef>
              <a:spcAft>
                <a:spcPts val="600"/>
              </a:spcAft>
              <a:buFont typeface="Arial" charset="0"/>
              <a:buChar char="•"/>
            </a:pPr>
            <a:endParaRPr lang="en-US" sz="2800" dirty="0">
              <a:latin typeface="Tahoma" charset="0"/>
              <a:ea typeface="Tahoma" charset="0"/>
              <a:cs typeface="Tahoma" charset="0"/>
            </a:endParaRPr>
          </a:p>
        </p:txBody>
      </p:sp>
      <p:pic>
        <p:nvPicPr>
          <p:cNvPr id="7" name="Picture 7" descr="IMG_8216.JPG"/>
          <p:cNvPicPr>
            <a:picLocks noChangeAspect="1"/>
          </p:cNvPicPr>
          <p:nvPr/>
        </p:nvPicPr>
        <p:blipFill>
          <a:blip r:embed="rId6"/>
          <a:srcRect/>
          <a:stretch>
            <a:fillRect/>
          </a:stretch>
        </p:blipFill>
        <p:spPr bwMode="auto">
          <a:xfrm rot="16200000">
            <a:off x="7048817" y="1584747"/>
            <a:ext cx="2920371" cy="1947330"/>
          </a:xfrm>
          <a:prstGeom prst="rect">
            <a:avLst/>
          </a:prstGeom>
          <a:noFill/>
          <a:ln w="9525">
            <a:noFill/>
            <a:miter lim="800000"/>
            <a:headEnd/>
            <a:tailEnd/>
          </a:ln>
        </p:spPr>
      </p:pic>
      <p:pic>
        <p:nvPicPr>
          <p:cNvPr id="8" name="Picture 8" descr="Screen shot 2014-12-02 at 8.50.22 PM.png"/>
          <p:cNvPicPr>
            <a:picLocks noChangeAspect="1"/>
          </p:cNvPicPr>
          <p:nvPr/>
        </p:nvPicPr>
        <p:blipFill>
          <a:blip r:embed="rId7"/>
          <a:srcRect l="11667" t="2000" r="12500" b="17999"/>
          <a:stretch>
            <a:fillRect/>
          </a:stretch>
        </p:blipFill>
        <p:spPr bwMode="auto">
          <a:xfrm>
            <a:off x="9549705" y="2439437"/>
            <a:ext cx="2394645" cy="1579161"/>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901632"/>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75642" y="45720"/>
            <a:ext cx="11914759" cy="754380"/>
          </a:xfrm>
          <a:prstGeom prst="rect">
            <a:avLst/>
          </a:prstGeom>
          <a:solidFill>
            <a:schemeClr val="accent2">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45440" y="59838"/>
            <a:ext cx="9956800" cy="715962"/>
          </a:xfrm>
        </p:spPr>
        <p:txBody>
          <a:bodyPr>
            <a:noAutofit/>
          </a:bodyPr>
          <a:lstStyle/>
          <a:p>
            <a:pPr algn="l"/>
            <a:r>
              <a:rPr lang="en-US" sz="2400" b="1" dirty="0" smtClean="0">
                <a:solidFill>
                  <a:schemeClr val="bg1"/>
                </a:solidFill>
              </a:rPr>
              <a:t>Mission Earth: Fusing GLOBE with NASA Assets to Build Systemic Innovation in STEM Education</a:t>
            </a:r>
            <a:endParaRPr lang="en-US" sz="2400" b="1" i="1" dirty="0">
              <a:solidFill>
                <a:schemeClr val="bg1"/>
              </a:solidFill>
            </a:endParaRPr>
          </a:p>
        </p:txBody>
      </p:sp>
      <p:pic>
        <p:nvPicPr>
          <p:cNvPr id="5" name="Picture 4" descr="Meatball.png"/>
          <p:cNvPicPr>
            <a:picLocks noChangeAspect="1"/>
          </p:cNvPicPr>
          <p:nvPr/>
        </p:nvPicPr>
        <p:blipFill>
          <a:blip r:embed="rId2" cstate="print"/>
          <a:stretch>
            <a:fillRect/>
          </a:stretch>
        </p:blipFill>
        <p:spPr>
          <a:xfrm>
            <a:off x="10883358" y="99061"/>
            <a:ext cx="1020031" cy="637519"/>
          </a:xfrm>
          <a:prstGeom prst="rect">
            <a:avLst/>
          </a:prstGeom>
        </p:spPr>
      </p:pic>
      <p:sp>
        <p:nvSpPr>
          <p:cNvPr id="18" name="Text Placeholder 13"/>
          <p:cNvSpPr txBox="1">
            <a:spLocks/>
          </p:cNvSpPr>
          <p:nvPr/>
        </p:nvSpPr>
        <p:spPr>
          <a:xfrm>
            <a:off x="203199" y="3823408"/>
            <a:ext cx="11801788" cy="393367"/>
          </a:xfrm>
          <a:prstGeom prst="rect">
            <a:avLst/>
          </a:prstGeom>
        </p:spPr>
        <p:txBody>
          <a:bodyPr vert="horz" lIns="91440" tIns="45720" rIns="91440" bIns="45720" rtlCol="0" anchor="b">
            <a:normAutofit/>
          </a:bodyPr>
          <a:lstStyle/>
          <a:p>
            <a:pPr>
              <a:spcBef>
                <a:spcPct val="20000"/>
              </a:spcBef>
              <a:buFont typeface="Arial" pitchFamily="34" charset="0"/>
              <a:buNone/>
              <a:tabLst>
                <a:tab pos="4518025" algn="l"/>
              </a:tabLst>
              <a:defRPr/>
            </a:pPr>
            <a:r>
              <a:rPr lang="en-US" sz="1600" b="1" dirty="0" smtClean="0"/>
              <a:t>	</a:t>
            </a:r>
            <a:r>
              <a:rPr lang="en-US" sz="1600" b="1" dirty="0" smtClean="0"/>
              <a:t>	</a:t>
            </a:r>
            <a:r>
              <a:rPr lang="en-US" sz="1600" b="1" dirty="0" smtClean="0"/>
              <a:t>	</a:t>
            </a:r>
            <a:endParaRPr lang="en-US" sz="1600" b="1" dirty="0"/>
          </a:p>
        </p:txBody>
      </p:sp>
      <p:sp>
        <p:nvSpPr>
          <p:cNvPr id="23" name="Slide Number Placeholder 5"/>
          <p:cNvSpPr>
            <a:spLocks noGrp="1"/>
          </p:cNvSpPr>
          <p:nvPr>
            <p:ph type="sldNum" sz="quarter" idx="12"/>
          </p:nvPr>
        </p:nvSpPr>
        <p:spPr>
          <a:xfrm>
            <a:off x="9347200" y="6492876"/>
            <a:ext cx="2844800" cy="365125"/>
          </a:xfrm>
        </p:spPr>
        <p:txBody>
          <a:bodyPr/>
          <a:lstStyle>
            <a:lvl1pPr>
              <a:defRPr/>
            </a:lvl1pPr>
          </a:lstStyle>
          <a:p>
            <a:pPr>
              <a:defRPr/>
            </a:pPr>
            <a:fld id="{AC0B8783-C38A-4143-956D-BE989679DBDC}" type="slidenum">
              <a:rPr lang="en-US" sz="800">
                <a:solidFill>
                  <a:prstClr val="black">
                    <a:tint val="75000"/>
                  </a:prstClr>
                </a:solidFill>
              </a:rPr>
              <a:pPr>
                <a:defRPr/>
              </a:pPr>
              <a:t>2</a:t>
            </a:fld>
            <a:endParaRPr lang="en-US" sz="800" dirty="0">
              <a:solidFill>
                <a:prstClr val="black">
                  <a:tint val="75000"/>
                </a:prstClr>
              </a:solidFill>
            </a:endParaRPr>
          </a:p>
        </p:txBody>
      </p:sp>
      <p:sp>
        <p:nvSpPr>
          <p:cNvPr id="3" name="Rectangle 2"/>
          <p:cNvSpPr/>
          <p:nvPr/>
        </p:nvSpPr>
        <p:spPr>
          <a:xfrm>
            <a:off x="595265" y="2116667"/>
            <a:ext cx="7930667" cy="3046988"/>
          </a:xfrm>
          <a:prstGeom prst="rect">
            <a:avLst/>
          </a:prstGeom>
        </p:spPr>
        <p:txBody>
          <a:bodyPr wrap="square">
            <a:spAutoFit/>
          </a:bodyPr>
          <a:lstStyle/>
          <a:p>
            <a:r>
              <a:rPr lang="en-US" sz="3200" dirty="0" smtClean="0">
                <a:ea typeface="Times New Roman" charset="0"/>
              </a:rPr>
              <a:t>Kevin Czajkowski, </a:t>
            </a:r>
            <a:r>
              <a:rPr lang="en-US" sz="3200" i="1" dirty="0" smtClean="0">
                <a:ea typeface="Times New Roman" charset="0"/>
              </a:rPr>
              <a:t>The University of Toledo </a:t>
            </a:r>
          </a:p>
          <a:p>
            <a:r>
              <a:rPr lang="en-US" sz="3200" dirty="0" smtClean="0">
                <a:ea typeface="Times New Roman" charset="0"/>
              </a:rPr>
              <a:t>Peter </a:t>
            </a:r>
            <a:r>
              <a:rPr lang="en-US" sz="3200" dirty="0" err="1" smtClean="0">
                <a:ea typeface="Times New Roman" charset="0"/>
              </a:rPr>
              <a:t>Garik</a:t>
            </a:r>
            <a:r>
              <a:rPr lang="en-US" sz="3200" dirty="0" smtClean="0">
                <a:ea typeface="Times New Roman" charset="0"/>
              </a:rPr>
              <a:t>, </a:t>
            </a:r>
            <a:r>
              <a:rPr lang="en-US" sz="3200" i="1" dirty="0" smtClean="0">
                <a:ea typeface="Times New Roman" charset="0"/>
              </a:rPr>
              <a:t>Boston University</a:t>
            </a:r>
          </a:p>
          <a:p>
            <a:r>
              <a:rPr lang="en-US" sz="3200" dirty="0" smtClean="0">
                <a:ea typeface="Times New Roman" charset="0"/>
              </a:rPr>
              <a:t>Svetlana </a:t>
            </a:r>
            <a:r>
              <a:rPr lang="en-US" sz="3200" dirty="0" err="1" smtClean="0">
                <a:ea typeface="Times New Roman" charset="0"/>
              </a:rPr>
              <a:t>Darche</a:t>
            </a:r>
            <a:r>
              <a:rPr lang="en-US" sz="3200" dirty="0" smtClean="0">
                <a:ea typeface="Times New Roman" charset="0"/>
              </a:rPr>
              <a:t>, </a:t>
            </a:r>
            <a:r>
              <a:rPr lang="en-US" sz="3200" i="1" dirty="0" err="1" smtClean="0">
                <a:ea typeface="Times New Roman" charset="0"/>
              </a:rPr>
              <a:t>WestEd</a:t>
            </a:r>
            <a:endParaRPr lang="en-US" sz="3200" i="1" dirty="0" smtClean="0">
              <a:ea typeface="Times New Roman" charset="0"/>
            </a:endParaRPr>
          </a:p>
          <a:p>
            <a:r>
              <a:rPr lang="en-US" sz="3200" dirty="0" smtClean="0">
                <a:ea typeface="Times New Roman" charset="0"/>
              </a:rPr>
              <a:t>David Padgett, </a:t>
            </a:r>
            <a:r>
              <a:rPr lang="en-US" sz="3200" i="1" dirty="0" smtClean="0">
                <a:ea typeface="Times New Roman" charset="0"/>
              </a:rPr>
              <a:t>Tennessee State University</a:t>
            </a:r>
          </a:p>
          <a:p>
            <a:r>
              <a:rPr lang="en-US" sz="3200" dirty="0" smtClean="0">
                <a:ea typeface="Times New Roman" charset="0"/>
              </a:rPr>
              <a:t>Jessica Taylor,</a:t>
            </a:r>
            <a:r>
              <a:rPr lang="en-US" sz="3200" dirty="0" smtClean="0"/>
              <a:t> NASA Langley Research Center</a:t>
            </a:r>
          </a:p>
          <a:p>
            <a:r>
              <a:rPr lang="en-US" sz="3200" dirty="0" smtClean="0"/>
              <a:t>Jennifer </a:t>
            </a:r>
            <a:r>
              <a:rPr lang="en-US" sz="3200" dirty="0" err="1" smtClean="0"/>
              <a:t>Bourgeault</a:t>
            </a:r>
            <a:r>
              <a:rPr lang="en-US" sz="3200" dirty="0" smtClean="0"/>
              <a:t>, Earth Mosaics</a:t>
            </a:r>
            <a:endParaRPr lang="en-US" sz="3200" dirty="0"/>
          </a:p>
        </p:txBody>
      </p:sp>
      <p:sp>
        <p:nvSpPr>
          <p:cNvPr id="19" name="TextBox 18"/>
          <p:cNvSpPr txBox="1"/>
          <p:nvPr/>
        </p:nvSpPr>
        <p:spPr>
          <a:xfrm>
            <a:off x="595265" y="1439333"/>
            <a:ext cx="7642923" cy="1077218"/>
          </a:xfrm>
          <a:prstGeom prst="rect">
            <a:avLst/>
          </a:prstGeom>
          <a:noFill/>
        </p:spPr>
        <p:txBody>
          <a:bodyPr wrap="square" rtlCol="0">
            <a:spAutoFit/>
          </a:bodyPr>
          <a:lstStyle/>
          <a:p>
            <a:r>
              <a:rPr lang="en-US" sz="3200" b="1" dirty="0" smtClean="0"/>
              <a:t>Team Members and Institutions</a:t>
            </a:r>
          </a:p>
          <a:p>
            <a:endParaRPr lang="en-US"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2528473"/>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3048000" y="381001"/>
            <a:ext cx="5266811" cy="646331"/>
          </a:xfrm>
          <a:prstGeom prst="rect">
            <a:avLst/>
          </a:prstGeom>
          <a:noFill/>
          <a:ln w="9525">
            <a:noFill/>
            <a:miter lim="800000"/>
            <a:headEnd/>
            <a:tailEnd/>
          </a:ln>
        </p:spPr>
        <p:txBody>
          <a:bodyPr wrap="none">
            <a:prstTxWarp prst="textNoShape">
              <a:avLst/>
            </a:prstTxWarp>
            <a:spAutoFit/>
          </a:bodyPr>
          <a:lstStyle/>
          <a:p>
            <a:r>
              <a:rPr lang="en-US" sz="3600" b="1"/>
              <a:t>Play the Game: Do Science</a:t>
            </a:r>
          </a:p>
        </p:txBody>
      </p:sp>
      <p:pic>
        <p:nvPicPr>
          <p:cNvPr id="20483" name="Picture 2" descr="AP100627018003-660x508.jpg"/>
          <p:cNvPicPr>
            <a:picLocks noChangeAspect="1"/>
          </p:cNvPicPr>
          <p:nvPr/>
        </p:nvPicPr>
        <p:blipFill>
          <a:blip r:embed="rId2"/>
          <a:srcRect/>
          <a:stretch>
            <a:fillRect/>
          </a:stretch>
        </p:blipFill>
        <p:spPr bwMode="auto">
          <a:xfrm>
            <a:off x="1492250" y="1027332"/>
            <a:ext cx="9539816" cy="5507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2205" y="365125"/>
            <a:ext cx="9785879" cy="1325563"/>
          </a:xfrm>
        </p:spPr>
        <p:txBody>
          <a:bodyPr>
            <a:normAutofit/>
          </a:bodyPr>
          <a:lstStyle/>
          <a:p>
            <a:pPr algn="ctr"/>
            <a:r>
              <a:rPr lang="en-US" sz="4000" b="1" dirty="0" smtClean="0">
                <a:latin typeface="Tahoma" charset="0"/>
                <a:ea typeface="Tahoma" charset="0"/>
                <a:cs typeface="Tahoma" charset="0"/>
              </a:rPr>
              <a:t>NASA Goals Met by Mission Earth</a:t>
            </a:r>
            <a:endParaRPr lang="en-US" sz="4000"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8" name="TextBox 7"/>
          <p:cNvSpPr txBox="1"/>
          <p:nvPr/>
        </p:nvSpPr>
        <p:spPr>
          <a:xfrm>
            <a:off x="985838" y="1328738"/>
            <a:ext cx="10286999" cy="369332"/>
          </a:xfrm>
          <a:prstGeom prst="rect">
            <a:avLst/>
          </a:prstGeom>
          <a:noFill/>
        </p:spPr>
        <p:txBody>
          <a:bodyPr wrap="square" rtlCol="0">
            <a:spAutoFit/>
          </a:bodyPr>
          <a:lstStyle/>
          <a:p>
            <a:endParaRPr lang="en-US" dirty="0">
              <a:latin typeface="Tahoma" charset="0"/>
              <a:ea typeface="Tahoma" charset="0"/>
              <a:cs typeface="Tahoma" charset="0"/>
            </a:endParaRPr>
          </a:p>
        </p:txBody>
      </p:sp>
      <p:sp>
        <p:nvSpPr>
          <p:cNvPr id="12" name="TextBox 11"/>
          <p:cNvSpPr txBox="1"/>
          <p:nvPr/>
        </p:nvSpPr>
        <p:spPr>
          <a:xfrm>
            <a:off x="1605490" y="2065202"/>
            <a:ext cx="8881217" cy="3339376"/>
          </a:xfrm>
          <a:prstGeom prst="rect">
            <a:avLst/>
          </a:prstGeom>
          <a:noFill/>
        </p:spPr>
        <p:txBody>
          <a:bodyPr wrap="square" rtlCol="0">
            <a:spAutoFit/>
          </a:bodyPr>
          <a:lstStyle/>
          <a:p>
            <a:pPr marL="457200" lvl="0" indent="-457200">
              <a:spcAft>
                <a:spcPts val="600"/>
              </a:spcAft>
              <a:buFont typeface="Arial" charset="0"/>
              <a:buChar char="•"/>
            </a:pPr>
            <a:r>
              <a:rPr lang="en-US" sz="2800" dirty="0">
                <a:latin typeface="Tahoma" charset="0"/>
                <a:ea typeface="Tahoma" charset="0"/>
                <a:cs typeface="Tahoma" charset="0"/>
              </a:rPr>
              <a:t>Improve STEM </a:t>
            </a:r>
            <a:r>
              <a:rPr lang="en-US" sz="2800" dirty="0" smtClean="0">
                <a:latin typeface="Tahoma" charset="0"/>
                <a:ea typeface="Tahoma" charset="0"/>
                <a:cs typeface="Tahoma" charset="0"/>
              </a:rPr>
              <a:t>Instruction</a:t>
            </a:r>
          </a:p>
          <a:p>
            <a:pPr marL="457200" lvl="0" indent="-457200">
              <a:spcAft>
                <a:spcPts val="600"/>
              </a:spcAft>
              <a:buFont typeface="Arial" charset="0"/>
              <a:buChar char="•"/>
            </a:pPr>
            <a:r>
              <a:rPr lang="en-US" sz="2800" dirty="0" smtClean="0">
                <a:latin typeface="Tahoma" charset="0"/>
                <a:ea typeface="Tahoma" charset="0"/>
                <a:cs typeface="Tahoma" charset="0"/>
              </a:rPr>
              <a:t>Increase </a:t>
            </a:r>
            <a:r>
              <a:rPr lang="en-US" sz="2800" dirty="0">
                <a:latin typeface="Tahoma" charset="0"/>
                <a:ea typeface="Tahoma" charset="0"/>
                <a:cs typeface="Tahoma" charset="0"/>
              </a:rPr>
              <a:t>and Sustain Youth and Public Engagement in STEM </a:t>
            </a:r>
            <a:endParaRPr lang="en-US" sz="2800" dirty="0" smtClean="0">
              <a:latin typeface="Tahoma" charset="0"/>
              <a:ea typeface="Tahoma" charset="0"/>
              <a:cs typeface="Tahoma" charset="0"/>
            </a:endParaRPr>
          </a:p>
          <a:p>
            <a:pPr marL="457200" lvl="0" indent="-457200">
              <a:spcAft>
                <a:spcPts val="600"/>
              </a:spcAft>
              <a:buFont typeface="Arial" charset="0"/>
              <a:buChar char="•"/>
            </a:pPr>
            <a:r>
              <a:rPr lang="en-US" sz="2800" dirty="0" smtClean="0">
                <a:latin typeface="Tahoma" charset="0"/>
                <a:ea typeface="Tahoma" charset="0"/>
                <a:cs typeface="Tahoma" charset="0"/>
              </a:rPr>
              <a:t>Enhance </a:t>
            </a:r>
            <a:r>
              <a:rPr lang="en-US" sz="2800" dirty="0">
                <a:latin typeface="Tahoma" charset="0"/>
                <a:ea typeface="Tahoma" charset="0"/>
                <a:cs typeface="Tahoma" charset="0"/>
              </a:rPr>
              <a:t>STEM Experience for Undergraduate </a:t>
            </a:r>
            <a:r>
              <a:rPr lang="en-US" sz="2800" dirty="0" smtClean="0">
                <a:latin typeface="Tahoma" charset="0"/>
                <a:ea typeface="Tahoma" charset="0"/>
                <a:cs typeface="Tahoma" charset="0"/>
              </a:rPr>
              <a:t>Students</a:t>
            </a:r>
          </a:p>
          <a:p>
            <a:pPr marL="457200" lvl="0" indent="-457200">
              <a:spcAft>
                <a:spcPts val="600"/>
              </a:spcAft>
              <a:buFont typeface="Arial" charset="0"/>
              <a:buChar char="•"/>
            </a:pPr>
            <a:r>
              <a:rPr lang="en-US" sz="2800" dirty="0" smtClean="0">
                <a:latin typeface="Tahoma" charset="0"/>
                <a:ea typeface="Tahoma" charset="0"/>
                <a:cs typeface="Tahoma" charset="0"/>
              </a:rPr>
              <a:t>Better </a:t>
            </a:r>
            <a:r>
              <a:rPr lang="en-US" sz="2800" dirty="0">
                <a:latin typeface="Tahoma" charset="0"/>
                <a:ea typeface="Tahoma" charset="0"/>
                <a:cs typeface="Tahoma" charset="0"/>
              </a:rPr>
              <a:t>Serve Groups Historically Underrepresented in </a:t>
            </a:r>
            <a:r>
              <a:rPr lang="en-US" sz="2800" dirty="0" smtClean="0">
                <a:latin typeface="Tahoma" charset="0"/>
                <a:ea typeface="Tahoma" charset="0"/>
                <a:cs typeface="Tahoma" charset="0"/>
              </a:rPr>
              <a:t>STEM</a:t>
            </a:r>
            <a:endParaRPr lang="en-US" sz="2800" dirty="0">
              <a:latin typeface="Tahoma" charset="0"/>
              <a:ea typeface="Tahoma" charset="0"/>
              <a:cs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2802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8" name="TextBox 7"/>
          <p:cNvSpPr txBox="1"/>
          <p:nvPr/>
        </p:nvSpPr>
        <p:spPr>
          <a:xfrm>
            <a:off x="1066801" y="1159933"/>
            <a:ext cx="10286999" cy="4832092"/>
          </a:xfrm>
          <a:prstGeom prst="rect">
            <a:avLst/>
          </a:prstGeom>
          <a:noFill/>
        </p:spPr>
        <p:txBody>
          <a:bodyPr wrap="square" rtlCol="0">
            <a:spAutoFit/>
          </a:bodyPr>
          <a:lstStyle/>
          <a:p>
            <a:pPr marL="342900" lvl="0" indent="-342900">
              <a:spcAft>
                <a:spcPts val="600"/>
              </a:spcAft>
              <a:buFont typeface="Arial" charset="0"/>
              <a:buChar char="•"/>
            </a:pPr>
            <a:r>
              <a:rPr lang="en-US" sz="2400" dirty="0" smtClean="0">
                <a:latin typeface="Tahoma" charset="0"/>
                <a:ea typeface="Tahoma" charset="0"/>
                <a:cs typeface="Tahoma" charset="0"/>
              </a:rPr>
              <a:t>Develop </a:t>
            </a:r>
            <a:r>
              <a:rPr lang="en-US" sz="2400" dirty="0">
                <a:latin typeface="Tahoma" charset="0"/>
                <a:ea typeface="Tahoma" charset="0"/>
                <a:cs typeface="Tahoma" charset="0"/>
              </a:rPr>
              <a:t>vertically-integrated activities and materials to support program implementation</a:t>
            </a:r>
          </a:p>
          <a:p>
            <a:pPr marL="342900" lvl="0" indent="-342900">
              <a:spcAft>
                <a:spcPts val="600"/>
              </a:spcAft>
              <a:buFont typeface="Arial" charset="0"/>
              <a:buChar char="•"/>
            </a:pPr>
            <a:r>
              <a:rPr lang="en-US" sz="2400" dirty="0" smtClean="0">
                <a:latin typeface="Tahoma" charset="0"/>
                <a:ea typeface="Tahoma" charset="0"/>
                <a:cs typeface="Tahoma" charset="0"/>
              </a:rPr>
              <a:t>Provide </a:t>
            </a:r>
            <a:r>
              <a:rPr lang="en-US" sz="2400" dirty="0">
                <a:latin typeface="Tahoma" charset="0"/>
                <a:ea typeface="Tahoma" charset="0"/>
                <a:cs typeface="Tahoma" charset="0"/>
              </a:rPr>
              <a:t>K-12 professional development (PD) and year-long as well as multi-year support for teachers with scaling through Train-the-Trainer models</a:t>
            </a:r>
          </a:p>
          <a:p>
            <a:pPr marL="342900" lvl="0" indent="-342900">
              <a:spcAft>
                <a:spcPts val="600"/>
              </a:spcAft>
              <a:buFont typeface="Arial" charset="0"/>
              <a:buChar char="•"/>
            </a:pPr>
            <a:r>
              <a:rPr lang="en-US" sz="2400" dirty="0" smtClean="0">
                <a:latin typeface="Tahoma" charset="0"/>
                <a:ea typeface="Tahoma" charset="0"/>
                <a:cs typeface="Tahoma" charset="0"/>
              </a:rPr>
              <a:t>Enhance </a:t>
            </a:r>
            <a:r>
              <a:rPr lang="en-US" sz="2400" dirty="0">
                <a:latin typeface="Tahoma" charset="0"/>
                <a:ea typeface="Tahoma" charset="0"/>
                <a:cs typeface="Tahoma" charset="0"/>
              </a:rPr>
              <a:t>STEM Experience for Undergraduate Students</a:t>
            </a:r>
          </a:p>
          <a:p>
            <a:pPr marL="342900" lvl="0" indent="-342900">
              <a:spcAft>
                <a:spcPts val="600"/>
              </a:spcAft>
              <a:buFont typeface="Arial" charset="0"/>
              <a:buChar char="•"/>
            </a:pPr>
            <a:r>
              <a:rPr lang="en-US" sz="2400" dirty="0" smtClean="0">
                <a:latin typeface="Tahoma" charset="0"/>
                <a:ea typeface="Tahoma" charset="0"/>
                <a:cs typeface="Tahoma" charset="0"/>
              </a:rPr>
              <a:t>Engage </a:t>
            </a:r>
            <a:r>
              <a:rPr lang="en-US" sz="2400" dirty="0">
                <a:latin typeface="Tahoma" charset="0"/>
                <a:ea typeface="Tahoma" charset="0"/>
                <a:cs typeface="Tahoma" charset="0"/>
              </a:rPr>
              <a:t>the public by supporting and enhancing GLOBE, MY NASA DATA and </a:t>
            </a:r>
            <a:r>
              <a:rPr lang="en-US" sz="2400" dirty="0" smtClean="0">
                <a:latin typeface="Tahoma" charset="0"/>
                <a:ea typeface="Tahoma" charset="0"/>
                <a:cs typeface="Tahoma" charset="0"/>
              </a:rPr>
              <a:t>S’COOL </a:t>
            </a:r>
            <a:r>
              <a:rPr lang="en-US" sz="2400" dirty="0">
                <a:latin typeface="Tahoma" charset="0"/>
                <a:ea typeface="Tahoma" charset="0"/>
                <a:cs typeface="Tahoma" charset="0"/>
              </a:rPr>
              <a:t>citizen science initiatives.</a:t>
            </a:r>
          </a:p>
          <a:p>
            <a:pPr marL="342900" lvl="0" indent="-342900">
              <a:spcAft>
                <a:spcPts val="600"/>
              </a:spcAft>
              <a:buFont typeface="Arial" charset="0"/>
              <a:buChar char="•"/>
            </a:pPr>
            <a:r>
              <a:rPr lang="en-US" sz="2400" dirty="0">
                <a:latin typeface="Tahoma" charset="0"/>
                <a:ea typeface="Tahoma" charset="0"/>
                <a:cs typeface="Tahoma" charset="0"/>
              </a:rPr>
              <a:t>Disseminate the program widely through the National Science Teachers Association and the GLOBE Partner Network, the National Career Academy Coalition (for the high school component), and other relevant networks.</a:t>
            </a:r>
          </a:p>
        </p:txBody>
      </p:sp>
      <p:sp>
        <p:nvSpPr>
          <p:cNvPr id="7" name="Title 1"/>
          <p:cNvSpPr>
            <a:spLocks noGrp="1"/>
          </p:cNvSpPr>
          <p:nvPr>
            <p:ph type="title"/>
          </p:nvPr>
        </p:nvSpPr>
        <p:spPr>
          <a:xfrm>
            <a:off x="838200" y="0"/>
            <a:ext cx="10515600" cy="1325563"/>
          </a:xfrm>
        </p:spPr>
        <p:txBody>
          <a:bodyPr/>
          <a:lstStyle/>
          <a:p>
            <a:r>
              <a:rPr lang="en-US" b="1" dirty="0" smtClean="0">
                <a:latin typeface="Tahoma" charset="0"/>
                <a:ea typeface="Tahoma" charset="0"/>
                <a:cs typeface="Tahoma" charset="0"/>
              </a:rPr>
              <a:t>MISSION EARTH’s Goals</a:t>
            </a:r>
            <a:endParaRPr lang="en-US" b="1" dirty="0">
              <a:latin typeface="Tahoma" charset="0"/>
              <a:ea typeface="Tahoma" charset="0"/>
              <a:cs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553902"/>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2205" y="174106"/>
            <a:ext cx="10515600" cy="1325563"/>
          </a:xfrm>
        </p:spPr>
        <p:txBody>
          <a:bodyPr/>
          <a:lstStyle/>
          <a:p>
            <a:r>
              <a:rPr lang="en-US" b="1" dirty="0" smtClean="0">
                <a:latin typeface="Tahoma" charset="0"/>
                <a:ea typeface="Tahoma" charset="0"/>
                <a:cs typeface="Tahoma" charset="0"/>
              </a:rPr>
              <a:t>Boston University</a:t>
            </a:r>
            <a:endParaRPr lang="en-US"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pic>
        <p:nvPicPr>
          <p:cNvPr id="6" name="Picture 5" descr="http://www.bu.edu/urop/files/2010/09/BU_rgb.gif"/>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6993" y="5749869"/>
            <a:ext cx="2247254" cy="883405"/>
          </a:xfrm>
          <a:prstGeom prst="rect">
            <a:avLst/>
          </a:prstGeom>
          <a:noFill/>
          <a:ln>
            <a:noFill/>
          </a:ln>
        </p:spPr>
      </p:pic>
      <p:pic>
        <p:nvPicPr>
          <p:cNvPr id="7" name="Picture 6"/>
          <p:cNvPicPr>
            <a:picLocks noChangeAspect="1"/>
          </p:cNvPicPr>
          <p:nvPr/>
        </p:nvPicPr>
        <p:blipFill>
          <a:blip r:embed="rId6"/>
          <a:stretch>
            <a:fillRect/>
          </a:stretch>
        </p:blipFill>
        <p:spPr>
          <a:xfrm>
            <a:off x="9107474" y="3291417"/>
            <a:ext cx="2974164" cy="2339362"/>
          </a:xfrm>
          <a:prstGeom prst="rect">
            <a:avLst/>
          </a:prstGeom>
        </p:spPr>
      </p:pic>
      <p:sp>
        <p:nvSpPr>
          <p:cNvPr id="9" name="TextBox 8"/>
          <p:cNvSpPr txBox="1"/>
          <p:nvPr/>
        </p:nvSpPr>
        <p:spPr>
          <a:xfrm>
            <a:off x="947372" y="1325563"/>
            <a:ext cx="5494909" cy="2554545"/>
          </a:xfrm>
          <a:prstGeom prst="rect">
            <a:avLst/>
          </a:prstGeom>
          <a:noFill/>
        </p:spPr>
        <p:txBody>
          <a:bodyPr wrap="square" rtlCol="0">
            <a:spAutoFit/>
          </a:bodyPr>
          <a:lstStyle/>
          <a:p>
            <a:r>
              <a:rPr lang="en-US" sz="2000" b="1" dirty="0" smtClean="0">
                <a:latin typeface="Tahoma" charset="0"/>
                <a:ea typeface="Tahoma" charset="0"/>
                <a:cs typeface="Tahoma" charset="0"/>
              </a:rPr>
              <a:t>Elementary School</a:t>
            </a:r>
          </a:p>
          <a:p>
            <a:r>
              <a:rPr lang="en-US" sz="2000" dirty="0" smtClean="0"/>
              <a:t>Boston University, offered “immersive” professional development courses for K–8 teachers on green</a:t>
            </a:r>
          </a:p>
          <a:p>
            <a:r>
              <a:rPr lang="en-US" sz="2000" dirty="0" smtClean="0"/>
              <a:t>energy and on climate change. Elementary teachers learned new pedagogy, project-based, well through professional development but their increase in content knowledge was much lower than they personally believed. </a:t>
            </a:r>
            <a:endParaRPr lang="en-US" sz="2000" dirty="0">
              <a:latin typeface="Tahoma" charset="0"/>
              <a:ea typeface="Tahoma" charset="0"/>
              <a:cs typeface="Tahoma" charset="0"/>
            </a:endParaRPr>
          </a:p>
        </p:txBody>
      </p:sp>
      <p:pic>
        <p:nvPicPr>
          <p:cNvPr id="10" name="Picture 9"/>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6026103" y="2671100"/>
            <a:ext cx="3329428" cy="2497071"/>
          </a:xfrm>
          <a:prstGeom prst="rect">
            <a:avLst/>
          </a:prstGeom>
        </p:spPr>
      </p:pic>
      <p:pic>
        <p:nvPicPr>
          <p:cNvPr id="11" name="Picture 10" descr="DSC_0021.jpg"/>
          <p:cNvPicPr>
            <a:picLocks noChangeAspect="1"/>
          </p:cNvPicPr>
          <p:nvPr/>
        </p:nvPicPr>
        <p:blipFill>
          <a:blip r:embed="rId8"/>
          <a:stretch>
            <a:fillRect/>
          </a:stretch>
        </p:blipFill>
        <p:spPr>
          <a:xfrm>
            <a:off x="8611268" y="284936"/>
            <a:ext cx="3142285" cy="208125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2337363"/>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sp>
        <p:nvSpPr>
          <p:cNvPr id="8" name="TextBox 7"/>
          <p:cNvSpPr txBox="1"/>
          <p:nvPr/>
        </p:nvSpPr>
        <p:spPr>
          <a:xfrm>
            <a:off x="672205" y="1325563"/>
            <a:ext cx="5218381" cy="3170099"/>
          </a:xfrm>
          <a:prstGeom prst="rect">
            <a:avLst/>
          </a:prstGeom>
          <a:noFill/>
        </p:spPr>
        <p:txBody>
          <a:bodyPr wrap="square" rtlCol="0">
            <a:spAutoFit/>
          </a:bodyPr>
          <a:lstStyle/>
          <a:p>
            <a:r>
              <a:rPr lang="en-US" sz="2000" b="1" dirty="0" smtClean="0">
                <a:latin typeface="Tahoma" charset="0"/>
                <a:ea typeface="Tahoma" charset="0"/>
                <a:cs typeface="Tahoma" charset="0"/>
              </a:rPr>
              <a:t>Middle School</a:t>
            </a:r>
          </a:p>
          <a:p>
            <a:r>
              <a:rPr lang="en-US" sz="2000" dirty="0" smtClean="0"/>
              <a:t>The University of Toledo has developed a student/teacher/scientist (STS) partnership model called SATELLITES (Students</a:t>
            </a:r>
          </a:p>
          <a:p>
            <a:r>
              <a:rPr lang="en-US" sz="2000" dirty="0" smtClean="0"/>
              <a:t>and Teachers Evaluating Local Landscapes to Interpret the Earth from Space). Students develop projects and present them at a science conference. The SATELLITES Model has proven effective in introducing PBS to teachers using GLOBE and NASA assets.</a:t>
            </a:r>
            <a:endParaRPr lang="en-US" sz="2000" dirty="0">
              <a:latin typeface="Tahoma" charset="0"/>
              <a:ea typeface="Tahoma" charset="0"/>
              <a:cs typeface="Tahoma" charset="0"/>
            </a:endParaRPr>
          </a:p>
        </p:txBody>
      </p:sp>
      <p:pic>
        <p:nvPicPr>
          <p:cNvPr id="6" name="Picture 5" descr="http://corp.ecsi.net/img/uToledo.gif"/>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8492" y="5796365"/>
            <a:ext cx="2479729" cy="852407"/>
          </a:xfrm>
          <a:prstGeom prst="rect">
            <a:avLst/>
          </a:prstGeom>
          <a:solidFill>
            <a:srgbClr val="FFFFFF">
              <a:shade val="85000"/>
            </a:srgbClr>
          </a:solidFill>
          <a:ln w="22225"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00816" y="296823"/>
            <a:ext cx="2267284" cy="1700463"/>
          </a:xfrm>
          <a:prstGeom prst="rect">
            <a:avLst/>
          </a:prstGeom>
        </p:spPr>
      </p:pic>
      <p:pic>
        <p:nvPicPr>
          <p:cNvPr id="7" name="Picture 6"/>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97048" y="2515496"/>
            <a:ext cx="3348783" cy="2511587"/>
          </a:xfrm>
          <a:prstGeom prst="rect">
            <a:avLst/>
          </a:prstGeom>
        </p:spPr>
      </p:pic>
      <p:pic>
        <p:nvPicPr>
          <p:cNvPr id="9" name="Picture 8"/>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83182" y="296822"/>
            <a:ext cx="2547892" cy="1700463"/>
          </a:xfrm>
          <a:prstGeom prst="rect">
            <a:avLst/>
          </a:prstGeom>
        </p:spPr>
      </p:pic>
      <p:sp>
        <p:nvSpPr>
          <p:cNvPr id="12" name="Title 1"/>
          <p:cNvSpPr>
            <a:spLocks noGrp="1"/>
          </p:cNvSpPr>
          <p:nvPr>
            <p:ph type="title"/>
          </p:nvPr>
        </p:nvSpPr>
        <p:spPr>
          <a:xfrm>
            <a:off x="575477" y="0"/>
            <a:ext cx="6107705" cy="1325563"/>
          </a:xfrm>
        </p:spPr>
        <p:txBody>
          <a:bodyPr/>
          <a:lstStyle/>
          <a:p>
            <a:r>
              <a:rPr lang="en-US" b="1" dirty="0" smtClean="0">
                <a:latin typeface="Tahoma" charset="0"/>
                <a:ea typeface="Tahoma" charset="0"/>
                <a:cs typeface="Tahoma" charset="0"/>
              </a:rPr>
              <a:t>University of Toledo</a:t>
            </a:r>
            <a:endParaRPr lang="en-US" b="1" dirty="0">
              <a:latin typeface="Tahoma" charset="0"/>
              <a:ea typeface="Tahoma" charset="0"/>
              <a:cs typeface="Tahoma" charset="0"/>
            </a:endParaRPr>
          </a:p>
        </p:txBody>
      </p:sp>
      <p:pic>
        <p:nvPicPr>
          <p:cNvPr id="13" name="Picture 12" descr="Measuring the court.JPG"/>
          <p:cNvPicPr>
            <a:picLocks noChangeAspect="1"/>
          </p:cNvPicPr>
          <p:nvPr/>
        </p:nvPicPr>
        <p:blipFill>
          <a:blip r:embed="rId9"/>
          <a:stretch>
            <a:fillRect/>
          </a:stretch>
        </p:blipFill>
        <p:spPr>
          <a:xfrm>
            <a:off x="6049598" y="2339141"/>
            <a:ext cx="2433906" cy="324520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728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6379" y="122237"/>
            <a:ext cx="10515600" cy="1325563"/>
          </a:xfrm>
        </p:spPr>
        <p:txBody>
          <a:bodyPr/>
          <a:lstStyle/>
          <a:p>
            <a:r>
              <a:rPr lang="en-US" b="1" dirty="0" err="1">
                <a:latin typeface="Tahoma" charset="0"/>
                <a:ea typeface="Tahoma" charset="0"/>
                <a:cs typeface="Tahoma" charset="0"/>
              </a:rPr>
              <a:t>WestEd</a:t>
            </a:r>
            <a:r>
              <a:rPr lang="en-US" b="1" dirty="0">
                <a:latin typeface="Tahoma" charset="0"/>
                <a:ea typeface="Tahoma" charset="0"/>
                <a:cs typeface="Tahoma" charset="0"/>
              </a:rPr>
              <a:t> &amp; UC </a:t>
            </a:r>
            <a:r>
              <a:rPr lang="en-US" b="1" dirty="0" smtClean="0">
                <a:latin typeface="Tahoma" charset="0"/>
                <a:ea typeface="Tahoma" charset="0"/>
                <a:cs typeface="Tahoma" charset="0"/>
              </a:rPr>
              <a:t>Berkeley</a:t>
            </a:r>
            <a:endParaRPr lang="en-US" b="1" dirty="0">
              <a:latin typeface="Tahoma" charset="0"/>
              <a:ea typeface="Tahoma" charset="0"/>
              <a:cs typeface="Tahoma" charset="0"/>
            </a:endParaRPr>
          </a:p>
        </p:txBody>
      </p:sp>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pic>
        <p:nvPicPr>
          <p:cNvPr id="6" name="Picture 5"/>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1969" y="5749871"/>
            <a:ext cx="1931283" cy="796027"/>
          </a:xfrm>
          <a:prstGeom prst="rect">
            <a:avLst/>
          </a:prstGeom>
          <a:ln>
            <a:solidFill>
              <a:schemeClr val="accent5">
                <a:lumMod val="75000"/>
              </a:schemeClr>
            </a:solidFill>
          </a:ln>
        </p:spPr>
      </p:pic>
      <p:sp>
        <p:nvSpPr>
          <p:cNvPr id="7" name="TextBox 6"/>
          <p:cNvSpPr txBox="1"/>
          <p:nvPr/>
        </p:nvSpPr>
        <p:spPr>
          <a:xfrm>
            <a:off x="3985292" y="1447800"/>
            <a:ext cx="5041775" cy="403187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smtClean="0">
                <a:ea typeface="Tahoma" charset="0"/>
                <a:cs typeface="Tahoma" charset="0"/>
              </a:rPr>
              <a:t>High School and Career Technical Education</a:t>
            </a:r>
          </a:p>
          <a:p>
            <a:pPr marL="285750" lvl="0" indent="-285750">
              <a:buFont typeface="Arial" charset="0"/>
              <a:buChar char="•"/>
            </a:pPr>
            <a:r>
              <a:rPr lang="en-US" sz="1600" dirty="0" smtClean="0">
                <a:ea typeface="Tahoma" charset="0"/>
                <a:cs typeface="Tahoma" charset="0"/>
              </a:rPr>
              <a:t>Build on GLOBE California Academy Program (CAP) to incorporate NASA assets into high school career academy CTE and science curricula</a:t>
            </a:r>
          </a:p>
          <a:p>
            <a:pPr marL="285750" lvl="0" indent="-285750">
              <a:buFont typeface="Arial" charset="0"/>
              <a:buChar char="•"/>
            </a:pPr>
            <a:r>
              <a:rPr lang="en-US" sz="1600" dirty="0" smtClean="0">
                <a:ea typeface="Tahoma" charset="0"/>
                <a:cs typeface="Tahoma" charset="0"/>
              </a:rPr>
              <a:t>Vertically align with feeder middle schools</a:t>
            </a:r>
          </a:p>
          <a:p>
            <a:pPr marL="285750" indent="-285750">
              <a:buFont typeface="Arial" charset="0"/>
              <a:buChar char="•"/>
            </a:pPr>
            <a:r>
              <a:rPr lang="en-US" sz="1600" dirty="0" smtClean="0">
                <a:ea typeface="Tahoma" charset="0"/>
                <a:cs typeface="Tahoma" charset="0"/>
              </a:rPr>
              <a:t>Support schools in integrating GLOBE with work-based/field-based learning, career exploration, NGSS, and development of 21st century skills </a:t>
            </a:r>
          </a:p>
          <a:p>
            <a:pPr marL="285750" lvl="0" indent="-285750">
              <a:buFont typeface="Arial" charset="0"/>
              <a:buChar char="•"/>
            </a:pPr>
            <a:r>
              <a:rPr lang="en-US" sz="1600" dirty="0" smtClean="0">
                <a:ea typeface="Tahoma" charset="0"/>
                <a:cs typeface="Tahoma" charset="0"/>
              </a:rPr>
              <a:t>Support GLOBE </a:t>
            </a:r>
            <a:r>
              <a:rPr lang="en-US" sz="1600" dirty="0">
                <a:ea typeface="Tahoma" charset="0"/>
                <a:cs typeface="Tahoma" charset="0"/>
              </a:rPr>
              <a:t>Partner </a:t>
            </a:r>
            <a:r>
              <a:rPr lang="en-US" sz="1600" dirty="0" smtClean="0">
                <a:ea typeface="Tahoma" charset="0"/>
                <a:cs typeface="Tahoma" charset="0"/>
              </a:rPr>
              <a:t>in </a:t>
            </a:r>
            <a:r>
              <a:rPr lang="en-US" sz="1600" dirty="0">
                <a:ea typeface="Tahoma" charset="0"/>
                <a:cs typeface="Tahoma" charset="0"/>
              </a:rPr>
              <a:t>New Mexico </a:t>
            </a:r>
            <a:r>
              <a:rPr lang="en-US" sz="1600" dirty="0" smtClean="0">
                <a:ea typeface="Tahoma" charset="0"/>
                <a:cs typeface="Tahoma" charset="0"/>
              </a:rPr>
              <a:t>to expand </a:t>
            </a:r>
            <a:r>
              <a:rPr lang="en-US" sz="1600" dirty="0">
                <a:ea typeface="Tahoma" charset="0"/>
                <a:cs typeface="Tahoma" charset="0"/>
              </a:rPr>
              <a:t>NASA-infused GLOBE CAP to New Mexico schools, leveraging the support of the New Mexico Public Education </a:t>
            </a:r>
            <a:r>
              <a:rPr lang="en-US" sz="1600" dirty="0" smtClean="0">
                <a:ea typeface="Tahoma" charset="0"/>
                <a:cs typeface="Tahoma" charset="0"/>
              </a:rPr>
              <a:t>Department</a:t>
            </a:r>
          </a:p>
          <a:p>
            <a:pPr marL="285750" indent="-285750">
              <a:buFont typeface="Arial" charset="0"/>
              <a:buChar char="•"/>
            </a:pPr>
            <a:r>
              <a:rPr lang="en-US" sz="1600" dirty="0">
                <a:ea typeface="Tahoma" charset="0"/>
                <a:cs typeface="Tahoma" charset="0"/>
              </a:rPr>
              <a:t>Coordinate </a:t>
            </a:r>
            <a:r>
              <a:rPr lang="en-US" sz="1600" dirty="0" smtClean="0">
                <a:ea typeface="Tahoma" charset="0"/>
                <a:cs typeface="Tahoma" charset="0"/>
              </a:rPr>
              <a:t>high </a:t>
            </a:r>
            <a:r>
              <a:rPr lang="en-US" sz="1600" dirty="0">
                <a:ea typeface="Tahoma" charset="0"/>
                <a:cs typeface="Tahoma" charset="0"/>
              </a:rPr>
              <a:t>school work with team partners in New Mexico and </a:t>
            </a:r>
            <a:r>
              <a:rPr lang="en-US" sz="1600" dirty="0" smtClean="0">
                <a:ea typeface="Tahoma" charset="0"/>
                <a:cs typeface="Tahoma" charset="0"/>
              </a:rPr>
              <a:t>Tennessee</a:t>
            </a:r>
          </a:p>
          <a:p>
            <a:pPr marL="285750" indent="-285750">
              <a:buFont typeface="Arial" charset="0"/>
              <a:buChar char="•"/>
            </a:pPr>
            <a:r>
              <a:rPr lang="en-US" sz="1600" dirty="0" smtClean="0">
                <a:ea typeface="Tahoma" charset="0"/>
                <a:cs typeface="Tahoma" charset="0"/>
              </a:rPr>
              <a:t>Work with state and local-level partners to support </a:t>
            </a:r>
            <a:r>
              <a:rPr lang="en-US" sz="1600" dirty="0">
                <a:ea typeface="Tahoma" charset="0"/>
                <a:cs typeface="Tahoma" charset="0"/>
              </a:rPr>
              <a:t>program </a:t>
            </a:r>
            <a:r>
              <a:rPr lang="en-US" sz="1600" dirty="0" smtClean="0">
                <a:ea typeface="Tahoma" charset="0"/>
                <a:cs typeface="Tahoma" charset="0"/>
              </a:rPr>
              <a:t>sustainability and expansion</a:t>
            </a:r>
            <a:endParaRPr lang="en-US" sz="1600" dirty="0">
              <a:ea typeface="Tahoma" charset="0"/>
              <a:cs typeface="Tahoma" charset="0"/>
            </a:endParaRPr>
          </a:p>
        </p:txBody>
      </p:sp>
      <p:pic>
        <p:nvPicPr>
          <p:cNvPr id="9" name="Picture 12" descr="Screen Shot 2014-12-08 at 3.04.09 PM.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76262" y="5737112"/>
            <a:ext cx="5804089" cy="952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 name="Picture 10" descr="Screen Shot 2013-07-25 at 1.59.41 PM.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0" y="0"/>
            <a:ext cx="3048000" cy="36048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 name="Picture 10" descr="Screen Shot 2013-07-25 at 1.58.29 PM.pn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6379" y="1447800"/>
            <a:ext cx="3556000" cy="289434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2" name="Picture 2" descr="C:\Users\sdarche\Pictures\GLOBE Photos for Marketing\P1040253.JP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4131" b="14131"/>
          <a:stretch>
            <a:fillRect/>
          </a:stretch>
        </p:blipFill>
        <p:spPr>
          <a:xfrm>
            <a:off x="9027067" y="4257301"/>
            <a:ext cx="3164933" cy="1701109"/>
          </a:xfrm>
          <a:prstGeom prst="rect">
            <a:avLst/>
          </a:prstGeom>
          <a:no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2268428"/>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upload.wikimedia.org/wikipedia/commons/thumb/e/e5/NASA_logo.svg/2000px-NASA_logo.svg.png"/>
          <p:cNvPicPr>
            <a:picLocks noGrp="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205" y="5584349"/>
            <a:ext cx="1217815" cy="1005840"/>
          </a:xfrm>
          <a:prstGeom prst="rect">
            <a:avLst/>
          </a:prstGeom>
          <a:noFill/>
          <a:ln>
            <a:noFill/>
          </a:ln>
        </p:spPr>
      </p:pic>
      <p:pic>
        <p:nvPicPr>
          <p:cNvPr id="5" name="Picture 4" descr="https://ucarconnect.ucar.edu/sites/default/files/programs/logos/globe.png"/>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1525" y="5527197"/>
            <a:ext cx="3552825" cy="1414780"/>
          </a:xfrm>
          <a:prstGeom prst="ellipse">
            <a:avLst/>
          </a:prstGeom>
          <a:ln>
            <a:noFill/>
          </a:ln>
          <a:effectLst>
            <a:softEdge rad="112500"/>
          </a:effectLst>
        </p:spPr>
      </p:pic>
      <p:pic>
        <p:nvPicPr>
          <p:cNvPr id="6" name="Picture 5" descr="http://ctltmedia.tnstate.edu/biology/TSU%20Logo%20blue.png"/>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6988" y="5842860"/>
            <a:ext cx="2262752" cy="743919"/>
          </a:xfrm>
          <a:prstGeom prst="rect">
            <a:avLst/>
          </a:prstGeom>
          <a:solidFill>
            <a:schemeClr val="bg1"/>
          </a:solidFill>
          <a:ln>
            <a:solidFill>
              <a:schemeClr val="accent1">
                <a:lumMod val="75000"/>
              </a:schemeClr>
            </a:solidFill>
          </a:ln>
        </p:spPr>
      </p:pic>
      <p:sp>
        <p:nvSpPr>
          <p:cNvPr id="9" name="TextBox 8"/>
          <p:cNvSpPr txBox="1"/>
          <p:nvPr/>
        </p:nvSpPr>
        <p:spPr>
          <a:xfrm>
            <a:off x="545433" y="1337340"/>
            <a:ext cx="6890368" cy="3785652"/>
          </a:xfrm>
          <a:prstGeom prst="rect">
            <a:avLst/>
          </a:prstGeom>
          <a:noFill/>
        </p:spPr>
        <p:txBody>
          <a:bodyPr wrap="square" rtlCol="0">
            <a:spAutoFit/>
          </a:bodyPr>
          <a:lstStyle/>
          <a:p>
            <a:r>
              <a:rPr lang="en-US" sz="2400" b="1" dirty="0" smtClean="0"/>
              <a:t>Pre-Service Education Students</a:t>
            </a:r>
          </a:p>
          <a:p>
            <a:r>
              <a:rPr lang="en-US" sz="2400" dirty="0" smtClean="0"/>
              <a:t>Students enrolled in Weather &amp; Climate (GEOG 3500) course are required to develop and teach learning modules for Stratford STEM Magnet High School students based upon GLOBE Atmosphere Protocol.  The lesson was supplemented with geospatial technology applications and data from the school’s </a:t>
            </a:r>
            <a:r>
              <a:rPr lang="en-US" sz="2400" dirty="0" err="1" smtClean="0"/>
              <a:t>WeatherBug</a:t>
            </a:r>
            <a:r>
              <a:rPr lang="en-US" sz="2400" dirty="0" smtClean="0"/>
              <a:t> station. </a:t>
            </a:r>
            <a:r>
              <a:rPr lang="en-US" sz="2400" b="1" dirty="0" smtClean="0"/>
              <a:t>Stratford’s enrollment is 68% African American, 6% Hispanic with 91% of students qualifying for free and reduced price lunch.</a:t>
            </a:r>
            <a:endParaRPr lang="en-US" sz="2400" dirty="0"/>
          </a:p>
        </p:txBody>
      </p:sp>
      <p:pic>
        <p:nvPicPr>
          <p:cNvPr id="11" name="Picture 4"/>
          <p:cNvPicPr>
            <a:picLocks noChangeAspect="1" noChangeArrowheads="1"/>
          </p:cNvPicPr>
          <p:nvPr/>
        </p:nvPicPr>
        <p:blipFill>
          <a:blip r:embed="rId6" cstate="print"/>
          <a:srcRect/>
          <a:stretch>
            <a:fillRect/>
          </a:stretch>
        </p:blipFill>
        <p:spPr bwMode="auto">
          <a:xfrm>
            <a:off x="8391525" y="622136"/>
            <a:ext cx="2949139" cy="2211854"/>
          </a:xfrm>
          <a:prstGeom prst="rect">
            <a:avLst/>
          </a:prstGeom>
          <a:noFill/>
          <a:ln w="9525">
            <a:solidFill>
              <a:schemeClr val="accent1"/>
            </a:solidFill>
            <a:miter lim="800000"/>
            <a:headEnd/>
            <a:tailEnd/>
          </a:ln>
          <a:effectLst/>
        </p:spPr>
      </p:pic>
      <p:pic>
        <p:nvPicPr>
          <p:cNvPr id="12" name="Picture 11" descr="Stratford Weather Bug Data.jpg"/>
          <p:cNvPicPr>
            <a:picLocks noChangeAspect="1"/>
          </p:cNvPicPr>
          <p:nvPr/>
        </p:nvPicPr>
        <p:blipFill>
          <a:blip r:embed="rId7" cstate="print"/>
          <a:stretch>
            <a:fillRect/>
          </a:stretch>
        </p:blipFill>
        <p:spPr>
          <a:xfrm>
            <a:off x="7668126" y="3039977"/>
            <a:ext cx="4090731" cy="2856057"/>
          </a:xfrm>
          <a:prstGeom prst="rect">
            <a:avLst/>
          </a:prstGeom>
          <a:ln>
            <a:solidFill>
              <a:schemeClr val="accent1"/>
            </a:solidFill>
          </a:ln>
        </p:spPr>
      </p:pic>
      <p:sp>
        <p:nvSpPr>
          <p:cNvPr id="13" name="Title 1"/>
          <p:cNvSpPr>
            <a:spLocks noGrp="1"/>
          </p:cNvSpPr>
          <p:nvPr>
            <p:ph type="title"/>
          </p:nvPr>
        </p:nvSpPr>
        <p:spPr>
          <a:xfrm>
            <a:off x="254398" y="132346"/>
            <a:ext cx="8137127" cy="1325563"/>
          </a:xfrm>
        </p:spPr>
        <p:txBody>
          <a:bodyPr/>
          <a:lstStyle/>
          <a:p>
            <a:r>
              <a:rPr lang="en-US" b="1" dirty="0" smtClean="0">
                <a:latin typeface="Tahoma" charset="0"/>
                <a:ea typeface="Tahoma" charset="0"/>
                <a:cs typeface="Tahoma" charset="0"/>
              </a:rPr>
              <a:t>Tennessee State University</a:t>
            </a:r>
            <a:endParaRPr lang="en-US" b="1" dirty="0">
              <a:latin typeface="Tahoma" charset="0"/>
              <a:ea typeface="Tahoma" charset="0"/>
              <a:cs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1807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4411</TotalTime>
  <Words>3708</Words>
  <Application>Microsoft Macintosh PowerPoint</Application>
  <PresentationFormat>Custom</PresentationFormat>
  <Paragraphs>224</Paragraphs>
  <Slides>18</Slides>
  <Notes>15</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Mission Earth: Fusing GLOBE with NASA Assets to Build Systemic Innovation in STEM Education</vt:lpstr>
      <vt:lpstr>Mission Earth: Fusing GLOBE with NASA Assets to Build Systemic Innovation in STEM Education</vt:lpstr>
      <vt:lpstr>Slide 3</vt:lpstr>
      <vt:lpstr>NASA Goals Met by Mission Earth</vt:lpstr>
      <vt:lpstr>MISSION EARTH’s Goals</vt:lpstr>
      <vt:lpstr>Boston University</vt:lpstr>
      <vt:lpstr>University of Toledo</vt:lpstr>
      <vt:lpstr>WestEd &amp; UC Berkeley</vt:lpstr>
      <vt:lpstr>Tennessee State University</vt:lpstr>
      <vt:lpstr>Boston University</vt:lpstr>
      <vt:lpstr>NASA Langley Research Center (LaRC)</vt:lpstr>
      <vt:lpstr>Example of Learning Progression</vt:lpstr>
      <vt:lpstr>Vertical  Alignment Example</vt:lpstr>
      <vt:lpstr>Project Approach</vt:lpstr>
      <vt:lpstr>Evaluation</vt:lpstr>
      <vt:lpstr>Advisory Committee (max 10 people)</vt:lpstr>
      <vt:lpstr>Dissemination of Products and Learning</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Czajkowski</cp:lastModifiedBy>
  <cp:revision>144</cp:revision>
  <dcterms:created xsi:type="dcterms:W3CDTF">2016-03-30T15:03:04Z</dcterms:created>
  <dcterms:modified xsi:type="dcterms:W3CDTF">2016-03-30T15:09:17Z</dcterms:modified>
</cp:coreProperties>
</file>