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0" r:id="rId1"/>
    <p:sldMasterId id="2147483701" r:id="rId2"/>
  </p:sldMasterIdLst>
  <p:notesMasterIdLst>
    <p:notesMasterId r:id="rId6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Lst>
  <p:sldSz cx="9144000" cy="6858000" type="screen4x3"/>
  <p:notesSz cx="6858000" cy="9144000"/>
  <p:embeddedFontLst>
    <p:embeddedFont>
      <p:font typeface="Calibri" panose="020F0502020204030204" pitchFamily="34" charset="0"/>
      <p:regular r:id="rId69"/>
      <p:bold r:id="rId70"/>
      <p:italic r:id="rId71"/>
      <p:boldItalic r:id="rId72"/>
    </p:embeddedFont>
    <p:embeddedFont>
      <p:font typeface="Helvetica Neue" panose="02000503000000020004" pitchFamily="2" charset="0"/>
      <p:regular r:id="rId73"/>
      <p:bold r:id="rId74"/>
      <p:italic r:id="rId75"/>
      <p:boldItalic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19"/>
  </p:normalViewPr>
  <p:slideViewPr>
    <p:cSldViewPr snapToGrid="0" snapToObjects="1">
      <p:cViewPr varScale="1">
        <p:scale>
          <a:sx n="105" d="100"/>
          <a:sy n="105" d="100"/>
        </p:scale>
        <p:origin x="174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notesMaster" Target="notesMasters/notesMaster1.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font" Target="fonts/font6.fntdata"/><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font" Target="fonts/font1.fntdata"/><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4.fntdata"/><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2.fntdata"/><Relationship Id="rId75"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5.fntdata"/><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8.fntdata"/><Relationship Id="rId7" Type="http://schemas.openxmlformats.org/officeDocument/2006/relationships/slide" Target="slides/slide5.xml"/><Relationship Id="rId71" Type="http://schemas.openxmlformats.org/officeDocument/2006/relationships/font" Target="fonts/font3.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5d5a8dec59_1_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5d5a8dec59_1_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1" name="Google Shape;391;g5d5a8dec59_1_5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5d5a8dec59_1_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5d5a8dec59_1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0" name="Google Shape;400;g5d5a8dec59_1_7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5d5a8dec59_1_8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5d5a8dec59_1_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9" name="Google Shape;409;g5d5a8dec59_1_8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5d5a8dec59_1_9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5d5a8dec59_1_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5" name="Google Shape;435;g5d5a8dec59_1_9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5d5a8dec59_1_1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5d5a8dec59_1_1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3" name="Google Shape;443;g5d5a8dec59_1_1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5d5a8dec59_1_6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5d5a8dec59_1_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6" name="Google Shape;456;g5d5a8dec59_1_6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5d5a8dec59_1_1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5d5a8dec59_1_1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 name="Google Shape;464;g5d5a8dec59_1_1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5d5a8dec59_1_1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5d5a8dec59_1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3" name="Google Shape;473;g5d5a8dec59_1_1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cc681b2b5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1" name="Google Shape;481;g5cc681b2b5_0_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5d5a8dec59_4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TEMPO launch early 2022</a:t>
            </a:r>
            <a:endParaRPr/>
          </a:p>
        </p:txBody>
      </p:sp>
      <p:sp>
        <p:nvSpPr>
          <p:cNvPr id="488" name="Google Shape;488;g5d5a8dec59_4_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lvl="0" indent="-228600" algn="ctr" rtl="0">
              <a:lnSpc>
                <a:spcPct val="90000"/>
              </a:lnSpc>
              <a:spcBef>
                <a:spcPts val="1000"/>
              </a:spcBef>
              <a:spcAft>
                <a:spcPts val="0"/>
              </a:spcAft>
              <a:buClr>
                <a:srgbClr val="9B2600"/>
              </a:buClr>
              <a:buSzPts val="2000"/>
              <a:buFont typeface="Arial"/>
              <a:buNone/>
            </a:pPr>
            <a:r>
              <a:rPr lang="en-US" sz="1800" b="1" i="1">
                <a:solidFill>
                  <a:srgbClr val="152C5E"/>
                </a:solidFill>
                <a:latin typeface="Arial"/>
                <a:ea typeface="Arial"/>
                <a:cs typeface="Arial"/>
                <a:sym typeface="Arial"/>
              </a:rPr>
              <a:t>format = panel discussion with moderator prompts so everyone is discussing and addressing the same topic</a:t>
            </a:r>
            <a:endParaRPr/>
          </a:p>
        </p:txBody>
      </p:sp>
      <p:sp>
        <p:nvSpPr>
          <p:cNvPr id="326" name="Google Shape;326;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5d5a8dec59_4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6" name="Google Shape;496;g5d5a8dec59_4_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5d5a8dec59_4_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g5d5a8dec59_4_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The GLOBE Air Quality campaigns in the US and Europe have been collaborating since 2016. (Danielle de Staerke at CNES leads the European AQ campaigns)</a:t>
            </a:r>
            <a:endParaRPr/>
          </a:p>
          <a:p>
            <a:pPr marL="0" marR="0" lvl="0" indent="0" algn="l" rtl="0">
              <a:lnSpc>
                <a:spcPct val="10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Aerosol is measured using a Calitoo sun photometer which was developed in France in collaboration with CNES and then evaluated at NASA Langley. </a:t>
            </a:r>
            <a:endParaRPr/>
          </a:p>
          <a:p>
            <a:pPr marL="457200" marR="0" lvl="0" indent="-22860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The Calitoo compares extremely well with NASA AERONET as shown. </a:t>
            </a:r>
            <a:endParaRPr/>
          </a:p>
          <a:p>
            <a:pPr marL="0" marR="0" lvl="0" indent="0" algn="l" rtl="0">
              <a:lnSpc>
                <a:spcPct val="10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The AERONET project is a federation of ground-based remote sensing aerosol networks established by NASA along with CNES and other partners</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The student measurements show a wild fire smoke plume as it moved across the area.</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Arial"/>
              <a:ea typeface="Arial"/>
              <a:cs typeface="Arial"/>
              <a:sym typeface="Arial"/>
            </a:endParaRPr>
          </a:p>
        </p:txBody>
      </p:sp>
      <p:sp>
        <p:nvSpPr>
          <p:cNvPr id="507" name="Google Shape;507;g5d5a8dec59_4_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5d5a8dec59_4_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 name="Google Shape;520;g5d5a8dec59_4_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Globe schools use data from established NASA missions and projects such as CALIPSO, MODIS and AERONET.</a:t>
            </a:r>
            <a:endParaRPr/>
          </a:p>
          <a:p>
            <a:pPr marL="0" marR="0" lvl="0" indent="0" algn="l" rtl="0">
              <a:lnSpc>
                <a:spcPct val="10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along with their own data to help understand their data within the larger context of what is happening.</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sz="1200">
                <a:solidFill>
                  <a:schemeClr val="dk1"/>
                </a:solidFill>
                <a:latin typeface="Arial"/>
                <a:ea typeface="Arial"/>
                <a:cs typeface="Arial"/>
                <a:sym typeface="Arial"/>
              </a:rPr>
              <a:t>The increased aerosol is evident in the MODIS image.</a:t>
            </a:r>
            <a:endParaRPr/>
          </a:p>
          <a:p>
            <a:pPr marL="457200" marR="0" lvl="0" indent="-228600" algn="l" rtl="0">
              <a:lnSpc>
                <a:spcPct val="100000"/>
              </a:lnSpc>
              <a:spcBef>
                <a:spcPts val="0"/>
              </a:spcBef>
              <a:spcAft>
                <a:spcPts val="0"/>
              </a:spcAft>
              <a:buSzPts val="1400"/>
              <a:buNone/>
            </a:pPr>
            <a:r>
              <a:rPr lang="en-US" sz="1200">
                <a:solidFill>
                  <a:schemeClr val="dk1"/>
                </a:solidFill>
                <a:latin typeface="Arial"/>
                <a:ea typeface="Arial"/>
                <a:cs typeface="Arial"/>
                <a:sym typeface="Arial"/>
              </a:rPr>
              <a:t>CALIPSO identifies the aerosol as smoke aloft.</a:t>
            </a:r>
            <a:endParaRPr/>
          </a:p>
          <a:p>
            <a:pPr marL="457200" marR="0" lvl="0" indent="-228600" algn="l" rtl="0">
              <a:lnSpc>
                <a:spcPct val="100000"/>
              </a:lnSpc>
              <a:spcBef>
                <a:spcPts val="0"/>
              </a:spcBef>
              <a:spcAft>
                <a:spcPts val="0"/>
              </a:spcAft>
              <a:buSzPts val="1400"/>
              <a:buNone/>
            </a:pPr>
            <a:r>
              <a:rPr lang="en-US" sz="1200" b="0" i="0" u="none" strike="noStrike">
                <a:solidFill>
                  <a:schemeClr val="dk1"/>
                </a:solidFill>
                <a:latin typeface="Arial"/>
                <a:ea typeface="Arial"/>
                <a:cs typeface="Arial"/>
                <a:sym typeface="Arial"/>
              </a:rPr>
              <a:t>(CALIPSO is a joint mission between NASA and the French space agency, CNES)</a:t>
            </a:r>
            <a:endParaRPr sz="1200">
              <a:solidFill>
                <a:schemeClr val="dk1"/>
              </a:solidFill>
              <a:latin typeface="Arial"/>
              <a:ea typeface="Arial"/>
              <a:cs typeface="Arial"/>
              <a:sym typeface="Arial"/>
            </a:endParaRPr>
          </a:p>
          <a:p>
            <a:pPr marL="457200" marR="0" lvl="0" indent="-228600" algn="l" rtl="0">
              <a:lnSpc>
                <a:spcPct val="100000"/>
              </a:lnSpc>
              <a:spcBef>
                <a:spcPts val="0"/>
              </a:spcBef>
              <a:spcAft>
                <a:spcPts val="0"/>
              </a:spcAft>
              <a:buSzPts val="1400"/>
              <a:buNone/>
            </a:pPr>
            <a:endParaRPr/>
          </a:p>
        </p:txBody>
      </p:sp>
      <p:sp>
        <p:nvSpPr>
          <p:cNvPr id="521" name="Google Shape;521;g5d5a8dec59_4_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5d77b549c0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5d77b549c0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5" name="Google Shape;555;g5d77b549c0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5ecd449464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2" name="Google Shape;562;g5ecd449464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3" name="Google Shape;563;g5ecd449464_1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5ecd449464_1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1" name="Google Shape;571;g5ecd449464_1_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2" name="Google Shape;572;g5ecd449464_1_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5ecd449464_5_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1" name="Google Shape;581;g5ecd449464_5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5ecd449464_0_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5ecd449464_0_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9" name="Google Shape;589;g5ecd449464_0_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5ecd449464_5_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5" name="Google Shape;595;g5ecd449464_5_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5ecd449464_0_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5ecd449464_0_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2" name="Google Shape;602;g5ecd449464_0_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5cc681b2b5_0_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5cc681b2b5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4" name="Google Shape;334;g5cc681b2b5_0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5d77b549c0_0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5d77b549c0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9" name="Google Shape;609;g5d77b549c0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5ecd449464_0_1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5ecd449464_0_1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8" name="Google Shape;618;g5ecd449464_0_1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5ecd449464_0_1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5ecd449464_0_1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4" name="Google Shape;624;g5ecd449464_0_1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5ecd449464_0_8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5ecd449464_0_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0" name="Google Shape;630;g5ecd449464_0_8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5ecd449464_0_8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5ecd449464_0_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1" name="Google Shape;641;g5ecd449464_0_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5ecd449464_0_10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5ecd449464_0_1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9" name="Google Shape;649;g5ecd449464_0_10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5ecd449464_0_1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5ecd449464_0_1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0" name="Google Shape;660;g5ecd449464_0_1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5ecd449464_0_9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5ecd449464_0_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8" name="Google Shape;668;g5ecd449464_0_9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5ecd449464_0_1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5ecd449464_0_1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7" name="Google Shape;677;g5ecd449464_0_1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5ecd449464_0_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5ecd449464_0_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4" name="Google Shape;684;g5ecd449464_0_6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5cc681b2b5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1" name="Google Shape;341;g5cc681b2b5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5ecd449464_0_1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5ecd449464_0_1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1" name="Google Shape;691;g5ecd449464_0_14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5ecd449464_5_19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8" name="Google Shape;698;g5ecd449464_5_19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5d5a8dec59_8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5d5a8dec59_8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5" name="Google Shape;705;g5d5a8dec59_8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5d131e3bb1_5_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2" name="Google Shape;712;g5d131e3bb1_5_7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5d131e3bb1_5_8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3" name="Google Shape;723;g5d131e3bb1_5_8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5d131e3bb1_5_8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9" name="Google Shape;729;g5d131e3bb1_5_8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5d131e3bb1_5_10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5" name="Google Shape;745;g5d131e3bb1_5_10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5d131e3bb1_5_1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5" name="Google Shape;755;g5d131e3bb1_5_1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5d131e3bb1_5_1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6" name="Google Shape;766;g5d131e3bb1_5_1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5d131e3bb1_5_1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1" name="Google Shape;771;g5d131e3bb1_5_1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5d5a8dec59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5d5a8dec59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g5d5a8dec59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d131e3bb1_5_1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7" name="Google Shape;777;g5d131e3bb1_5_1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5d131e3bb1_5_1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6" name="Google Shape;786;g5d131e3bb1_5_1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6" name="Google Shape;796;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2" name="Google Shape;802;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5d131e3bb1_12_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5d131e3bb1_12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0" name="Google Shape;810;g5d131e3bb1_12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5d131e3bb1_12_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 name="Google Shape;816;g5d131e3bb1_12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7" name="Google Shape;817;g5d131e3bb1_12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5d131e3bb1_12_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5d131e3bb1_12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3" name="Google Shape;823;g5d131e3bb1_12_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5d131e3bb1_12_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5d131e3bb1_12_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9" name="Google Shape;829;g5d131e3bb1_12_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5d131e3bb1_12_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5d131e3bb1_12_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5" name="Google Shape;835;g5d131e3bb1_12_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5d131e3bb1_12_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5d131e3bb1_12_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1" name="Google Shape;841;g5d131e3bb1_12_5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5d5a8dec59_0_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5d5a8dec59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7" name="Google Shape;357;g5d5a8dec59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5d131e3bb1_12_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5d131e3bb1_12_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8" name="Google Shape;848;g5d131e3bb1_12_6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5d131e3bb1_12_7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3" name="Google Shape;853;g5d131e3bb1_12_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4" name="Google Shape;854;g5d131e3bb1_12_7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5d131e3bb1_12_8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g5d131e3bb1_12_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1" name="Google Shape;861;g5d131e3bb1_12_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5d131e3bb1_12_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6" name="Google Shape;866;g5d131e3bb1_12_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7" name="Google Shape;867;g5d131e3bb1_12_9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5d131e3bb1_12_10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3" name="Google Shape;873;g5d131e3bb1_12_1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4" name="Google Shape;874;g5d131e3bb1_12_10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1" name="Google Shape;881;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5d5a8dec59_1_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5d5a8dec59_1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g5d5a8dec59_1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5d5a8dec59_1_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5d5a8dec59_1_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g5d5a8dec59_1_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5d5a8dec59_1_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5d5a8dec59_1_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0" name="Google Shape;380;g5d5a8dec59_1_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Title slide">
  <p:cSld name="1-Title slide">
    <p:spTree>
      <p:nvGrpSpPr>
        <p:cNvPr id="1" name="Shape 14"/>
        <p:cNvGrpSpPr/>
        <p:nvPr/>
      </p:nvGrpSpPr>
      <p:grpSpPr>
        <a:xfrm>
          <a:off x="0" y="0"/>
          <a:ext cx="0" cy="0"/>
          <a:chOff x="0" y="0"/>
          <a:chExt cx="0" cy="0"/>
        </a:xfrm>
      </p:grpSpPr>
      <p:sp>
        <p:nvSpPr>
          <p:cNvPr id="15" name="Google Shape;15;p2"/>
          <p:cNvSpPr txBox="1">
            <a:spLocks noGrp="1"/>
          </p:cNvSpPr>
          <p:nvPr>
            <p:ph type="ctrTitle"/>
          </p:nvPr>
        </p:nvSpPr>
        <p:spPr>
          <a:xfrm>
            <a:off x="2949934" y="1280160"/>
            <a:ext cx="5491422" cy="1142763"/>
          </a:xfrm>
          <a:prstGeom prst="rect">
            <a:avLst/>
          </a:prstGeom>
          <a:noFill/>
          <a:ln>
            <a:noFill/>
          </a:ln>
        </p:spPr>
        <p:txBody>
          <a:bodyPr spcFirstLastPara="1" wrap="square" lIns="91425" tIns="91425" rIns="91425" bIns="91425" anchor="b" anchorCtr="0">
            <a:noAutofit/>
          </a:bodyPr>
          <a:lstStyle>
            <a:lvl1pPr marR="0" lvl="0" algn="ctr">
              <a:lnSpc>
                <a:spcPct val="90000"/>
              </a:lnSpc>
              <a:spcBef>
                <a:spcPts val="0"/>
              </a:spcBef>
              <a:spcAft>
                <a:spcPts val="0"/>
              </a:spcAft>
              <a:buClr>
                <a:srgbClr val="9B2600"/>
              </a:buClr>
              <a:buSzPts val="3600"/>
              <a:buFont typeface="Arial"/>
              <a:buNone/>
              <a:defRPr sz="3600" b="0" i="0" u="none" strike="noStrike" cap="none">
                <a:solidFill>
                  <a:srgbClr val="9B260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 name="Google Shape;16;p2"/>
          <p:cNvSpPr txBox="1">
            <a:spLocks noGrp="1"/>
          </p:cNvSpPr>
          <p:nvPr>
            <p:ph type="subTitle" idx="1"/>
          </p:nvPr>
        </p:nvSpPr>
        <p:spPr>
          <a:xfrm>
            <a:off x="3520106" y="2932695"/>
            <a:ext cx="4351078" cy="906352"/>
          </a:xfrm>
          <a:prstGeom prst="rect">
            <a:avLst/>
          </a:prstGeom>
          <a:noFill/>
          <a:ln>
            <a:noFill/>
          </a:ln>
        </p:spPr>
        <p:txBody>
          <a:bodyPr spcFirstLastPara="1" wrap="square" lIns="91425" tIns="91425" rIns="91425" bIns="91425" anchor="t" anchorCtr="0">
            <a:noAutofit/>
          </a:bodyPr>
          <a:lstStyle>
            <a:lvl1pPr marR="0" lvl="0" algn="ctr">
              <a:lnSpc>
                <a:spcPct val="90000"/>
              </a:lnSpc>
              <a:spcBef>
                <a:spcPts val="1000"/>
              </a:spcBef>
              <a:spcAft>
                <a:spcPts val="0"/>
              </a:spcAft>
              <a:buClr>
                <a:srgbClr val="9B2600"/>
              </a:buClr>
              <a:buSzPts val="3000"/>
              <a:buFont typeface="Arial"/>
              <a:buNone/>
              <a:defRPr sz="2400" b="0" i="0" u="none" strike="noStrike" cap="none">
                <a:solidFill>
                  <a:srgbClr val="152C5E"/>
                </a:solidFill>
                <a:latin typeface="Arial"/>
                <a:ea typeface="Arial"/>
                <a:cs typeface="Arial"/>
                <a:sym typeface="Arial"/>
              </a:defRPr>
            </a:lvl1pPr>
            <a:lvl2pPr marR="0" lvl="1" algn="ctr">
              <a:lnSpc>
                <a:spcPct val="90000"/>
              </a:lnSpc>
              <a:spcBef>
                <a:spcPts val="500"/>
              </a:spcBef>
              <a:spcAft>
                <a:spcPts val="0"/>
              </a:spcAft>
              <a:buClr>
                <a:srgbClr val="152C5E"/>
              </a:buClr>
              <a:buSzPts val="2700"/>
              <a:buFont typeface="Arial"/>
              <a:buNone/>
              <a:defRPr sz="2000" b="0" i="0" u="none" strike="noStrike" cap="none">
                <a:solidFill>
                  <a:srgbClr val="152C5E"/>
                </a:solidFill>
                <a:latin typeface="Arial"/>
                <a:ea typeface="Arial"/>
                <a:cs typeface="Arial"/>
                <a:sym typeface="Arial"/>
              </a:defRPr>
            </a:lvl2pPr>
            <a:lvl3pPr marR="0" lvl="2" algn="ctr">
              <a:lnSpc>
                <a:spcPct val="90000"/>
              </a:lnSpc>
              <a:spcBef>
                <a:spcPts val="500"/>
              </a:spcBef>
              <a:spcAft>
                <a:spcPts val="0"/>
              </a:spcAft>
              <a:buClr>
                <a:srgbClr val="2E75B5"/>
              </a:buClr>
              <a:buSzPts val="2430"/>
              <a:buFont typeface="Arial"/>
              <a:buNone/>
              <a:defRPr sz="1800" b="0" i="0" u="none" strike="noStrike" cap="none">
                <a:solidFill>
                  <a:srgbClr val="152C5E"/>
                </a:solidFill>
                <a:latin typeface="Arial"/>
                <a:ea typeface="Arial"/>
                <a:cs typeface="Arial"/>
                <a:sym typeface="Arial"/>
              </a:defRPr>
            </a:lvl3pPr>
            <a:lvl4pPr marR="0" lvl="3" algn="ctr">
              <a:lnSpc>
                <a:spcPct val="90000"/>
              </a:lnSpc>
              <a:spcBef>
                <a:spcPts val="500"/>
              </a:spcBef>
              <a:spcAft>
                <a:spcPts val="0"/>
              </a:spcAft>
              <a:buClr>
                <a:srgbClr val="9B2600"/>
              </a:buClr>
              <a:buSzPts val="2160"/>
              <a:buFont typeface="Arial"/>
              <a:buNone/>
              <a:defRPr sz="1600" b="0" i="0" u="none" strike="noStrike" cap="none">
                <a:solidFill>
                  <a:srgbClr val="152C5E"/>
                </a:solidFill>
                <a:latin typeface="Arial"/>
                <a:ea typeface="Arial"/>
                <a:cs typeface="Arial"/>
                <a:sym typeface="Arial"/>
              </a:defRPr>
            </a:lvl4pPr>
            <a:lvl5pPr marR="0" lvl="4" algn="ctr">
              <a:lnSpc>
                <a:spcPct val="90000"/>
              </a:lnSpc>
              <a:spcBef>
                <a:spcPts val="500"/>
              </a:spcBef>
              <a:spcAft>
                <a:spcPts val="0"/>
              </a:spcAft>
              <a:buClr>
                <a:srgbClr val="CE9618"/>
              </a:buClr>
              <a:buSzPts val="2160"/>
              <a:buFont typeface="Arial"/>
              <a:buNone/>
              <a:defRPr sz="1600" b="0" i="0" u="none" strike="noStrike" cap="none">
                <a:solidFill>
                  <a:srgbClr val="152C5E"/>
                </a:solidFill>
                <a:latin typeface="Arial"/>
                <a:ea typeface="Arial"/>
                <a:cs typeface="Arial"/>
                <a:sym typeface="Arial"/>
              </a:defRPr>
            </a:lvl5pPr>
            <a:lvl6pPr marR="0" lvl="5"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pic>
        <p:nvPicPr>
          <p:cNvPr id="17" name="Google Shape;17;p2" descr="left_globe.png"/>
          <p:cNvPicPr preferRelativeResize="0"/>
          <p:nvPr/>
        </p:nvPicPr>
        <p:blipFill rotWithShape="1">
          <a:blip r:embed="rId2">
            <a:alphaModFix/>
          </a:blip>
          <a:srcRect/>
          <a:stretch/>
        </p:blipFill>
        <p:spPr>
          <a:xfrm>
            <a:off x="-60761" y="784889"/>
            <a:ext cx="2724839" cy="5201965"/>
          </a:xfrm>
          <a:prstGeom prst="rect">
            <a:avLst/>
          </a:prstGeom>
          <a:noFill/>
          <a:ln>
            <a:noFill/>
          </a:ln>
        </p:spPr>
      </p:pic>
      <p:sp>
        <p:nvSpPr>
          <p:cNvPr id="18" name="Google Shape;18;p2"/>
          <p:cNvSpPr txBox="1">
            <a:spLocks noGrp="1"/>
          </p:cNvSpPr>
          <p:nvPr>
            <p:ph type="body" idx="2"/>
          </p:nvPr>
        </p:nvSpPr>
        <p:spPr>
          <a:xfrm>
            <a:off x="3519488" y="4186238"/>
            <a:ext cx="4351337" cy="809625"/>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2500"/>
              <a:buNone/>
              <a:defRPr sz="2000" b="0"/>
            </a:lvl1pPr>
            <a:lvl2pPr marL="914400" lvl="1" indent="-228600" algn="l">
              <a:lnSpc>
                <a:spcPct val="90000"/>
              </a:lnSpc>
              <a:spcBef>
                <a:spcPts val="500"/>
              </a:spcBef>
              <a:spcAft>
                <a:spcPts val="0"/>
              </a:spcAft>
              <a:buSzPts val="3000"/>
              <a:buNone/>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p:cSld name="OBJECT_1">
    <p:spTree>
      <p:nvGrpSpPr>
        <p:cNvPr id="1" name="Shape 224"/>
        <p:cNvGrpSpPr/>
        <p:nvPr/>
      </p:nvGrpSpPr>
      <p:grpSpPr>
        <a:xfrm>
          <a:off x="0" y="0"/>
          <a:ext cx="0" cy="0"/>
          <a:chOff x="0" y="0"/>
          <a:chExt cx="0" cy="0"/>
        </a:xfrm>
      </p:grpSpPr>
      <p:sp>
        <p:nvSpPr>
          <p:cNvPr id="225" name="Google Shape;225;p4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6" name="Google Shape;226;p40"/>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7" name="Google Shape;227;p4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4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4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latin typeface="Calibri"/>
                <a:ea typeface="Calibri"/>
                <a:cs typeface="Calibri"/>
                <a:sym typeface="Calibri"/>
              </a:defRPr>
            </a:lvl1pPr>
            <a:lvl2pPr marL="0" lvl="1" indent="0" algn="r">
              <a:spcBef>
                <a:spcPts val="0"/>
              </a:spcBef>
              <a:buNone/>
              <a:defRPr>
                <a:solidFill>
                  <a:srgbClr val="888888"/>
                </a:solidFill>
                <a:latin typeface="Calibri"/>
                <a:ea typeface="Calibri"/>
                <a:cs typeface="Calibri"/>
                <a:sym typeface="Calibri"/>
              </a:defRPr>
            </a:lvl2pPr>
            <a:lvl3pPr marL="0" lvl="2" indent="0" algn="r">
              <a:spcBef>
                <a:spcPts val="0"/>
              </a:spcBef>
              <a:buNone/>
              <a:defRPr>
                <a:solidFill>
                  <a:srgbClr val="888888"/>
                </a:solidFill>
                <a:latin typeface="Calibri"/>
                <a:ea typeface="Calibri"/>
                <a:cs typeface="Calibri"/>
                <a:sym typeface="Calibri"/>
              </a:defRPr>
            </a:lvl3pPr>
            <a:lvl4pPr marL="0" lvl="3" indent="0" algn="r">
              <a:spcBef>
                <a:spcPts val="0"/>
              </a:spcBef>
              <a:buNone/>
              <a:defRPr>
                <a:solidFill>
                  <a:srgbClr val="888888"/>
                </a:solidFill>
                <a:latin typeface="Calibri"/>
                <a:ea typeface="Calibri"/>
                <a:cs typeface="Calibri"/>
                <a:sym typeface="Calibri"/>
              </a:defRPr>
            </a:lvl4pPr>
            <a:lvl5pPr marL="0" lvl="4" indent="0" algn="r">
              <a:spcBef>
                <a:spcPts val="0"/>
              </a:spcBef>
              <a:buNone/>
              <a:defRPr>
                <a:solidFill>
                  <a:srgbClr val="888888"/>
                </a:solidFill>
                <a:latin typeface="Calibri"/>
                <a:ea typeface="Calibri"/>
                <a:cs typeface="Calibri"/>
                <a:sym typeface="Calibri"/>
              </a:defRPr>
            </a:lvl5pPr>
            <a:lvl6pPr marL="0" lvl="5" indent="0" algn="r">
              <a:spcBef>
                <a:spcPts val="0"/>
              </a:spcBef>
              <a:buNone/>
              <a:defRPr>
                <a:solidFill>
                  <a:srgbClr val="888888"/>
                </a:solidFill>
                <a:latin typeface="Calibri"/>
                <a:ea typeface="Calibri"/>
                <a:cs typeface="Calibri"/>
                <a:sym typeface="Calibri"/>
              </a:defRPr>
            </a:lvl6pPr>
            <a:lvl7pPr marL="0" lvl="6" indent="0" algn="r">
              <a:spcBef>
                <a:spcPts val="0"/>
              </a:spcBef>
              <a:buNone/>
              <a:defRPr>
                <a:solidFill>
                  <a:srgbClr val="888888"/>
                </a:solidFill>
                <a:latin typeface="Calibri"/>
                <a:ea typeface="Calibri"/>
                <a:cs typeface="Calibri"/>
                <a:sym typeface="Calibri"/>
              </a:defRPr>
            </a:lvl7pPr>
            <a:lvl8pPr marL="0" lvl="7" indent="0" algn="r">
              <a:spcBef>
                <a:spcPts val="0"/>
              </a:spcBef>
              <a:buNone/>
              <a:defRPr>
                <a:solidFill>
                  <a:srgbClr val="888888"/>
                </a:solidFill>
                <a:latin typeface="Calibri"/>
                <a:ea typeface="Calibri"/>
                <a:cs typeface="Calibri"/>
                <a:sym typeface="Calibri"/>
              </a:defRPr>
            </a:lvl8pPr>
            <a:lvl9pPr marL="0" lvl="8" indent="0" algn="r">
              <a:spcBef>
                <a:spcPts val="0"/>
              </a:spcBef>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30"/>
        <p:cNvGrpSpPr/>
        <p:nvPr/>
      </p:nvGrpSpPr>
      <p:grpSpPr>
        <a:xfrm>
          <a:off x="0" y="0"/>
          <a:ext cx="0" cy="0"/>
          <a:chOff x="0" y="0"/>
          <a:chExt cx="0" cy="0"/>
        </a:xfrm>
      </p:grpSpPr>
      <p:sp>
        <p:nvSpPr>
          <p:cNvPr id="231" name="Google Shape;231;p41"/>
          <p:cNvSpPr txBox="1">
            <a:spLocks noGrp="1"/>
          </p:cNvSpPr>
          <p:nvPr>
            <p:ph type="body" idx="1"/>
          </p:nvPr>
        </p:nvSpPr>
        <p:spPr>
          <a:xfrm>
            <a:off x="628650" y="2434281"/>
            <a:ext cx="7886700" cy="392944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6C210B"/>
              </a:buClr>
              <a:buSzPts val="1800"/>
              <a:buChar char="•"/>
              <a:defRPr/>
            </a:lvl1pPr>
            <a:lvl2pPr marL="914400" lvl="1" indent="-342900" algn="l">
              <a:lnSpc>
                <a:spcPct val="90000"/>
              </a:lnSpc>
              <a:spcBef>
                <a:spcPts val="500"/>
              </a:spcBef>
              <a:spcAft>
                <a:spcPts val="0"/>
              </a:spcAft>
              <a:buClr>
                <a:srgbClr val="6C210B"/>
              </a:buClr>
              <a:buSzPts val="1800"/>
              <a:buChar char="•"/>
              <a:defRPr/>
            </a:lvl2pPr>
            <a:lvl3pPr marL="1371600" lvl="2" indent="-342900" algn="l">
              <a:lnSpc>
                <a:spcPct val="90000"/>
              </a:lnSpc>
              <a:spcBef>
                <a:spcPts val="500"/>
              </a:spcBef>
              <a:spcAft>
                <a:spcPts val="0"/>
              </a:spcAft>
              <a:buClr>
                <a:srgbClr val="6C210B"/>
              </a:buClr>
              <a:buSzPts val="1800"/>
              <a:buChar char="•"/>
              <a:defRPr/>
            </a:lvl3pPr>
            <a:lvl4pPr marL="1828800" lvl="3" indent="-342900" algn="l">
              <a:lnSpc>
                <a:spcPct val="90000"/>
              </a:lnSpc>
              <a:spcBef>
                <a:spcPts val="500"/>
              </a:spcBef>
              <a:spcAft>
                <a:spcPts val="0"/>
              </a:spcAft>
              <a:buClr>
                <a:srgbClr val="6C210B"/>
              </a:buClr>
              <a:buSzPts val="1800"/>
              <a:buChar char="•"/>
              <a:defRPr/>
            </a:lvl4pPr>
            <a:lvl5pPr marL="2286000" lvl="4" indent="-342900" algn="l">
              <a:lnSpc>
                <a:spcPct val="90000"/>
              </a:lnSpc>
              <a:spcBef>
                <a:spcPts val="500"/>
              </a:spcBef>
              <a:spcAft>
                <a:spcPts val="0"/>
              </a:spcAft>
              <a:buClr>
                <a:srgbClr val="6C210B"/>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2" name="Google Shape;232;p41"/>
          <p:cNvSpPr txBox="1">
            <a:spLocks noGrp="1"/>
          </p:cNvSpPr>
          <p:nvPr>
            <p:ph type="title"/>
          </p:nvPr>
        </p:nvSpPr>
        <p:spPr>
          <a:xfrm>
            <a:off x="628650" y="1283572"/>
            <a:ext cx="7886700" cy="101005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8A2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33"/>
        <p:cNvGrpSpPr/>
        <p:nvPr/>
      </p:nvGrpSpPr>
      <p:grpSpPr>
        <a:xfrm>
          <a:off x="0" y="0"/>
          <a:ext cx="0" cy="0"/>
          <a:chOff x="0" y="0"/>
          <a:chExt cx="0" cy="0"/>
        </a:xfrm>
      </p:grpSpPr>
      <p:sp>
        <p:nvSpPr>
          <p:cNvPr id="234" name="Google Shape;234;p42"/>
          <p:cNvSpPr txBox="1">
            <a:spLocks noGrp="1"/>
          </p:cNvSpPr>
          <p:nvPr>
            <p:ph type="title"/>
          </p:nvPr>
        </p:nvSpPr>
        <p:spPr>
          <a:xfrm>
            <a:off x="629841" y="1396314"/>
            <a:ext cx="7886700" cy="80100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8A2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5" name="Google Shape;235;p42"/>
          <p:cNvSpPr txBox="1">
            <a:spLocks noGrp="1"/>
          </p:cNvSpPr>
          <p:nvPr>
            <p:ph type="body" idx="1"/>
          </p:nvPr>
        </p:nvSpPr>
        <p:spPr>
          <a:xfrm>
            <a:off x="629841" y="2211863"/>
            <a:ext cx="3868340" cy="46621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6C210B"/>
              </a:buClr>
              <a:buSzPts val="2400"/>
              <a:buNone/>
              <a:defRPr sz="2400" b="1"/>
            </a:lvl1pPr>
            <a:lvl2pPr marL="914400" lvl="1" indent="-228600" algn="l">
              <a:lnSpc>
                <a:spcPct val="90000"/>
              </a:lnSpc>
              <a:spcBef>
                <a:spcPts val="500"/>
              </a:spcBef>
              <a:spcAft>
                <a:spcPts val="0"/>
              </a:spcAft>
              <a:buClr>
                <a:srgbClr val="6C210B"/>
              </a:buClr>
              <a:buSzPts val="2000"/>
              <a:buNone/>
              <a:defRPr sz="2000" b="1"/>
            </a:lvl2pPr>
            <a:lvl3pPr marL="1371600" lvl="2" indent="-228600" algn="l">
              <a:lnSpc>
                <a:spcPct val="90000"/>
              </a:lnSpc>
              <a:spcBef>
                <a:spcPts val="500"/>
              </a:spcBef>
              <a:spcAft>
                <a:spcPts val="0"/>
              </a:spcAft>
              <a:buClr>
                <a:srgbClr val="6C210B"/>
              </a:buClr>
              <a:buSzPts val="1800"/>
              <a:buNone/>
              <a:defRPr sz="1800" b="1"/>
            </a:lvl3pPr>
            <a:lvl4pPr marL="1828800" lvl="3" indent="-228600" algn="l">
              <a:lnSpc>
                <a:spcPct val="90000"/>
              </a:lnSpc>
              <a:spcBef>
                <a:spcPts val="500"/>
              </a:spcBef>
              <a:spcAft>
                <a:spcPts val="0"/>
              </a:spcAft>
              <a:buClr>
                <a:srgbClr val="6C210B"/>
              </a:buClr>
              <a:buSzPts val="1600"/>
              <a:buNone/>
              <a:defRPr sz="1600" b="1"/>
            </a:lvl4pPr>
            <a:lvl5pPr marL="2286000" lvl="4" indent="-228600" algn="l">
              <a:lnSpc>
                <a:spcPct val="90000"/>
              </a:lnSpc>
              <a:spcBef>
                <a:spcPts val="500"/>
              </a:spcBef>
              <a:spcAft>
                <a:spcPts val="0"/>
              </a:spcAft>
              <a:buClr>
                <a:srgbClr val="6C210B"/>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6" name="Google Shape;236;p42"/>
          <p:cNvSpPr txBox="1">
            <a:spLocks noGrp="1"/>
          </p:cNvSpPr>
          <p:nvPr>
            <p:ph type="body" idx="2"/>
          </p:nvPr>
        </p:nvSpPr>
        <p:spPr>
          <a:xfrm>
            <a:off x="629841" y="2678073"/>
            <a:ext cx="3868340" cy="351159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6C210B"/>
              </a:buClr>
              <a:buSzPts val="1800"/>
              <a:buChar char="•"/>
              <a:defRPr/>
            </a:lvl1pPr>
            <a:lvl2pPr marL="914400" lvl="1" indent="-342900" algn="l">
              <a:lnSpc>
                <a:spcPct val="90000"/>
              </a:lnSpc>
              <a:spcBef>
                <a:spcPts val="500"/>
              </a:spcBef>
              <a:spcAft>
                <a:spcPts val="0"/>
              </a:spcAft>
              <a:buClr>
                <a:srgbClr val="6C210B"/>
              </a:buClr>
              <a:buSzPts val="1800"/>
              <a:buChar char="•"/>
              <a:defRPr/>
            </a:lvl2pPr>
            <a:lvl3pPr marL="1371600" lvl="2" indent="-342900" algn="l">
              <a:lnSpc>
                <a:spcPct val="90000"/>
              </a:lnSpc>
              <a:spcBef>
                <a:spcPts val="500"/>
              </a:spcBef>
              <a:spcAft>
                <a:spcPts val="0"/>
              </a:spcAft>
              <a:buClr>
                <a:srgbClr val="6C210B"/>
              </a:buClr>
              <a:buSzPts val="1800"/>
              <a:buChar char="•"/>
              <a:defRPr/>
            </a:lvl3pPr>
            <a:lvl4pPr marL="1828800" lvl="3" indent="-342900" algn="l">
              <a:lnSpc>
                <a:spcPct val="90000"/>
              </a:lnSpc>
              <a:spcBef>
                <a:spcPts val="500"/>
              </a:spcBef>
              <a:spcAft>
                <a:spcPts val="0"/>
              </a:spcAft>
              <a:buClr>
                <a:srgbClr val="6C210B"/>
              </a:buClr>
              <a:buSzPts val="1800"/>
              <a:buChar char="•"/>
              <a:defRPr/>
            </a:lvl4pPr>
            <a:lvl5pPr marL="2286000" lvl="4" indent="-342900" algn="l">
              <a:lnSpc>
                <a:spcPct val="90000"/>
              </a:lnSpc>
              <a:spcBef>
                <a:spcPts val="500"/>
              </a:spcBef>
              <a:spcAft>
                <a:spcPts val="0"/>
              </a:spcAft>
              <a:buClr>
                <a:srgbClr val="6C210B"/>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7" name="Google Shape;237;p42"/>
          <p:cNvSpPr txBox="1">
            <a:spLocks noGrp="1"/>
          </p:cNvSpPr>
          <p:nvPr>
            <p:ph type="body" idx="3"/>
          </p:nvPr>
        </p:nvSpPr>
        <p:spPr>
          <a:xfrm>
            <a:off x="4629150" y="2211863"/>
            <a:ext cx="3887391" cy="48191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6C210B"/>
              </a:buClr>
              <a:buSzPts val="2400"/>
              <a:buNone/>
              <a:defRPr sz="2400" b="1"/>
            </a:lvl1pPr>
            <a:lvl2pPr marL="914400" lvl="1" indent="-228600" algn="l">
              <a:lnSpc>
                <a:spcPct val="90000"/>
              </a:lnSpc>
              <a:spcBef>
                <a:spcPts val="500"/>
              </a:spcBef>
              <a:spcAft>
                <a:spcPts val="0"/>
              </a:spcAft>
              <a:buClr>
                <a:srgbClr val="6C210B"/>
              </a:buClr>
              <a:buSzPts val="2000"/>
              <a:buNone/>
              <a:defRPr sz="2000" b="1"/>
            </a:lvl2pPr>
            <a:lvl3pPr marL="1371600" lvl="2" indent="-228600" algn="l">
              <a:lnSpc>
                <a:spcPct val="90000"/>
              </a:lnSpc>
              <a:spcBef>
                <a:spcPts val="500"/>
              </a:spcBef>
              <a:spcAft>
                <a:spcPts val="0"/>
              </a:spcAft>
              <a:buClr>
                <a:srgbClr val="6C210B"/>
              </a:buClr>
              <a:buSzPts val="1800"/>
              <a:buNone/>
              <a:defRPr sz="1800" b="1"/>
            </a:lvl3pPr>
            <a:lvl4pPr marL="1828800" lvl="3" indent="-228600" algn="l">
              <a:lnSpc>
                <a:spcPct val="90000"/>
              </a:lnSpc>
              <a:spcBef>
                <a:spcPts val="500"/>
              </a:spcBef>
              <a:spcAft>
                <a:spcPts val="0"/>
              </a:spcAft>
              <a:buClr>
                <a:srgbClr val="6C210B"/>
              </a:buClr>
              <a:buSzPts val="1600"/>
              <a:buNone/>
              <a:defRPr sz="1600" b="1"/>
            </a:lvl4pPr>
            <a:lvl5pPr marL="2286000" lvl="4" indent="-228600" algn="l">
              <a:lnSpc>
                <a:spcPct val="90000"/>
              </a:lnSpc>
              <a:spcBef>
                <a:spcPts val="500"/>
              </a:spcBef>
              <a:spcAft>
                <a:spcPts val="0"/>
              </a:spcAft>
              <a:buClr>
                <a:srgbClr val="6C210B"/>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8" name="Google Shape;238;p42"/>
          <p:cNvSpPr txBox="1">
            <a:spLocks noGrp="1"/>
          </p:cNvSpPr>
          <p:nvPr>
            <p:ph type="body" idx="4"/>
          </p:nvPr>
        </p:nvSpPr>
        <p:spPr>
          <a:xfrm>
            <a:off x="4629150" y="2693773"/>
            <a:ext cx="3887391" cy="349589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6C210B"/>
              </a:buClr>
              <a:buSzPts val="1800"/>
              <a:buChar char="•"/>
              <a:defRPr/>
            </a:lvl1pPr>
            <a:lvl2pPr marL="914400" lvl="1" indent="-342900" algn="l">
              <a:lnSpc>
                <a:spcPct val="90000"/>
              </a:lnSpc>
              <a:spcBef>
                <a:spcPts val="500"/>
              </a:spcBef>
              <a:spcAft>
                <a:spcPts val="0"/>
              </a:spcAft>
              <a:buClr>
                <a:srgbClr val="6C210B"/>
              </a:buClr>
              <a:buSzPts val="1800"/>
              <a:buChar char="•"/>
              <a:defRPr/>
            </a:lvl2pPr>
            <a:lvl3pPr marL="1371600" lvl="2" indent="-342900" algn="l">
              <a:lnSpc>
                <a:spcPct val="90000"/>
              </a:lnSpc>
              <a:spcBef>
                <a:spcPts val="500"/>
              </a:spcBef>
              <a:spcAft>
                <a:spcPts val="0"/>
              </a:spcAft>
              <a:buClr>
                <a:srgbClr val="6C210B"/>
              </a:buClr>
              <a:buSzPts val="1800"/>
              <a:buChar char="•"/>
              <a:defRPr/>
            </a:lvl3pPr>
            <a:lvl4pPr marL="1828800" lvl="3" indent="-342900" algn="l">
              <a:lnSpc>
                <a:spcPct val="90000"/>
              </a:lnSpc>
              <a:spcBef>
                <a:spcPts val="500"/>
              </a:spcBef>
              <a:spcAft>
                <a:spcPts val="0"/>
              </a:spcAft>
              <a:buClr>
                <a:srgbClr val="6C210B"/>
              </a:buClr>
              <a:buSzPts val="1800"/>
              <a:buChar char="•"/>
              <a:defRPr/>
            </a:lvl4pPr>
            <a:lvl5pPr marL="2286000" lvl="4" indent="-342900" algn="l">
              <a:lnSpc>
                <a:spcPct val="90000"/>
              </a:lnSpc>
              <a:spcBef>
                <a:spcPts val="500"/>
              </a:spcBef>
              <a:spcAft>
                <a:spcPts val="0"/>
              </a:spcAft>
              <a:buClr>
                <a:srgbClr val="6C210B"/>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39"/>
        <p:cNvGrpSpPr/>
        <p:nvPr/>
      </p:nvGrpSpPr>
      <p:grpSpPr>
        <a:xfrm>
          <a:off x="0" y="0"/>
          <a:ext cx="0" cy="0"/>
          <a:chOff x="0" y="0"/>
          <a:chExt cx="0" cy="0"/>
        </a:xfrm>
      </p:grpSpPr>
      <p:sp>
        <p:nvSpPr>
          <p:cNvPr id="240" name="Google Shape;240;p43"/>
          <p:cNvSpPr txBox="1">
            <a:spLocks noGrp="1"/>
          </p:cNvSpPr>
          <p:nvPr>
            <p:ph type="title"/>
          </p:nvPr>
        </p:nvSpPr>
        <p:spPr>
          <a:xfrm>
            <a:off x="629841" y="1291281"/>
            <a:ext cx="2949178" cy="1167714"/>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8A2000"/>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1" name="Google Shape;241;p43"/>
          <p:cNvSpPr>
            <a:spLocks noGrp="1"/>
          </p:cNvSpPr>
          <p:nvPr>
            <p:ph type="pic" idx="2"/>
          </p:nvPr>
        </p:nvSpPr>
        <p:spPr>
          <a:xfrm>
            <a:off x="3887391" y="1519881"/>
            <a:ext cx="4629150" cy="434116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6C210B"/>
              </a:buClr>
              <a:buSzPts val="3200"/>
              <a:buFont typeface="Arial"/>
              <a:buNone/>
              <a:defRPr sz="3200" b="0" i="0" u="none" strike="noStrike" cap="none">
                <a:solidFill>
                  <a:srgbClr val="6C210B"/>
                </a:solidFill>
                <a:latin typeface="Helvetica Neue"/>
                <a:ea typeface="Helvetica Neue"/>
                <a:cs typeface="Helvetica Neue"/>
                <a:sym typeface="Helvetica Neue"/>
              </a:defRPr>
            </a:lvl1pPr>
            <a:lvl2pPr marR="0" lvl="1" algn="l" rtl="0">
              <a:lnSpc>
                <a:spcPct val="90000"/>
              </a:lnSpc>
              <a:spcBef>
                <a:spcPts val="500"/>
              </a:spcBef>
              <a:spcAft>
                <a:spcPts val="0"/>
              </a:spcAft>
              <a:buClr>
                <a:srgbClr val="6C210B"/>
              </a:buClr>
              <a:buSzPts val="2800"/>
              <a:buFont typeface="Arial"/>
              <a:buNone/>
              <a:defRPr sz="2800" b="0" i="0" u="none" strike="noStrike" cap="none">
                <a:solidFill>
                  <a:srgbClr val="6C210B"/>
                </a:solidFill>
                <a:latin typeface="Helvetica Neue"/>
                <a:ea typeface="Helvetica Neue"/>
                <a:cs typeface="Helvetica Neue"/>
                <a:sym typeface="Helvetica Neue"/>
              </a:defRPr>
            </a:lvl2pPr>
            <a:lvl3pPr marR="0" lvl="2" algn="l" rtl="0">
              <a:lnSpc>
                <a:spcPct val="90000"/>
              </a:lnSpc>
              <a:spcBef>
                <a:spcPts val="500"/>
              </a:spcBef>
              <a:spcAft>
                <a:spcPts val="0"/>
              </a:spcAft>
              <a:buClr>
                <a:srgbClr val="6C210B"/>
              </a:buClr>
              <a:buSzPts val="2400"/>
              <a:buFont typeface="Arial"/>
              <a:buNone/>
              <a:defRPr sz="2400" b="0" i="0" u="none" strike="noStrike" cap="none">
                <a:solidFill>
                  <a:srgbClr val="6C210B"/>
                </a:solidFill>
                <a:latin typeface="Helvetica Neue"/>
                <a:ea typeface="Helvetica Neue"/>
                <a:cs typeface="Helvetica Neue"/>
                <a:sym typeface="Helvetica Neue"/>
              </a:defRPr>
            </a:lvl3pPr>
            <a:lvl4pPr marR="0" lvl="3" algn="l" rtl="0">
              <a:lnSpc>
                <a:spcPct val="90000"/>
              </a:lnSpc>
              <a:spcBef>
                <a:spcPts val="500"/>
              </a:spcBef>
              <a:spcAft>
                <a:spcPts val="0"/>
              </a:spcAft>
              <a:buClr>
                <a:srgbClr val="6C210B"/>
              </a:buClr>
              <a:buSzPts val="2000"/>
              <a:buFont typeface="Arial"/>
              <a:buNone/>
              <a:defRPr sz="2000" b="0" i="0" u="none" strike="noStrike" cap="none">
                <a:solidFill>
                  <a:srgbClr val="6C210B"/>
                </a:solidFill>
                <a:latin typeface="Helvetica Neue"/>
                <a:ea typeface="Helvetica Neue"/>
                <a:cs typeface="Helvetica Neue"/>
                <a:sym typeface="Helvetica Neue"/>
              </a:defRPr>
            </a:lvl4pPr>
            <a:lvl5pPr marR="0" lvl="4" algn="l" rtl="0">
              <a:lnSpc>
                <a:spcPct val="90000"/>
              </a:lnSpc>
              <a:spcBef>
                <a:spcPts val="500"/>
              </a:spcBef>
              <a:spcAft>
                <a:spcPts val="0"/>
              </a:spcAft>
              <a:buClr>
                <a:srgbClr val="6C210B"/>
              </a:buClr>
              <a:buSzPts val="2000"/>
              <a:buFont typeface="Arial"/>
              <a:buNone/>
              <a:defRPr sz="2000" b="0" i="0" u="none" strike="noStrike" cap="none">
                <a:solidFill>
                  <a:srgbClr val="6C210B"/>
                </a:solidFill>
                <a:latin typeface="Helvetica Neue"/>
                <a:ea typeface="Helvetica Neue"/>
                <a:cs typeface="Helvetica Neue"/>
                <a:sym typeface="Helvetica Neue"/>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42" name="Google Shape;242;p43"/>
          <p:cNvSpPr txBox="1">
            <a:spLocks noGrp="1"/>
          </p:cNvSpPr>
          <p:nvPr>
            <p:ph type="body" idx="1"/>
          </p:nvPr>
        </p:nvSpPr>
        <p:spPr>
          <a:xfrm>
            <a:off x="629841" y="2458995"/>
            <a:ext cx="2949178" cy="340999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6C210B"/>
              </a:buClr>
              <a:buSzPts val="1600"/>
              <a:buNone/>
              <a:defRPr sz="1600"/>
            </a:lvl1pPr>
            <a:lvl2pPr marL="914400" lvl="1" indent="-228600" algn="l">
              <a:lnSpc>
                <a:spcPct val="90000"/>
              </a:lnSpc>
              <a:spcBef>
                <a:spcPts val="500"/>
              </a:spcBef>
              <a:spcAft>
                <a:spcPts val="0"/>
              </a:spcAft>
              <a:buClr>
                <a:srgbClr val="6C210B"/>
              </a:buClr>
              <a:buSzPts val="1400"/>
              <a:buNone/>
              <a:defRPr sz="1400"/>
            </a:lvl2pPr>
            <a:lvl3pPr marL="1371600" lvl="2" indent="-228600" algn="l">
              <a:lnSpc>
                <a:spcPct val="90000"/>
              </a:lnSpc>
              <a:spcBef>
                <a:spcPts val="500"/>
              </a:spcBef>
              <a:spcAft>
                <a:spcPts val="0"/>
              </a:spcAft>
              <a:buClr>
                <a:srgbClr val="6C210B"/>
              </a:buClr>
              <a:buSzPts val="1200"/>
              <a:buNone/>
              <a:defRPr sz="1200"/>
            </a:lvl3pPr>
            <a:lvl4pPr marL="1828800" lvl="3" indent="-228600" algn="l">
              <a:lnSpc>
                <a:spcPct val="90000"/>
              </a:lnSpc>
              <a:spcBef>
                <a:spcPts val="500"/>
              </a:spcBef>
              <a:spcAft>
                <a:spcPts val="0"/>
              </a:spcAft>
              <a:buClr>
                <a:srgbClr val="6C210B"/>
              </a:buClr>
              <a:buSzPts val="1000"/>
              <a:buNone/>
              <a:defRPr sz="1000"/>
            </a:lvl4pPr>
            <a:lvl5pPr marL="2286000" lvl="4" indent="-228600" algn="l">
              <a:lnSpc>
                <a:spcPct val="90000"/>
              </a:lnSpc>
              <a:spcBef>
                <a:spcPts val="500"/>
              </a:spcBef>
              <a:spcAft>
                <a:spcPts val="0"/>
              </a:spcAft>
              <a:buClr>
                <a:srgbClr val="6C210B"/>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43"/>
        <p:cNvGrpSpPr/>
        <p:nvPr/>
      </p:nvGrpSpPr>
      <p:grpSpPr>
        <a:xfrm>
          <a:off x="0" y="0"/>
          <a:ext cx="0" cy="0"/>
          <a:chOff x="0" y="0"/>
          <a:chExt cx="0" cy="0"/>
        </a:xfrm>
      </p:grpSpPr>
      <p:sp>
        <p:nvSpPr>
          <p:cNvPr id="244" name="Google Shape;244;p44"/>
          <p:cNvSpPr txBox="1">
            <a:spLocks noGrp="1"/>
          </p:cNvSpPr>
          <p:nvPr>
            <p:ph type="title"/>
          </p:nvPr>
        </p:nvSpPr>
        <p:spPr>
          <a:xfrm>
            <a:off x="629841" y="1291280"/>
            <a:ext cx="2949178" cy="1167714"/>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8A2000"/>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5" name="Google Shape;245;p44"/>
          <p:cNvSpPr txBox="1">
            <a:spLocks noGrp="1"/>
          </p:cNvSpPr>
          <p:nvPr>
            <p:ph type="body" idx="1"/>
          </p:nvPr>
        </p:nvSpPr>
        <p:spPr>
          <a:xfrm>
            <a:off x="3887391" y="1532238"/>
            <a:ext cx="4629150" cy="4328812"/>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rgbClr val="6C210B"/>
              </a:buClr>
              <a:buSzPts val="3200"/>
              <a:buChar char="•"/>
              <a:defRPr sz="3200"/>
            </a:lvl1pPr>
            <a:lvl2pPr marL="914400" lvl="1" indent="-406400" algn="l">
              <a:lnSpc>
                <a:spcPct val="90000"/>
              </a:lnSpc>
              <a:spcBef>
                <a:spcPts val="500"/>
              </a:spcBef>
              <a:spcAft>
                <a:spcPts val="0"/>
              </a:spcAft>
              <a:buClr>
                <a:srgbClr val="6C210B"/>
              </a:buClr>
              <a:buSzPts val="2800"/>
              <a:buChar char="•"/>
              <a:defRPr sz="2800"/>
            </a:lvl2pPr>
            <a:lvl3pPr marL="1371600" lvl="2" indent="-381000" algn="l">
              <a:lnSpc>
                <a:spcPct val="90000"/>
              </a:lnSpc>
              <a:spcBef>
                <a:spcPts val="500"/>
              </a:spcBef>
              <a:spcAft>
                <a:spcPts val="0"/>
              </a:spcAft>
              <a:buClr>
                <a:srgbClr val="6C210B"/>
              </a:buClr>
              <a:buSzPts val="2400"/>
              <a:buChar char="•"/>
              <a:defRPr sz="2400"/>
            </a:lvl3pPr>
            <a:lvl4pPr marL="1828800" lvl="3" indent="-355600" algn="l">
              <a:lnSpc>
                <a:spcPct val="90000"/>
              </a:lnSpc>
              <a:spcBef>
                <a:spcPts val="500"/>
              </a:spcBef>
              <a:spcAft>
                <a:spcPts val="0"/>
              </a:spcAft>
              <a:buClr>
                <a:srgbClr val="6C210B"/>
              </a:buClr>
              <a:buSzPts val="2000"/>
              <a:buChar char="•"/>
              <a:defRPr sz="2000"/>
            </a:lvl4pPr>
            <a:lvl5pPr marL="2286000" lvl="4" indent="-355600" algn="l">
              <a:lnSpc>
                <a:spcPct val="90000"/>
              </a:lnSpc>
              <a:spcBef>
                <a:spcPts val="500"/>
              </a:spcBef>
              <a:spcAft>
                <a:spcPts val="0"/>
              </a:spcAft>
              <a:buClr>
                <a:srgbClr val="6C210B"/>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46" name="Google Shape;246;p44"/>
          <p:cNvSpPr txBox="1">
            <a:spLocks noGrp="1"/>
          </p:cNvSpPr>
          <p:nvPr>
            <p:ph type="body" idx="2"/>
          </p:nvPr>
        </p:nvSpPr>
        <p:spPr>
          <a:xfrm>
            <a:off x="629841" y="2458994"/>
            <a:ext cx="2949178" cy="340999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6C210B"/>
              </a:buClr>
              <a:buSzPts val="1600"/>
              <a:buNone/>
              <a:defRPr sz="1600"/>
            </a:lvl1pPr>
            <a:lvl2pPr marL="914400" lvl="1" indent="-228600" algn="l">
              <a:lnSpc>
                <a:spcPct val="90000"/>
              </a:lnSpc>
              <a:spcBef>
                <a:spcPts val="500"/>
              </a:spcBef>
              <a:spcAft>
                <a:spcPts val="0"/>
              </a:spcAft>
              <a:buClr>
                <a:srgbClr val="6C210B"/>
              </a:buClr>
              <a:buSzPts val="1400"/>
              <a:buNone/>
              <a:defRPr sz="1400"/>
            </a:lvl2pPr>
            <a:lvl3pPr marL="1371600" lvl="2" indent="-228600" algn="l">
              <a:lnSpc>
                <a:spcPct val="90000"/>
              </a:lnSpc>
              <a:spcBef>
                <a:spcPts val="500"/>
              </a:spcBef>
              <a:spcAft>
                <a:spcPts val="0"/>
              </a:spcAft>
              <a:buClr>
                <a:srgbClr val="6C210B"/>
              </a:buClr>
              <a:buSzPts val="1200"/>
              <a:buNone/>
              <a:defRPr sz="1200"/>
            </a:lvl3pPr>
            <a:lvl4pPr marL="1828800" lvl="3" indent="-228600" algn="l">
              <a:lnSpc>
                <a:spcPct val="90000"/>
              </a:lnSpc>
              <a:spcBef>
                <a:spcPts val="500"/>
              </a:spcBef>
              <a:spcAft>
                <a:spcPts val="0"/>
              </a:spcAft>
              <a:buClr>
                <a:srgbClr val="6C210B"/>
              </a:buClr>
              <a:buSzPts val="1000"/>
              <a:buNone/>
              <a:defRPr sz="1000"/>
            </a:lvl4pPr>
            <a:lvl5pPr marL="2286000" lvl="4" indent="-228600" algn="l">
              <a:lnSpc>
                <a:spcPct val="90000"/>
              </a:lnSpc>
              <a:spcBef>
                <a:spcPts val="500"/>
              </a:spcBef>
              <a:spcAft>
                <a:spcPts val="0"/>
              </a:spcAft>
              <a:buClr>
                <a:srgbClr val="6C210B"/>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4"/>
        <p:cNvGrpSpPr/>
        <p:nvPr/>
      </p:nvGrpSpPr>
      <p:grpSpPr>
        <a:xfrm>
          <a:off x="0" y="0"/>
          <a:ext cx="0" cy="0"/>
          <a:chOff x="0" y="0"/>
          <a:chExt cx="0" cy="0"/>
        </a:xfrm>
      </p:grpSpPr>
      <p:sp>
        <p:nvSpPr>
          <p:cNvPr id="255" name="Google Shape;255;p4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p4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46"/>
          <p:cNvSpPr txBox="1">
            <a:spLocks noGrp="1"/>
          </p:cNvSpPr>
          <p:nvPr>
            <p:ph type="sldNum" idx="12"/>
          </p:nvPr>
        </p:nvSpPr>
        <p:spPr>
          <a:xfrm>
            <a:off x="6457950" y="6356351"/>
            <a:ext cx="184157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8"/>
        <p:cNvGrpSpPr/>
        <p:nvPr/>
      </p:nvGrpSpPr>
      <p:grpSpPr>
        <a:xfrm>
          <a:off x="0" y="0"/>
          <a:ext cx="0" cy="0"/>
          <a:chOff x="0" y="0"/>
          <a:chExt cx="0" cy="0"/>
        </a:xfrm>
      </p:grpSpPr>
      <p:pic>
        <p:nvPicPr>
          <p:cNvPr id="259" name="Google Shape;259;p47"/>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60" name="Google Shape;260;p47"/>
          <p:cNvSpPr txBox="1">
            <a:spLocks noGrp="1"/>
          </p:cNvSpPr>
          <p:nvPr>
            <p:ph type="title"/>
          </p:nvPr>
        </p:nvSpPr>
        <p:spPr>
          <a:xfrm>
            <a:off x="628650" y="365127"/>
            <a:ext cx="7886700" cy="109791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4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1" name="Google Shape;261;p47"/>
          <p:cNvSpPr txBox="1">
            <a:spLocks noGrp="1"/>
          </p:cNvSpPr>
          <p:nvPr>
            <p:ph type="body" idx="1"/>
          </p:nvPr>
        </p:nvSpPr>
        <p:spPr>
          <a:xfrm>
            <a:off x="628650" y="2290813"/>
            <a:ext cx="7886700" cy="388615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2" name="Google Shape;262;p4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3" name="Google Shape;263;p4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 name="Google Shape;264;p47"/>
          <p:cNvSpPr txBox="1">
            <a:spLocks noGrp="1"/>
          </p:cNvSpPr>
          <p:nvPr>
            <p:ph type="sldNum" idx="12"/>
          </p:nvPr>
        </p:nvSpPr>
        <p:spPr>
          <a:xfrm>
            <a:off x="6457950" y="6356351"/>
            <a:ext cx="184157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5"/>
        <p:cNvGrpSpPr/>
        <p:nvPr/>
      </p:nvGrpSpPr>
      <p:grpSpPr>
        <a:xfrm>
          <a:off x="0" y="0"/>
          <a:ext cx="0" cy="0"/>
          <a:chOff x="0" y="0"/>
          <a:chExt cx="0" cy="0"/>
        </a:xfrm>
      </p:grpSpPr>
      <p:pic>
        <p:nvPicPr>
          <p:cNvPr id="266" name="Google Shape;266;p48"/>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67" name="Google Shape;267;p48"/>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8" name="Google Shape;268;p48"/>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69" name="Google Shape;269;p48"/>
          <p:cNvPicPr preferRelativeResize="0"/>
          <p:nvPr/>
        </p:nvPicPr>
        <p:blipFill rotWithShape="1">
          <a:blip r:embed="rId3">
            <a:alphaModFix/>
          </a:blip>
          <a:srcRect/>
          <a:stretch/>
        </p:blipFill>
        <p:spPr>
          <a:xfrm>
            <a:off x="266499" y="199232"/>
            <a:ext cx="1968291" cy="831056"/>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0"/>
        <p:cNvGrpSpPr/>
        <p:nvPr/>
      </p:nvGrpSpPr>
      <p:grpSpPr>
        <a:xfrm>
          <a:off x="0" y="0"/>
          <a:ext cx="0" cy="0"/>
          <a:chOff x="0" y="0"/>
          <a:chExt cx="0" cy="0"/>
        </a:xfrm>
      </p:grpSpPr>
      <p:pic>
        <p:nvPicPr>
          <p:cNvPr id="271" name="Google Shape;271;p49"/>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72" name="Google Shape;272;p49"/>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3" name="Google Shape;273;p49"/>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74" name="Google Shape;274;p4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5" name="Google Shape;275;p4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6" name="Google Shape;276;p49"/>
          <p:cNvSpPr txBox="1">
            <a:spLocks noGrp="1"/>
          </p:cNvSpPr>
          <p:nvPr>
            <p:ph type="sldNum" idx="12"/>
          </p:nvPr>
        </p:nvSpPr>
        <p:spPr>
          <a:xfrm>
            <a:off x="6457950" y="6356351"/>
            <a:ext cx="184157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00">
                <a:solidFill>
                  <a:schemeClr val="lt1"/>
                </a:solidFill>
                <a:latin typeface="Arial"/>
                <a:ea typeface="Arial"/>
                <a:cs typeface="Arial"/>
                <a:sym typeface="Arial"/>
              </a:defRPr>
            </a:lvl1pPr>
            <a:lvl2pPr marL="0" lvl="1" indent="0" algn="r">
              <a:spcBef>
                <a:spcPts val="0"/>
              </a:spcBef>
              <a:buNone/>
              <a:defRPr sz="1400">
                <a:solidFill>
                  <a:schemeClr val="lt1"/>
                </a:solidFill>
                <a:latin typeface="Arial"/>
                <a:ea typeface="Arial"/>
                <a:cs typeface="Arial"/>
                <a:sym typeface="Arial"/>
              </a:defRPr>
            </a:lvl2pPr>
            <a:lvl3pPr marL="0" lvl="2" indent="0" algn="r">
              <a:spcBef>
                <a:spcPts val="0"/>
              </a:spcBef>
              <a:buNone/>
              <a:defRPr sz="1400">
                <a:solidFill>
                  <a:schemeClr val="lt1"/>
                </a:solidFill>
                <a:latin typeface="Arial"/>
                <a:ea typeface="Arial"/>
                <a:cs typeface="Arial"/>
                <a:sym typeface="Arial"/>
              </a:defRPr>
            </a:lvl3pPr>
            <a:lvl4pPr marL="0" lvl="3" indent="0" algn="r">
              <a:spcBef>
                <a:spcPts val="0"/>
              </a:spcBef>
              <a:buNone/>
              <a:defRPr sz="1400">
                <a:solidFill>
                  <a:schemeClr val="lt1"/>
                </a:solidFill>
                <a:latin typeface="Arial"/>
                <a:ea typeface="Arial"/>
                <a:cs typeface="Arial"/>
                <a:sym typeface="Arial"/>
              </a:defRPr>
            </a:lvl4pPr>
            <a:lvl5pPr marL="0" lvl="4" indent="0" algn="r">
              <a:spcBef>
                <a:spcPts val="0"/>
              </a:spcBef>
              <a:buNone/>
              <a:defRPr sz="1400">
                <a:solidFill>
                  <a:schemeClr val="lt1"/>
                </a:solidFill>
                <a:latin typeface="Arial"/>
                <a:ea typeface="Arial"/>
                <a:cs typeface="Arial"/>
                <a:sym typeface="Arial"/>
              </a:defRPr>
            </a:lvl5pPr>
            <a:lvl6pPr marL="0" lvl="5" indent="0" algn="r">
              <a:spcBef>
                <a:spcPts val="0"/>
              </a:spcBef>
              <a:buNone/>
              <a:defRPr sz="1400">
                <a:solidFill>
                  <a:schemeClr val="lt1"/>
                </a:solidFill>
                <a:latin typeface="Arial"/>
                <a:ea typeface="Arial"/>
                <a:cs typeface="Arial"/>
                <a:sym typeface="Arial"/>
              </a:defRPr>
            </a:lvl6pPr>
            <a:lvl7pPr marL="0" lvl="6" indent="0" algn="r">
              <a:spcBef>
                <a:spcPts val="0"/>
              </a:spcBef>
              <a:buNone/>
              <a:defRPr sz="1400">
                <a:solidFill>
                  <a:schemeClr val="lt1"/>
                </a:solidFill>
                <a:latin typeface="Arial"/>
                <a:ea typeface="Arial"/>
                <a:cs typeface="Arial"/>
                <a:sym typeface="Arial"/>
              </a:defRPr>
            </a:lvl7pPr>
            <a:lvl8pPr marL="0" lvl="7" indent="0" algn="r">
              <a:spcBef>
                <a:spcPts val="0"/>
              </a:spcBef>
              <a:buNone/>
              <a:defRPr sz="1400">
                <a:solidFill>
                  <a:schemeClr val="lt1"/>
                </a:solidFill>
                <a:latin typeface="Arial"/>
                <a:ea typeface="Arial"/>
                <a:cs typeface="Arial"/>
                <a:sym typeface="Arial"/>
              </a:defRPr>
            </a:lvl8pPr>
            <a:lvl9pPr marL="0" lvl="8" indent="0" algn="r">
              <a:spcBef>
                <a:spcPts val="0"/>
              </a:spcBef>
              <a:buNone/>
              <a:defRPr sz="14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77" name="Google Shape;277;p49"/>
          <p:cNvPicPr preferRelativeResize="0"/>
          <p:nvPr/>
        </p:nvPicPr>
        <p:blipFill rotWithShape="1">
          <a:blip r:embed="rId3">
            <a:alphaModFix/>
          </a:blip>
          <a:srcRect/>
          <a:stretch/>
        </p:blipFill>
        <p:spPr>
          <a:xfrm>
            <a:off x="8299507" y="6099641"/>
            <a:ext cx="702299" cy="667184"/>
          </a:xfrm>
          <a:prstGeom prst="rect">
            <a:avLst/>
          </a:prstGeom>
          <a:noFill/>
          <a:ln>
            <a:noFill/>
          </a:ln>
        </p:spPr>
      </p:pic>
      <p:pic>
        <p:nvPicPr>
          <p:cNvPr id="278" name="Google Shape;278;p49"/>
          <p:cNvPicPr preferRelativeResize="0"/>
          <p:nvPr/>
        </p:nvPicPr>
        <p:blipFill rotWithShape="1">
          <a:blip r:embed="rId4">
            <a:alphaModFix/>
          </a:blip>
          <a:srcRect/>
          <a:stretch/>
        </p:blipFill>
        <p:spPr>
          <a:xfrm>
            <a:off x="8292641" y="6089651"/>
            <a:ext cx="705603" cy="67032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9"/>
        <p:cNvGrpSpPr/>
        <p:nvPr/>
      </p:nvGrpSpPr>
      <p:grpSpPr>
        <a:xfrm>
          <a:off x="0" y="0"/>
          <a:ext cx="0" cy="0"/>
          <a:chOff x="0" y="0"/>
          <a:chExt cx="0" cy="0"/>
        </a:xfrm>
      </p:grpSpPr>
      <p:pic>
        <p:nvPicPr>
          <p:cNvPr id="280" name="Google Shape;280;p50"/>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81" name="Google Shape;281;p50"/>
          <p:cNvSpPr txBox="1">
            <a:spLocks noGrp="1"/>
          </p:cNvSpPr>
          <p:nvPr>
            <p:ph type="title"/>
          </p:nvPr>
        </p:nvSpPr>
        <p:spPr>
          <a:xfrm>
            <a:off x="628650" y="365126"/>
            <a:ext cx="7886700" cy="109402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4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2" name="Google Shape;282;p50"/>
          <p:cNvSpPr txBox="1">
            <a:spLocks noGrp="1"/>
          </p:cNvSpPr>
          <p:nvPr>
            <p:ph type="body" idx="1"/>
          </p:nvPr>
        </p:nvSpPr>
        <p:spPr>
          <a:xfrm>
            <a:off x="628650" y="2334638"/>
            <a:ext cx="3886200" cy="384232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3" name="Google Shape;283;p50"/>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4" name="Google Shape;284;p5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 name="Google Shape;285;p5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 name="Google Shape;286;p50"/>
          <p:cNvSpPr txBox="1">
            <a:spLocks noGrp="1"/>
          </p:cNvSpPr>
          <p:nvPr>
            <p:ph type="sldNum" idx="12"/>
          </p:nvPr>
        </p:nvSpPr>
        <p:spPr>
          <a:xfrm>
            <a:off x="6457950" y="6356351"/>
            <a:ext cx="184157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le Above-Header and bullets below">
  <p:cSld name="2_Title Above-Header and bullets below">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495300" y="878828"/>
            <a:ext cx="8108011" cy="552407"/>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rgbClr val="9B26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
          <p:cNvSpPr txBox="1">
            <a:spLocks noGrp="1"/>
          </p:cNvSpPr>
          <p:nvPr>
            <p:ph type="body" idx="1"/>
          </p:nvPr>
        </p:nvSpPr>
        <p:spPr>
          <a:xfrm>
            <a:off x="495300" y="1518699"/>
            <a:ext cx="5022905" cy="400878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3000"/>
              <a:buNone/>
              <a:defRPr/>
            </a:lvl1pPr>
            <a:lvl2pPr marL="914400" lvl="1" indent="-419100" algn="l">
              <a:lnSpc>
                <a:spcPct val="90000"/>
              </a:lnSpc>
              <a:spcBef>
                <a:spcPts val="500"/>
              </a:spcBef>
              <a:spcAft>
                <a:spcPts val="0"/>
              </a:spcAft>
              <a:buSzPts val="3000"/>
              <a:buChar char="•"/>
              <a:defRPr/>
            </a:lvl2pPr>
            <a:lvl3pPr marL="1371600" lvl="2" indent="-387350" algn="l">
              <a:lnSpc>
                <a:spcPct val="90000"/>
              </a:lnSpc>
              <a:spcBef>
                <a:spcPts val="500"/>
              </a:spcBef>
              <a:spcAft>
                <a:spcPts val="0"/>
              </a:spcAft>
              <a:buSzPts val="250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3"/>
          <p:cNvSpPr txBox="1">
            <a:spLocks noGrp="1"/>
          </p:cNvSpPr>
          <p:nvPr>
            <p:ph type="body" idx="2"/>
          </p:nvPr>
        </p:nvSpPr>
        <p:spPr>
          <a:xfrm>
            <a:off x="5687556" y="1518699"/>
            <a:ext cx="2915755" cy="190036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250"/>
              <a:buNone/>
              <a:defRPr sz="1800"/>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3"/>
          <p:cNvSpPr txBox="1">
            <a:spLocks noGrp="1"/>
          </p:cNvSpPr>
          <p:nvPr>
            <p:ph type="body" idx="3"/>
          </p:nvPr>
        </p:nvSpPr>
        <p:spPr>
          <a:xfrm>
            <a:off x="5687555" y="3539656"/>
            <a:ext cx="2915755" cy="198782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250"/>
              <a:buNone/>
              <a:defRPr sz="1800"/>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87"/>
        <p:cNvGrpSpPr/>
        <p:nvPr/>
      </p:nvGrpSpPr>
      <p:grpSpPr>
        <a:xfrm>
          <a:off x="0" y="0"/>
          <a:ext cx="0" cy="0"/>
          <a:chOff x="0" y="0"/>
          <a:chExt cx="0" cy="0"/>
        </a:xfrm>
      </p:grpSpPr>
      <p:pic>
        <p:nvPicPr>
          <p:cNvPr id="288" name="Google Shape;288;p51"/>
          <p:cNvPicPr preferRelativeResize="0"/>
          <p:nvPr/>
        </p:nvPicPr>
        <p:blipFill rotWithShape="1">
          <a:blip r:embed="rId2">
            <a:alphaModFix/>
          </a:blip>
          <a:srcRect/>
          <a:stretch/>
        </p:blipFill>
        <p:spPr>
          <a:xfrm>
            <a:off x="0" y="-9728"/>
            <a:ext cx="9144000" cy="6858000"/>
          </a:xfrm>
          <a:prstGeom prst="rect">
            <a:avLst/>
          </a:prstGeom>
          <a:noFill/>
          <a:ln>
            <a:noFill/>
          </a:ln>
        </p:spPr>
      </p:pic>
      <p:sp>
        <p:nvSpPr>
          <p:cNvPr id="289" name="Google Shape;289;p51"/>
          <p:cNvSpPr txBox="1">
            <a:spLocks noGrp="1"/>
          </p:cNvSpPr>
          <p:nvPr>
            <p:ph type="title"/>
          </p:nvPr>
        </p:nvSpPr>
        <p:spPr>
          <a:xfrm>
            <a:off x="629841" y="365127"/>
            <a:ext cx="7886700" cy="94810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4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0" name="Google Shape;290;p51"/>
          <p:cNvSpPr txBox="1">
            <a:spLocks noGrp="1"/>
          </p:cNvSpPr>
          <p:nvPr>
            <p:ph type="body" idx="1"/>
          </p:nvPr>
        </p:nvSpPr>
        <p:spPr>
          <a:xfrm>
            <a:off x="629842" y="2120155"/>
            <a:ext cx="3868340" cy="668337"/>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1" name="Google Shape;291;p51"/>
          <p:cNvSpPr txBox="1">
            <a:spLocks noGrp="1"/>
          </p:cNvSpPr>
          <p:nvPr>
            <p:ph type="body" idx="2"/>
          </p:nvPr>
        </p:nvSpPr>
        <p:spPr>
          <a:xfrm>
            <a:off x="629842" y="2828720"/>
            <a:ext cx="3868340" cy="3360942"/>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2" name="Google Shape;292;p51"/>
          <p:cNvSpPr txBox="1">
            <a:spLocks noGrp="1"/>
          </p:cNvSpPr>
          <p:nvPr>
            <p:ph type="body" idx="3"/>
          </p:nvPr>
        </p:nvSpPr>
        <p:spPr>
          <a:xfrm>
            <a:off x="4629149" y="2090971"/>
            <a:ext cx="3887391" cy="668336"/>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3" name="Google Shape;293;p51"/>
          <p:cNvSpPr txBox="1">
            <a:spLocks noGrp="1"/>
          </p:cNvSpPr>
          <p:nvPr>
            <p:ph type="body" idx="4"/>
          </p:nvPr>
        </p:nvSpPr>
        <p:spPr>
          <a:xfrm>
            <a:off x="4629150" y="2788491"/>
            <a:ext cx="3887391" cy="3401171"/>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4" name="Google Shape;294;p5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5" name="Google Shape;295;p5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6" name="Google Shape;296;p51"/>
          <p:cNvSpPr txBox="1">
            <a:spLocks noGrp="1"/>
          </p:cNvSpPr>
          <p:nvPr>
            <p:ph type="sldNum" idx="12"/>
          </p:nvPr>
        </p:nvSpPr>
        <p:spPr>
          <a:xfrm>
            <a:off x="6457950" y="6356351"/>
            <a:ext cx="184157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7"/>
        <p:cNvGrpSpPr/>
        <p:nvPr/>
      </p:nvGrpSpPr>
      <p:grpSpPr>
        <a:xfrm>
          <a:off x="0" y="0"/>
          <a:ext cx="0" cy="0"/>
          <a:chOff x="0" y="0"/>
          <a:chExt cx="0" cy="0"/>
        </a:xfrm>
      </p:grpSpPr>
      <p:pic>
        <p:nvPicPr>
          <p:cNvPr id="298" name="Google Shape;298;p52"/>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99" name="Google Shape;299;p52"/>
          <p:cNvSpPr txBox="1">
            <a:spLocks noGrp="1"/>
          </p:cNvSpPr>
          <p:nvPr>
            <p:ph type="title"/>
          </p:nvPr>
        </p:nvSpPr>
        <p:spPr>
          <a:xfrm>
            <a:off x="628650" y="365127"/>
            <a:ext cx="7886700" cy="95783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0" name="Google Shape;300;p5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 name="Google Shape;301;p5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2" name="Google Shape;302;p52"/>
          <p:cNvSpPr txBox="1">
            <a:spLocks noGrp="1"/>
          </p:cNvSpPr>
          <p:nvPr>
            <p:ph type="sldNum" idx="12"/>
          </p:nvPr>
        </p:nvSpPr>
        <p:spPr>
          <a:xfrm>
            <a:off x="6457950" y="6356351"/>
            <a:ext cx="184157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03"/>
        <p:cNvGrpSpPr/>
        <p:nvPr/>
      </p:nvGrpSpPr>
      <p:grpSpPr>
        <a:xfrm>
          <a:off x="0" y="0"/>
          <a:ext cx="0" cy="0"/>
          <a:chOff x="0" y="0"/>
          <a:chExt cx="0" cy="0"/>
        </a:xfrm>
      </p:grpSpPr>
      <p:sp>
        <p:nvSpPr>
          <p:cNvPr id="304" name="Google Shape;304;p53"/>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2A6DAF"/>
              </a:buClr>
              <a:buSzPts val="3200"/>
              <a:buFont typeface="Arial"/>
              <a:buNone/>
              <a:defRPr sz="3200">
                <a:solidFill>
                  <a:srgbClr val="2A6DA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5" name="Google Shape;305;p53"/>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06" name="Google Shape;306;p53"/>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07" name="Google Shape;307;p5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 name="Google Shape;308;p5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 name="Google Shape;309;p53"/>
          <p:cNvSpPr txBox="1">
            <a:spLocks noGrp="1"/>
          </p:cNvSpPr>
          <p:nvPr>
            <p:ph type="sldNum" idx="12"/>
          </p:nvPr>
        </p:nvSpPr>
        <p:spPr>
          <a:xfrm>
            <a:off x="6457950" y="6356351"/>
            <a:ext cx="184157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10"/>
        <p:cNvGrpSpPr/>
        <p:nvPr/>
      </p:nvGrpSpPr>
      <p:grpSpPr>
        <a:xfrm>
          <a:off x="0" y="0"/>
          <a:ext cx="0" cy="0"/>
          <a:chOff x="0" y="0"/>
          <a:chExt cx="0" cy="0"/>
        </a:xfrm>
      </p:grpSpPr>
      <p:sp>
        <p:nvSpPr>
          <p:cNvPr id="311" name="Google Shape;311;p54"/>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2A6DAF"/>
              </a:buClr>
              <a:buSzPts val="3200"/>
              <a:buFont typeface="Arial"/>
              <a:buNone/>
              <a:defRPr sz="3200">
                <a:solidFill>
                  <a:srgbClr val="2A6DA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2" name="Google Shape;312;p54"/>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Helvetica Neue"/>
                <a:ea typeface="Helvetica Neue"/>
                <a:cs typeface="Helvetica Neue"/>
                <a:sym typeface="Helvetica Neue"/>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Helvetica Neue"/>
                <a:ea typeface="Helvetica Neue"/>
                <a:cs typeface="Helvetica Neue"/>
                <a:sym typeface="Helvetica Neue"/>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Helvetica Neue"/>
                <a:ea typeface="Helvetica Neue"/>
                <a:cs typeface="Helvetica Neue"/>
                <a:sym typeface="Helvetica Neue"/>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Helvetica Neue"/>
                <a:ea typeface="Helvetica Neue"/>
                <a:cs typeface="Helvetica Neue"/>
                <a:sym typeface="Helvetica Neue"/>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Helvetica Neue"/>
                <a:ea typeface="Helvetica Neue"/>
                <a:cs typeface="Helvetica Neue"/>
                <a:sym typeface="Helvetica Neue"/>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3" name="Google Shape;313;p54"/>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14" name="Google Shape;314;p5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 name="Google Shape;315;p5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6" name="Google Shape;316;p54"/>
          <p:cNvSpPr txBox="1">
            <a:spLocks noGrp="1"/>
          </p:cNvSpPr>
          <p:nvPr>
            <p:ph type="sldNum" idx="12"/>
          </p:nvPr>
        </p:nvSpPr>
        <p:spPr>
          <a:xfrm>
            <a:off x="6457950" y="6356351"/>
            <a:ext cx="184157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Title - Bullets - Four Content right">
  <p:cSld name="3-Title - Bullets - Four Content right">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495300" y="878828"/>
            <a:ext cx="8108011" cy="552407"/>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rgbClr val="9B26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4"/>
          <p:cNvSpPr txBox="1">
            <a:spLocks noGrp="1"/>
          </p:cNvSpPr>
          <p:nvPr>
            <p:ph type="body" idx="1"/>
          </p:nvPr>
        </p:nvSpPr>
        <p:spPr>
          <a:xfrm>
            <a:off x="495300" y="1686125"/>
            <a:ext cx="4908813" cy="400878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3000"/>
              <a:buNone/>
              <a:defRPr/>
            </a:lvl1pPr>
            <a:lvl2pPr marL="914400" lvl="1" indent="-419100" algn="l">
              <a:lnSpc>
                <a:spcPct val="90000"/>
              </a:lnSpc>
              <a:spcBef>
                <a:spcPts val="500"/>
              </a:spcBef>
              <a:spcAft>
                <a:spcPts val="0"/>
              </a:spcAft>
              <a:buSzPts val="3000"/>
              <a:buChar char="•"/>
              <a:defRPr/>
            </a:lvl2pPr>
            <a:lvl3pPr marL="1371600" lvl="2" indent="-387350" algn="l">
              <a:lnSpc>
                <a:spcPct val="90000"/>
              </a:lnSpc>
              <a:spcBef>
                <a:spcPts val="500"/>
              </a:spcBef>
              <a:spcAft>
                <a:spcPts val="0"/>
              </a:spcAft>
              <a:buSzPts val="250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4"/>
          <p:cNvSpPr txBox="1">
            <a:spLocks noGrp="1"/>
          </p:cNvSpPr>
          <p:nvPr>
            <p:ph type="body" idx="2"/>
          </p:nvPr>
        </p:nvSpPr>
        <p:spPr>
          <a:xfrm>
            <a:off x="5533010" y="1698998"/>
            <a:ext cx="1510464" cy="194571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750"/>
              <a:buNone/>
              <a:defRPr sz="1400"/>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
          <p:cNvSpPr txBox="1">
            <a:spLocks noGrp="1"/>
          </p:cNvSpPr>
          <p:nvPr>
            <p:ph type="body" idx="3"/>
          </p:nvPr>
        </p:nvSpPr>
        <p:spPr>
          <a:xfrm>
            <a:off x="5533010" y="3762063"/>
            <a:ext cx="1510464" cy="194571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750"/>
              <a:buNone/>
              <a:defRPr sz="1400"/>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4"/>
          <p:cNvSpPr txBox="1">
            <a:spLocks noGrp="1"/>
          </p:cNvSpPr>
          <p:nvPr>
            <p:ph type="body" idx="4"/>
          </p:nvPr>
        </p:nvSpPr>
        <p:spPr>
          <a:xfrm>
            <a:off x="7092847" y="1698998"/>
            <a:ext cx="1510464" cy="194571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750"/>
              <a:buNone/>
              <a:defRPr sz="1400"/>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4"/>
          <p:cNvSpPr txBox="1">
            <a:spLocks noGrp="1"/>
          </p:cNvSpPr>
          <p:nvPr>
            <p:ph type="body" idx="5"/>
          </p:nvPr>
        </p:nvSpPr>
        <p:spPr>
          <a:xfrm>
            <a:off x="7092847" y="3762063"/>
            <a:ext cx="1510464" cy="194571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750"/>
              <a:buNone/>
              <a:defRPr sz="1400"/>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Header-One Content-cutline">
  <p:cSld name="4-Header-One Content-cutline">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508554" y="847023"/>
            <a:ext cx="8221978" cy="552407"/>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rgbClr val="9B26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501927" y="1399430"/>
            <a:ext cx="8221978" cy="392515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3000"/>
              <a:buNone/>
              <a:defRPr/>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5"/>
          <p:cNvSpPr txBox="1">
            <a:spLocks noGrp="1"/>
          </p:cNvSpPr>
          <p:nvPr>
            <p:ph type="body" idx="2"/>
          </p:nvPr>
        </p:nvSpPr>
        <p:spPr>
          <a:xfrm>
            <a:off x="495300" y="5416828"/>
            <a:ext cx="8235232" cy="479286"/>
          </a:xfrm>
          <a:prstGeom prst="rect">
            <a:avLst/>
          </a:prstGeom>
          <a:noFill/>
          <a:ln>
            <a:noFill/>
          </a:ln>
        </p:spPr>
        <p:txBody>
          <a:bodyPr spcFirstLastPara="1" wrap="square" lIns="91425" tIns="0" rIns="91425" bIns="274300" anchor="t" anchorCtr="0">
            <a:noAutofit/>
          </a:bodyPr>
          <a:lstStyle>
            <a:lvl1pPr marL="457200" marR="0" lvl="0" indent="-228600" algn="ctr">
              <a:lnSpc>
                <a:spcPct val="90000"/>
              </a:lnSpc>
              <a:spcBef>
                <a:spcPts val="1000"/>
              </a:spcBef>
              <a:spcAft>
                <a:spcPts val="0"/>
              </a:spcAft>
              <a:buClr>
                <a:srgbClr val="9B2600"/>
              </a:buClr>
              <a:buSzPts val="2000"/>
              <a:buFont typeface="Arial"/>
              <a:buNone/>
              <a:defRPr sz="1800" b="1" i="0" u="none" strike="noStrike" cap="none">
                <a:solidFill>
                  <a:srgbClr val="152C5E"/>
                </a:solidFill>
                <a:latin typeface="Arial"/>
                <a:ea typeface="Arial"/>
                <a:cs typeface="Arial"/>
                <a:sym typeface="Arial"/>
              </a:defRPr>
            </a:lvl1pPr>
            <a:lvl2pPr marL="914400" marR="0" lvl="1" indent="-228600" algn="l">
              <a:lnSpc>
                <a:spcPct val="90000"/>
              </a:lnSpc>
              <a:spcBef>
                <a:spcPts val="500"/>
              </a:spcBef>
              <a:spcAft>
                <a:spcPts val="0"/>
              </a:spcAft>
              <a:buClr>
                <a:srgbClr val="152C5E"/>
              </a:buClr>
              <a:buSzPts val="2000"/>
              <a:buFont typeface="Arial"/>
              <a:buNone/>
              <a:defRPr sz="2000" b="0" i="0" u="none" strike="noStrike" cap="none">
                <a:solidFill>
                  <a:srgbClr val="152C5E"/>
                </a:solidFill>
                <a:latin typeface="Arial"/>
                <a:ea typeface="Arial"/>
                <a:cs typeface="Arial"/>
                <a:sym typeface="Arial"/>
              </a:defRPr>
            </a:lvl2pPr>
            <a:lvl3pPr marL="1371600" marR="0" lvl="2" indent="-382905" algn="l">
              <a:lnSpc>
                <a:spcPct val="90000"/>
              </a:lnSpc>
              <a:spcBef>
                <a:spcPts val="500"/>
              </a:spcBef>
              <a:spcAft>
                <a:spcPts val="0"/>
              </a:spcAft>
              <a:buClr>
                <a:srgbClr val="2E75B5"/>
              </a:buClr>
              <a:buSzPts val="2430"/>
              <a:buFont typeface="Arial"/>
              <a:buChar char="•"/>
              <a:defRPr sz="1800" b="0" i="0" u="none" strike="noStrike" cap="none">
                <a:solidFill>
                  <a:srgbClr val="152C5E"/>
                </a:solidFill>
                <a:latin typeface="Arial"/>
                <a:ea typeface="Arial"/>
                <a:cs typeface="Arial"/>
                <a:sym typeface="Arial"/>
              </a:defRPr>
            </a:lvl3pPr>
            <a:lvl4pPr marL="1828800" marR="0" lvl="3" indent="-382905" algn="l">
              <a:lnSpc>
                <a:spcPct val="90000"/>
              </a:lnSpc>
              <a:spcBef>
                <a:spcPts val="500"/>
              </a:spcBef>
              <a:spcAft>
                <a:spcPts val="0"/>
              </a:spcAft>
              <a:buClr>
                <a:srgbClr val="9B2600"/>
              </a:buClr>
              <a:buSzPts val="2430"/>
              <a:buFont typeface="Arial"/>
              <a:buChar char="•"/>
              <a:defRPr sz="1800" b="0" i="0" u="none" strike="noStrike" cap="none">
                <a:solidFill>
                  <a:srgbClr val="152C5E"/>
                </a:solidFill>
                <a:latin typeface="Arial"/>
                <a:ea typeface="Arial"/>
                <a:cs typeface="Arial"/>
                <a:sym typeface="Arial"/>
              </a:defRPr>
            </a:lvl4pPr>
            <a:lvl5pPr marL="2286000" marR="0" lvl="4" indent="-382904" algn="l">
              <a:lnSpc>
                <a:spcPct val="90000"/>
              </a:lnSpc>
              <a:spcBef>
                <a:spcPts val="500"/>
              </a:spcBef>
              <a:spcAft>
                <a:spcPts val="0"/>
              </a:spcAft>
              <a:buClr>
                <a:srgbClr val="CE9618"/>
              </a:buClr>
              <a:buSzPts val="2430"/>
              <a:buFont typeface="Arial"/>
              <a:buChar char="•"/>
              <a:defRPr sz="1800" b="0" i="0" u="none" strike="noStrike" cap="none">
                <a:solidFill>
                  <a:srgbClr val="152C5E"/>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RESOURCES-Basic">
  <p:cSld name="RESOURCES-Basic">
    <p:spTree>
      <p:nvGrpSpPr>
        <p:cNvPr id="1" name="Shape 159"/>
        <p:cNvGrpSpPr/>
        <p:nvPr/>
      </p:nvGrpSpPr>
      <p:grpSpPr>
        <a:xfrm>
          <a:off x="0" y="0"/>
          <a:ext cx="0" cy="0"/>
          <a:chOff x="0" y="0"/>
          <a:chExt cx="0" cy="0"/>
        </a:xfrm>
      </p:grpSpPr>
      <p:sp>
        <p:nvSpPr>
          <p:cNvPr id="160" name="Google Shape;160;p27"/>
          <p:cNvSpPr txBox="1">
            <a:spLocks noGrp="1"/>
          </p:cNvSpPr>
          <p:nvPr>
            <p:ph type="title"/>
          </p:nvPr>
        </p:nvSpPr>
        <p:spPr>
          <a:xfrm>
            <a:off x="3195585" y="1107000"/>
            <a:ext cx="4783757" cy="57418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9B2600"/>
              </a:buClr>
              <a:buSzPts val="36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61" name="Google Shape;161;p27" descr="left_globe.png"/>
          <p:cNvPicPr preferRelativeResize="0"/>
          <p:nvPr/>
        </p:nvPicPr>
        <p:blipFill rotWithShape="1">
          <a:blip r:embed="rId2">
            <a:alphaModFix/>
          </a:blip>
          <a:srcRect/>
          <a:stretch/>
        </p:blipFill>
        <p:spPr>
          <a:xfrm>
            <a:off x="0" y="833015"/>
            <a:ext cx="2724839" cy="5201965"/>
          </a:xfrm>
          <a:prstGeom prst="rect">
            <a:avLst/>
          </a:prstGeom>
          <a:noFill/>
          <a:ln>
            <a:noFill/>
          </a:ln>
        </p:spPr>
      </p:pic>
      <p:sp>
        <p:nvSpPr>
          <p:cNvPr id="162" name="Google Shape;162;p27"/>
          <p:cNvSpPr txBox="1">
            <a:spLocks noGrp="1"/>
          </p:cNvSpPr>
          <p:nvPr>
            <p:ph type="body" idx="1"/>
          </p:nvPr>
        </p:nvSpPr>
        <p:spPr>
          <a:xfrm>
            <a:off x="3195585" y="1785742"/>
            <a:ext cx="4783757" cy="4119757"/>
          </a:xfrm>
          <a:prstGeom prst="rect">
            <a:avLst/>
          </a:prstGeom>
          <a:noFill/>
          <a:ln>
            <a:noFill/>
          </a:ln>
        </p:spPr>
        <p:txBody>
          <a:bodyPr spcFirstLastPara="1" wrap="square" lIns="91425" tIns="45700" rIns="91425" bIns="45700" anchor="t" anchorCtr="0">
            <a:noAutofit/>
          </a:bodyPr>
          <a:lstStyle>
            <a:lvl1pPr marL="457200" lvl="0" indent="-387350" algn="l">
              <a:lnSpc>
                <a:spcPct val="90000"/>
              </a:lnSpc>
              <a:spcBef>
                <a:spcPts val="1000"/>
              </a:spcBef>
              <a:spcAft>
                <a:spcPts val="0"/>
              </a:spcAft>
              <a:buSzPts val="2500"/>
              <a:buChar char="•"/>
              <a:defRPr sz="2000" b="0"/>
            </a:lvl1pPr>
            <a:lvl2pPr marL="914400" lvl="1" indent="-228600" algn="l">
              <a:lnSpc>
                <a:spcPct val="90000"/>
              </a:lnSpc>
              <a:spcBef>
                <a:spcPts val="500"/>
              </a:spcBef>
              <a:spcAft>
                <a:spcPts val="0"/>
              </a:spcAft>
              <a:buClr>
                <a:srgbClr val="0E7FC4"/>
              </a:buClr>
              <a:buSzPts val="1750"/>
              <a:buNone/>
              <a:defRPr sz="1400" i="1">
                <a:solidFill>
                  <a:srgbClr val="29488D"/>
                </a:solidFill>
              </a:defRPr>
            </a:lvl2pPr>
            <a:lvl3pPr marL="1371600" lvl="2" indent="-387350" algn="l">
              <a:lnSpc>
                <a:spcPct val="90000"/>
              </a:lnSpc>
              <a:spcBef>
                <a:spcPts val="500"/>
              </a:spcBef>
              <a:spcAft>
                <a:spcPts val="0"/>
              </a:spcAft>
              <a:buSzPts val="2500"/>
              <a:buChar char="•"/>
              <a:defRPr sz="2000"/>
            </a:lvl3pPr>
            <a:lvl4pPr marL="1828800" lvl="3" indent="-387350" algn="l">
              <a:lnSpc>
                <a:spcPct val="90000"/>
              </a:lnSpc>
              <a:spcBef>
                <a:spcPts val="500"/>
              </a:spcBef>
              <a:spcAft>
                <a:spcPts val="0"/>
              </a:spcAft>
              <a:buSzPts val="2500"/>
              <a:buChar char="•"/>
              <a:defRPr sz="2000"/>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4-BLANK">
  <p:cSld name="34-BLANK">
    <p:spTree>
      <p:nvGrpSpPr>
        <p:cNvPr id="1" name="Shape 20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8"/>
        <p:cNvGrpSpPr/>
        <p:nvPr/>
      </p:nvGrpSpPr>
      <p:grpSpPr>
        <a:xfrm>
          <a:off x="0" y="0"/>
          <a:ext cx="0" cy="0"/>
          <a:chOff x="0" y="0"/>
          <a:chExt cx="0" cy="0"/>
        </a:xfrm>
      </p:grpSpPr>
      <p:sp>
        <p:nvSpPr>
          <p:cNvPr id="209" name="Google Shape;209;p3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3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37"/>
          <p:cNvSpPr txBox="1">
            <a:spLocks noGrp="1"/>
          </p:cNvSpPr>
          <p:nvPr>
            <p:ph type="sldNum" idx="12"/>
          </p:nvPr>
        </p:nvSpPr>
        <p:spPr>
          <a:xfrm>
            <a:off x="6457950" y="6356351"/>
            <a:ext cx="184157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2"/>
        <p:cNvGrpSpPr/>
        <p:nvPr/>
      </p:nvGrpSpPr>
      <p:grpSpPr>
        <a:xfrm>
          <a:off x="0" y="0"/>
          <a:ext cx="0" cy="0"/>
          <a:chOff x="0" y="0"/>
          <a:chExt cx="0" cy="0"/>
        </a:xfrm>
      </p:grpSpPr>
      <p:sp>
        <p:nvSpPr>
          <p:cNvPr id="213" name="Google Shape;213;p38"/>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3600"/>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4" name="Google Shape;214;p38"/>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SzPts val="3000"/>
              <a:buNone/>
              <a:defRPr sz="2400"/>
            </a:lvl1pPr>
            <a:lvl2pPr lvl="1" algn="ctr">
              <a:lnSpc>
                <a:spcPct val="90000"/>
              </a:lnSpc>
              <a:spcBef>
                <a:spcPts val="500"/>
              </a:spcBef>
              <a:spcAft>
                <a:spcPts val="0"/>
              </a:spcAft>
              <a:buSzPts val="3000"/>
              <a:buNone/>
              <a:defRPr sz="2000"/>
            </a:lvl2pPr>
            <a:lvl3pPr lvl="2" algn="ctr">
              <a:lnSpc>
                <a:spcPct val="90000"/>
              </a:lnSpc>
              <a:spcBef>
                <a:spcPts val="500"/>
              </a:spcBef>
              <a:spcAft>
                <a:spcPts val="0"/>
              </a:spcAft>
              <a:buSzPts val="2500"/>
              <a:buNone/>
              <a:defRPr sz="1800"/>
            </a:lvl3pPr>
            <a:lvl4pPr lvl="3" algn="ctr">
              <a:lnSpc>
                <a:spcPct val="90000"/>
              </a:lnSpc>
              <a:spcBef>
                <a:spcPts val="500"/>
              </a:spcBef>
              <a:spcAft>
                <a:spcPts val="0"/>
              </a:spcAft>
              <a:buSzPts val="2250"/>
              <a:buNone/>
              <a:defRPr sz="1600"/>
            </a:lvl4pPr>
            <a:lvl5pPr lvl="4" algn="ctr">
              <a:lnSpc>
                <a:spcPct val="90000"/>
              </a:lnSpc>
              <a:spcBef>
                <a:spcPts val="500"/>
              </a:spcBef>
              <a:spcAft>
                <a:spcPts val="0"/>
              </a:spcAft>
              <a:buSzPts val="2250"/>
              <a:buNone/>
              <a:defRPr sz="1600"/>
            </a:lvl5pPr>
            <a:lvl6pPr lvl="5" algn="ctr">
              <a:lnSpc>
                <a:spcPct val="90000"/>
              </a:lnSpc>
              <a:spcBef>
                <a:spcPts val="500"/>
              </a:spcBef>
              <a:spcAft>
                <a:spcPts val="0"/>
              </a:spcAft>
              <a:buSzPts val="1800"/>
              <a:buNone/>
              <a:defRPr sz="1600"/>
            </a:lvl6pPr>
            <a:lvl7pPr lvl="6" algn="ctr">
              <a:lnSpc>
                <a:spcPct val="90000"/>
              </a:lnSpc>
              <a:spcBef>
                <a:spcPts val="500"/>
              </a:spcBef>
              <a:spcAft>
                <a:spcPts val="0"/>
              </a:spcAft>
              <a:buSzPts val="1800"/>
              <a:buNone/>
              <a:defRPr sz="1600"/>
            </a:lvl7pPr>
            <a:lvl8pPr lvl="7" algn="ctr">
              <a:lnSpc>
                <a:spcPct val="90000"/>
              </a:lnSpc>
              <a:spcBef>
                <a:spcPts val="500"/>
              </a:spcBef>
              <a:spcAft>
                <a:spcPts val="0"/>
              </a:spcAft>
              <a:buSzPts val="1800"/>
              <a:buNone/>
              <a:defRPr sz="1600"/>
            </a:lvl8pPr>
            <a:lvl9pPr lvl="8" algn="ctr">
              <a:lnSpc>
                <a:spcPct val="90000"/>
              </a:lnSpc>
              <a:spcBef>
                <a:spcPts val="500"/>
              </a:spcBef>
              <a:spcAft>
                <a:spcPts val="0"/>
              </a:spcAft>
              <a:buSzPts val="1800"/>
              <a:buNone/>
              <a:defRPr sz="1600"/>
            </a:lvl9pPr>
          </a:lstStyle>
          <a:p>
            <a:endParaRPr/>
          </a:p>
        </p:txBody>
      </p:sp>
      <p:sp>
        <p:nvSpPr>
          <p:cNvPr id="215" name="Google Shape;215;p3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16" name="Google Shape;216;p3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17" name="Google Shape;217;p38"/>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8"/>
        <p:cNvGrpSpPr/>
        <p:nvPr/>
      </p:nvGrpSpPr>
      <p:grpSpPr>
        <a:xfrm>
          <a:off x="0" y="0"/>
          <a:ext cx="0" cy="0"/>
          <a:chOff x="0" y="0"/>
          <a:chExt cx="0" cy="0"/>
        </a:xfrm>
      </p:grpSpPr>
      <p:sp>
        <p:nvSpPr>
          <p:cNvPr id="219" name="Google Shape;219;p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3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1" name="Google Shape;221;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4.png"/><Relationship Id="rId5" Type="http://schemas.openxmlformats.org/officeDocument/2006/relationships/slideLayout" Target="../slideLayouts/slideLayout19.xml"/><Relationship Id="rId10"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95300" y="859651"/>
            <a:ext cx="7886700" cy="830244"/>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9B2600"/>
              </a:buClr>
              <a:buSzPts val="3600"/>
              <a:buFont typeface="Arial"/>
              <a:buNone/>
              <a:defRPr sz="3600" b="0" i="0" u="none" strike="noStrike" cap="none">
                <a:solidFill>
                  <a:srgbClr val="9B260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95300" y="1825626"/>
            <a:ext cx="7886700" cy="4078218"/>
          </a:xfrm>
          <a:prstGeom prst="rect">
            <a:avLst/>
          </a:prstGeom>
          <a:noFill/>
          <a:ln>
            <a:noFill/>
          </a:ln>
        </p:spPr>
        <p:txBody>
          <a:bodyPr spcFirstLastPara="1" wrap="square" lIns="91425" tIns="45700" rIns="91425" bIns="45700" anchor="t" anchorCtr="0">
            <a:noAutofit/>
          </a:bodyPr>
          <a:lstStyle>
            <a:lvl1pPr marL="457200" marR="0" lvl="0" indent="-419100" algn="l" rtl="0">
              <a:lnSpc>
                <a:spcPct val="90000"/>
              </a:lnSpc>
              <a:spcBef>
                <a:spcPts val="1000"/>
              </a:spcBef>
              <a:spcAft>
                <a:spcPts val="0"/>
              </a:spcAft>
              <a:buClr>
                <a:srgbClr val="29488D"/>
              </a:buClr>
              <a:buSzPts val="3000"/>
              <a:buFont typeface="Arial"/>
              <a:buChar char="•"/>
              <a:defRPr sz="2400" b="1" i="0" u="none" strike="noStrike" cap="none">
                <a:solidFill>
                  <a:srgbClr val="1A2E5A"/>
                </a:solidFill>
                <a:latin typeface="Arial"/>
                <a:ea typeface="Arial"/>
                <a:cs typeface="Arial"/>
                <a:sym typeface="Arial"/>
              </a:defRPr>
            </a:lvl1pPr>
            <a:lvl2pPr marL="914400" marR="0" lvl="1" indent="-419100" algn="l" rtl="0">
              <a:lnSpc>
                <a:spcPct val="90000"/>
              </a:lnSpc>
              <a:spcBef>
                <a:spcPts val="500"/>
              </a:spcBef>
              <a:spcAft>
                <a:spcPts val="0"/>
              </a:spcAft>
              <a:buClr>
                <a:srgbClr val="2A56B3"/>
              </a:buClr>
              <a:buSzPts val="3000"/>
              <a:buFont typeface="Arial"/>
              <a:buChar char="•"/>
              <a:defRPr sz="2400" b="0" i="0" u="none" strike="noStrike" cap="none">
                <a:solidFill>
                  <a:srgbClr val="1A2E5A"/>
                </a:solidFill>
                <a:latin typeface="Arial"/>
                <a:ea typeface="Arial"/>
                <a:cs typeface="Arial"/>
                <a:sym typeface="Arial"/>
              </a:defRPr>
            </a:lvl2pPr>
            <a:lvl3pPr marL="1371600" marR="0" lvl="2" indent="-387350" algn="l" rtl="0">
              <a:lnSpc>
                <a:spcPct val="90000"/>
              </a:lnSpc>
              <a:spcBef>
                <a:spcPts val="500"/>
              </a:spcBef>
              <a:spcAft>
                <a:spcPts val="0"/>
              </a:spcAft>
              <a:buClr>
                <a:srgbClr val="BE8E2D"/>
              </a:buClr>
              <a:buSzPts val="2500"/>
              <a:buFont typeface="Arial"/>
              <a:buChar char="•"/>
              <a:defRPr sz="2000" b="0" i="0" u="none" strike="noStrike" cap="none">
                <a:solidFill>
                  <a:srgbClr val="1A2E5A"/>
                </a:solidFill>
                <a:latin typeface="Arial"/>
                <a:ea typeface="Arial"/>
                <a:cs typeface="Arial"/>
                <a:sym typeface="Arial"/>
              </a:defRPr>
            </a:lvl3pPr>
            <a:lvl4pPr marL="1828800" marR="0" lvl="3" indent="-371475" algn="l" rtl="0">
              <a:lnSpc>
                <a:spcPct val="90000"/>
              </a:lnSpc>
              <a:spcBef>
                <a:spcPts val="500"/>
              </a:spcBef>
              <a:spcAft>
                <a:spcPts val="0"/>
              </a:spcAft>
              <a:buClr>
                <a:srgbClr val="D39F36"/>
              </a:buClr>
              <a:buSzPts val="2250"/>
              <a:buFont typeface="Arial"/>
              <a:buChar char="•"/>
              <a:defRPr sz="1800" b="0" i="0" u="none" strike="noStrike" cap="none">
                <a:solidFill>
                  <a:srgbClr val="1A2E5A"/>
                </a:solidFill>
                <a:latin typeface="Arial"/>
                <a:ea typeface="Arial"/>
                <a:cs typeface="Arial"/>
                <a:sym typeface="Arial"/>
              </a:defRPr>
            </a:lvl4pPr>
            <a:lvl5pPr marL="2286000" marR="0" lvl="4" indent="-371475" algn="l" rtl="0">
              <a:lnSpc>
                <a:spcPct val="90000"/>
              </a:lnSpc>
              <a:spcBef>
                <a:spcPts val="500"/>
              </a:spcBef>
              <a:spcAft>
                <a:spcPts val="0"/>
              </a:spcAft>
              <a:buClr>
                <a:srgbClr val="DCA336"/>
              </a:buClr>
              <a:buSzPts val="2250"/>
              <a:buFont typeface="Arial"/>
              <a:buChar char="•"/>
              <a:defRPr sz="1800" b="0" i="0" u="none" strike="noStrike" cap="none">
                <a:solidFill>
                  <a:srgbClr val="1A2E5A"/>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 name="Google Shape;12;p1"/>
          <p:cNvPicPr preferRelativeResize="0"/>
          <p:nvPr/>
        </p:nvPicPr>
        <p:blipFill rotWithShape="1">
          <a:blip r:embed="rId16">
            <a:alphaModFix/>
          </a:blip>
          <a:srcRect l="1002" r="1050"/>
          <a:stretch/>
        </p:blipFill>
        <p:spPr>
          <a:xfrm>
            <a:off x="-1" y="6118916"/>
            <a:ext cx="9144001" cy="739084"/>
          </a:xfrm>
          <a:prstGeom prst="rect">
            <a:avLst/>
          </a:prstGeom>
          <a:noFill/>
          <a:ln>
            <a:noFill/>
          </a:ln>
        </p:spPr>
      </p:pic>
      <p:pic>
        <p:nvPicPr>
          <p:cNvPr id="13" name="Google Shape;13;p1"/>
          <p:cNvPicPr preferRelativeResize="0"/>
          <p:nvPr/>
        </p:nvPicPr>
        <p:blipFill rotWithShape="1">
          <a:blip r:embed="rId17">
            <a:alphaModFix/>
          </a:blip>
          <a:srcRect/>
          <a:stretch/>
        </p:blipFill>
        <p:spPr>
          <a:xfrm>
            <a:off x="0" y="0"/>
            <a:ext cx="9144000" cy="70576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73"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720">
          <p15:clr>
            <a:srgbClr val="F26B43"/>
          </p15:clr>
        </p15:guide>
        <p15:guide id="2" pos="31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7"/>
        <p:cNvGrpSpPr/>
        <p:nvPr/>
      </p:nvGrpSpPr>
      <p:grpSpPr>
        <a:xfrm>
          <a:off x="0" y="0"/>
          <a:ext cx="0" cy="0"/>
          <a:chOff x="0" y="0"/>
          <a:chExt cx="0" cy="0"/>
        </a:xfrm>
      </p:grpSpPr>
      <p:sp>
        <p:nvSpPr>
          <p:cNvPr id="248" name="Google Shape;248;p4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9" name="Google Shape;249;p4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0" name="Google Shape;250;p4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400" b="0" i="0" u="none" strike="noStrike" cap="none">
                <a:solidFill>
                  <a:srgbClr val="2A6DA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1" name="Google Shape;251;p4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400" b="0" i="0" u="none" strike="noStrike" cap="none">
                <a:solidFill>
                  <a:srgbClr val="2A6DA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2" name="Google Shape;252;p45"/>
          <p:cNvSpPr txBox="1">
            <a:spLocks noGrp="1"/>
          </p:cNvSpPr>
          <p:nvPr>
            <p:ph type="sldNum" idx="12"/>
          </p:nvPr>
        </p:nvSpPr>
        <p:spPr>
          <a:xfrm>
            <a:off x="6457950" y="6356351"/>
            <a:ext cx="184157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0" i="0" u="none" strike="noStrike" cap="none">
                <a:solidFill>
                  <a:srgbClr val="2A6DAF"/>
                </a:solidFill>
                <a:latin typeface="Arial"/>
                <a:ea typeface="Arial"/>
                <a:cs typeface="Arial"/>
                <a:sym typeface="Arial"/>
              </a:defRPr>
            </a:lvl1pPr>
            <a:lvl2pPr marL="0" marR="0" lvl="1" indent="0" algn="r" rtl="0">
              <a:spcBef>
                <a:spcPts val="0"/>
              </a:spcBef>
              <a:buNone/>
              <a:defRPr sz="1400" b="0" i="0" u="none" strike="noStrike" cap="none">
                <a:solidFill>
                  <a:srgbClr val="2A6DAF"/>
                </a:solidFill>
                <a:latin typeface="Arial"/>
                <a:ea typeface="Arial"/>
                <a:cs typeface="Arial"/>
                <a:sym typeface="Arial"/>
              </a:defRPr>
            </a:lvl2pPr>
            <a:lvl3pPr marL="0" marR="0" lvl="2" indent="0" algn="r" rtl="0">
              <a:spcBef>
                <a:spcPts val="0"/>
              </a:spcBef>
              <a:buNone/>
              <a:defRPr sz="1400" b="0" i="0" u="none" strike="noStrike" cap="none">
                <a:solidFill>
                  <a:srgbClr val="2A6DAF"/>
                </a:solidFill>
                <a:latin typeface="Arial"/>
                <a:ea typeface="Arial"/>
                <a:cs typeface="Arial"/>
                <a:sym typeface="Arial"/>
              </a:defRPr>
            </a:lvl3pPr>
            <a:lvl4pPr marL="0" marR="0" lvl="3" indent="0" algn="r" rtl="0">
              <a:spcBef>
                <a:spcPts val="0"/>
              </a:spcBef>
              <a:buNone/>
              <a:defRPr sz="1400" b="0" i="0" u="none" strike="noStrike" cap="none">
                <a:solidFill>
                  <a:srgbClr val="2A6DAF"/>
                </a:solidFill>
                <a:latin typeface="Arial"/>
                <a:ea typeface="Arial"/>
                <a:cs typeface="Arial"/>
                <a:sym typeface="Arial"/>
              </a:defRPr>
            </a:lvl4pPr>
            <a:lvl5pPr marL="0" marR="0" lvl="4" indent="0" algn="r" rtl="0">
              <a:spcBef>
                <a:spcPts val="0"/>
              </a:spcBef>
              <a:buNone/>
              <a:defRPr sz="1400" b="0" i="0" u="none" strike="noStrike" cap="none">
                <a:solidFill>
                  <a:srgbClr val="2A6DAF"/>
                </a:solidFill>
                <a:latin typeface="Arial"/>
                <a:ea typeface="Arial"/>
                <a:cs typeface="Arial"/>
                <a:sym typeface="Arial"/>
              </a:defRPr>
            </a:lvl5pPr>
            <a:lvl6pPr marL="0" marR="0" lvl="5" indent="0" algn="r" rtl="0">
              <a:spcBef>
                <a:spcPts val="0"/>
              </a:spcBef>
              <a:buNone/>
              <a:defRPr sz="1400" b="0" i="0" u="none" strike="noStrike" cap="none">
                <a:solidFill>
                  <a:srgbClr val="2A6DAF"/>
                </a:solidFill>
                <a:latin typeface="Arial"/>
                <a:ea typeface="Arial"/>
                <a:cs typeface="Arial"/>
                <a:sym typeface="Arial"/>
              </a:defRPr>
            </a:lvl6pPr>
            <a:lvl7pPr marL="0" marR="0" lvl="6" indent="0" algn="r" rtl="0">
              <a:spcBef>
                <a:spcPts val="0"/>
              </a:spcBef>
              <a:buNone/>
              <a:defRPr sz="1400" b="0" i="0" u="none" strike="noStrike" cap="none">
                <a:solidFill>
                  <a:srgbClr val="2A6DAF"/>
                </a:solidFill>
                <a:latin typeface="Arial"/>
                <a:ea typeface="Arial"/>
                <a:cs typeface="Arial"/>
                <a:sym typeface="Arial"/>
              </a:defRPr>
            </a:lvl7pPr>
            <a:lvl8pPr marL="0" marR="0" lvl="7" indent="0" algn="r" rtl="0">
              <a:spcBef>
                <a:spcPts val="0"/>
              </a:spcBef>
              <a:buNone/>
              <a:defRPr sz="1400" b="0" i="0" u="none" strike="noStrike" cap="none">
                <a:solidFill>
                  <a:srgbClr val="2A6DAF"/>
                </a:solidFill>
                <a:latin typeface="Arial"/>
                <a:ea typeface="Arial"/>
                <a:cs typeface="Arial"/>
                <a:sym typeface="Arial"/>
              </a:defRPr>
            </a:lvl8pPr>
            <a:lvl9pPr marL="0" marR="0" lvl="8" indent="0" algn="r" rtl="0">
              <a:spcBef>
                <a:spcPts val="0"/>
              </a:spcBef>
              <a:buNone/>
              <a:defRPr sz="1400" b="0" i="0" u="none" strike="noStrike" cap="none">
                <a:solidFill>
                  <a:srgbClr val="2A6DA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53" name="Google Shape;253;p45"/>
          <p:cNvPicPr preferRelativeResize="0"/>
          <p:nvPr/>
        </p:nvPicPr>
        <p:blipFill rotWithShape="1">
          <a:blip r:embed="rId11">
            <a:alphaModFix/>
          </a:blip>
          <a:srcRect/>
          <a:stretch/>
        </p:blipFill>
        <p:spPr>
          <a:xfrm>
            <a:off x="8299525" y="6092792"/>
            <a:ext cx="702299" cy="66718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52.jpg"/></Relationships>
</file>

<file path=ppt/slides/_rels/slide2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55.jpg"/><Relationship Id="rId4" Type="http://schemas.openxmlformats.org/officeDocument/2006/relationships/image" Target="../media/image54.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5.xml"/><Relationship Id="rId1" Type="http://schemas.openxmlformats.org/officeDocument/2006/relationships/slideLayout" Target="../slideLayouts/slideLayout9.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65.jpg"/></Relationships>
</file>

<file path=ppt/slides/_rels/slide3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72.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hyperlink" Target="mailto:dorian.w.Janney@nasa.gov" TargetMode="External"/><Relationship Id="rId2" Type="http://schemas.openxmlformats.org/officeDocument/2006/relationships/notesSlide" Target="../notesSlides/notesSlide41.xml"/><Relationship Id="rId1" Type="http://schemas.openxmlformats.org/officeDocument/2006/relationships/slideLayout" Target="../slideLayouts/slideLayout11.xml"/><Relationship Id="rId5" Type="http://schemas.openxmlformats.org/officeDocument/2006/relationships/hyperlink" Target="mailto:cassie_soeffing@strategies.org" TargetMode="External"/><Relationship Id="rId4" Type="http://schemas.openxmlformats.org/officeDocument/2006/relationships/hyperlink" Target="mailto:rusty_low@strategies.org"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3.xml"/><Relationship Id="rId1" Type="http://schemas.openxmlformats.org/officeDocument/2006/relationships/slideLayout" Target="../slideLayouts/slideLayout15.xml"/><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5.xml"/><Relationship Id="rId1" Type="http://schemas.openxmlformats.org/officeDocument/2006/relationships/slideLayout" Target="../slideLayouts/slideLayout16.xml"/><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6.xml"/><Relationship Id="rId1" Type="http://schemas.openxmlformats.org/officeDocument/2006/relationships/slideLayout" Target="../slideLayouts/slideLayout16.xml"/><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7.xml"/><Relationship Id="rId1" Type="http://schemas.openxmlformats.org/officeDocument/2006/relationships/slideLayout" Target="../slideLayouts/slideLayout16.xml"/><Relationship Id="rId4" Type="http://schemas.openxmlformats.org/officeDocument/2006/relationships/image" Target="../media/image8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9.xml"/><Relationship Id="rId1" Type="http://schemas.openxmlformats.org/officeDocument/2006/relationships/slideLayout" Target="../slideLayouts/slideLayout15.xml"/><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3" Type="http://schemas.openxmlformats.org/officeDocument/2006/relationships/hyperlink" Target="http://www.youtube.com/watch?v=PUaT48TisbM"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1.xml"/><Relationship Id="rId1" Type="http://schemas.openxmlformats.org/officeDocument/2006/relationships/slideLayout" Target="../slideLayouts/slideLayout17.xml"/><Relationship Id="rId4" Type="http://schemas.openxmlformats.org/officeDocument/2006/relationships/image" Target="../media/image84.png"/></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86.png"/></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5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6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55"/>
          <p:cNvSpPr txBox="1">
            <a:spLocks noGrp="1"/>
          </p:cNvSpPr>
          <p:nvPr>
            <p:ph type="ctrTitle"/>
          </p:nvPr>
        </p:nvSpPr>
        <p:spPr>
          <a:xfrm>
            <a:off x="2608824" y="1442800"/>
            <a:ext cx="5881500" cy="1142700"/>
          </a:xfrm>
          <a:prstGeom prst="rect">
            <a:avLst/>
          </a:prstGeom>
          <a:noFill/>
          <a:ln>
            <a:noFill/>
          </a:ln>
        </p:spPr>
        <p:txBody>
          <a:bodyPr spcFirstLastPara="1" wrap="square" lIns="91425" tIns="91425" rIns="91425" bIns="91425" anchor="b" anchorCtr="0">
            <a:noAutofit/>
          </a:bodyPr>
          <a:lstStyle/>
          <a:p>
            <a:pPr marL="0" marR="0" lvl="0" indent="0" algn="ctr" rtl="0">
              <a:lnSpc>
                <a:spcPct val="90000"/>
              </a:lnSpc>
              <a:spcBef>
                <a:spcPts val="0"/>
              </a:spcBef>
              <a:spcAft>
                <a:spcPts val="0"/>
              </a:spcAft>
              <a:buClr>
                <a:srgbClr val="9B2600"/>
              </a:buClr>
              <a:buSzPts val="3600"/>
              <a:buFont typeface="Arial"/>
              <a:buNone/>
            </a:pPr>
            <a:r>
              <a:rPr lang="en-US"/>
              <a:t>NASA Earth Science Education Collaborative (NESEC) </a:t>
            </a:r>
            <a:endParaRPr/>
          </a:p>
        </p:txBody>
      </p:sp>
      <p:sp>
        <p:nvSpPr>
          <p:cNvPr id="322" name="Google Shape;322;p55"/>
          <p:cNvSpPr txBox="1">
            <a:spLocks noGrp="1"/>
          </p:cNvSpPr>
          <p:nvPr>
            <p:ph type="subTitle" idx="1"/>
          </p:nvPr>
        </p:nvSpPr>
        <p:spPr>
          <a:xfrm>
            <a:off x="3012825" y="2653500"/>
            <a:ext cx="5365500" cy="1551000"/>
          </a:xfrm>
          <a:prstGeom prst="rect">
            <a:avLst/>
          </a:prstGeom>
          <a:noFill/>
          <a:ln>
            <a:noFill/>
          </a:ln>
        </p:spPr>
        <p:txBody>
          <a:bodyPr spcFirstLastPara="1" wrap="square" lIns="91425" tIns="91425" rIns="91425" bIns="91425" anchor="t" anchorCtr="0">
            <a:noAutofit/>
          </a:bodyPr>
          <a:lstStyle/>
          <a:p>
            <a:pPr marL="230187" marR="0" lvl="0" indent="-230187" algn="ctr" rtl="0">
              <a:lnSpc>
                <a:spcPct val="90000"/>
              </a:lnSpc>
              <a:spcBef>
                <a:spcPts val="1000"/>
              </a:spcBef>
              <a:spcAft>
                <a:spcPts val="0"/>
              </a:spcAft>
              <a:buClr>
                <a:srgbClr val="9B2600"/>
              </a:buClr>
              <a:buSzPts val="3000"/>
              <a:buFont typeface="Arial"/>
              <a:buNone/>
            </a:pPr>
            <a:r>
              <a:rPr lang="en-US" sz="3600" b="1">
                <a:solidFill>
                  <a:schemeClr val="dk1"/>
                </a:solidFill>
                <a:latin typeface="Calibri"/>
                <a:ea typeface="Calibri"/>
                <a:cs typeface="Calibri"/>
                <a:sym typeface="Calibri"/>
              </a:rPr>
              <a:t>NASA Investigations </a:t>
            </a:r>
            <a:endParaRPr sz="3600" b="1">
              <a:solidFill>
                <a:schemeClr val="dk1"/>
              </a:solidFill>
              <a:latin typeface="Calibri"/>
              <a:ea typeface="Calibri"/>
              <a:cs typeface="Calibri"/>
              <a:sym typeface="Calibri"/>
            </a:endParaRPr>
          </a:p>
          <a:p>
            <a:pPr marL="230187" marR="0" lvl="0" indent="-230187" algn="ctr" rtl="0">
              <a:lnSpc>
                <a:spcPct val="90000"/>
              </a:lnSpc>
              <a:spcBef>
                <a:spcPts val="1000"/>
              </a:spcBef>
              <a:spcAft>
                <a:spcPts val="0"/>
              </a:spcAft>
              <a:buClr>
                <a:srgbClr val="9B2600"/>
              </a:buClr>
              <a:buSzPts val="3000"/>
              <a:buFont typeface="Arial"/>
              <a:buNone/>
            </a:pPr>
            <a:r>
              <a:rPr lang="en-US" sz="3600" b="1">
                <a:solidFill>
                  <a:schemeClr val="dk1"/>
                </a:solidFill>
                <a:latin typeface="Calibri"/>
                <a:ea typeface="Calibri"/>
                <a:cs typeface="Calibri"/>
                <a:sym typeface="Calibri"/>
              </a:rPr>
              <a:t>with GLOBE: </a:t>
            </a:r>
            <a:endParaRPr sz="3600" b="1">
              <a:solidFill>
                <a:schemeClr val="dk1"/>
              </a:solidFill>
              <a:latin typeface="Calibri"/>
              <a:ea typeface="Calibri"/>
              <a:cs typeface="Calibri"/>
              <a:sym typeface="Calibri"/>
            </a:endParaRPr>
          </a:p>
          <a:p>
            <a:pPr marL="230188" marR="0" lvl="0" indent="-230188" algn="ctr" rtl="0">
              <a:lnSpc>
                <a:spcPct val="90000"/>
              </a:lnSpc>
              <a:spcBef>
                <a:spcPts val="1000"/>
              </a:spcBef>
              <a:spcAft>
                <a:spcPts val="0"/>
              </a:spcAft>
              <a:buClr>
                <a:srgbClr val="9B2600"/>
              </a:buClr>
              <a:buSzPts val="3000"/>
              <a:buFont typeface="Arial"/>
              <a:buNone/>
            </a:pPr>
            <a:r>
              <a:rPr lang="en-US" sz="3600" b="1">
                <a:solidFill>
                  <a:schemeClr val="dk1"/>
                </a:solidFill>
                <a:latin typeface="Calibri"/>
                <a:ea typeface="Calibri"/>
                <a:cs typeface="Calibri"/>
                <a:sym typeface="Calibri"/>
              </a:rPr>
              <a:t>Campaigns and Challenges</a:t>
            </a:r>
            <a:endParaRPr sz="3600"/>
          </a:p>
        </p:txBody>
      </p:sp>
      <p:sp>
        <p:nvSpPr>
          <p:cNvPr id="323" name="Google Shape;323;p55"/>
          <p:cNvSpPr txBox="1">
            <a:spLocks noGrp="1"/>
          </p:cNvSpPr>
          <p:nvPr>
            <p:ph type="body" idx="2"/>
          </p:nvPr>
        </p:nvSpPr>
        <p:spPr>
          <a:xfrm>
            <a:off x="3519963" y="4851788"/>
            <a:ext cx="4351200" cy="809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2500"/>
              <a:buNone/>
            </a:pPr>
            <a:r>
              <a:rPr lang="en-US"/>
              <a:t>Wednesday, July 17, 2019</a:t>
            </a:r>
            <a:endParaRPr/>
          </a:p>
          <a:p>
            <a:pPr marL="0" lvl="0" indent="0" algn="ctr" rtl="0">
              <a:lnSpc>
                <a:spcPct val="90000"/>
              </a:lnSpc>
              <a:spcBef>
                <a:spcPts val="0"/>
              </a:spcBef>
              <a:spcAft>
                <a:spcPts val="0"/>
              </a:spcAft>
              <a:buSzPts val="2500"/>
              <a:buNone/>
            </a:pPr>
            <a:r>
              <a:rPr lang="en-US"/>
              <a:t>Detroit, Michigan, United States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64"/>
          <p:cNvSpPr txBox="1">
            <a:spLocks noGrp="1"/>
          </p:cNvSpPr>
          <p:nvPr>
            <p:ph type="body" idx="2"/>
          </p:nvPr>
        </p:nvSpPr>
        <p:spPr>
          <a:xfrm>
            <a:off x="379500" y="5130500"/>
            <a:ext cx="8385000" cy="479400"/>
          </a:xfrm>
          <a:prstGeom prst="rect">
            <a:avLst/>
          </a:prstGeom>
        </p:spPr>
        <p:txBody>
          <a:bodyPr spcFirstLastPara="1" wrap="square" lIns="91425" tIns="0" rIns="91425" bIns="2743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0">
                <a:solidFill>
                  <a:schemeClr val="dk1"/>
                </a:solidFill>
              </a:rPr>
              <a:t>The 2018 NASA GLOBE Clouds Spring Data Challenge received over </a:t>
            </a:r>
            <a:r>
              <a:rPr lang="en-US">
                <a:solidFill>
                  <a:srgbClr val="256EB2"/>
                </a:solidFill>
              </a:rPr>
              <a:t>55,000 observations </a:t>
            </a:r>
            <a:r>
              <a:rPr lang="en-US" b="0">
                <a:solidFill>
                  <a:schemeClr val="dk1"/>
                </a:solidFill>
              </a:rPr>
              <a:t>from more than </a:t>
            </a:r>
            <a:r>
              <a:rPr lang="en-US">
                <a:solidFill>
                  <a:srgbClr val="256EB2"/>
                </a:solidFill>
              </a:rPr>
              <a:t>15,000 locations </a:t>
            </a:r>
            <a:r>
              <a:rPr lang="en-US" b="0">
                <a:solidFill>
                  <a:schemeClr val="dk1"/>
                </a:solidFill>
              </a:rPr>
              <a:t>in </a:t>
            </a:r>
            <a:r>
              <a:rPr lang="en-US">
                <a:solidFill>
                  <a:srgbClr val="256EB2"/>
                </a:solidFill>
              </a:rPr>
              <a:t>99 countries</a:t>
            </a:r>
            <a:r>
              <a:rPr lang="en-US">
                <a:solidFill>
                  <a:srgbClr val="2E75B6"/>
                </a:solidFill>
              </a:rPr>
              <a:t> </a:t>
            </a:r>
            <a:r>
              <a:rPr lang="en-US" b="0">
                <a:solidFill>
                  <a:schemeClr val="dk1"/>
                </a:solidFill>
              </a:rPr>
              <a:t>in every continent, including Antarctica!</a:t>
            </a:r>
            <a:endParaRPr b="0">
              <a:solidFill>
                <a:schemeClr val="dk1"/>
              </a:solidFill>
            </a:endParaRPr>
          </a:p>
          <a:p>
            <a:pPr marL="0" lvl="0" indent="0" algn="ctr" rtl="0">
              <a:spcBef>
                <a:spcPts val="1000"/>
              </a:spcBef>
              <a:spcAft>
                <a:spcPts val="0"/>
              </a:spcAft>
              <a:buNone/>
            </a:pPr>
            <a:endParaRPr/>
          </a:p>
        </p:txBody>
      </p:sp>
      <p:sp>
        <p:nvSpPr>
          <p:cNvPr id="394" name="Google Shape;394;p64"/>
          <p:cNvSpPr txBox="1">
            <a:spLocks noGrp="1"/>
          </p:cNvSpPr>
          <p:nvPr>
            <p:ph type="title"/>
          </p:nvPr>
        </p:nvSpPr>
        <p:spPr>
          <a:xfrm>
            <a:off x="501904" y="1094298"/>
            <a:ext cx="8222100" cy="552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rgbClr val="0E7FC4"/>
                </a:solidFill>
              </a:rPr>
              <a:t>2018 GLOBE Clouds </a:t>
            </a:r>
            <a:endParaRPr b="1">
              <a:solidFill>
                <a:srgbClr val="0E7FC4"/>
              </a:solidFill>
            </a:endParaRPr>
          </a:p>
          <a:p>
            <a:pPr marL="0" lvl="0" indent="0" algn="ctr" rtl="0">
              <a:spcBef>
                <a:spcPts val="0"/>
              </a:spcBef>
              <a:spcAft>
                <a:spcPts val="0"/>
              </a:spcAft>
              <a:buNone/>
            </a:pPr>
            <a:r>
              <a:rPr lang="en-US" b="1">
                <a:solidFill>
                  <a:srgbClr val="0E7FC4"/>
                </a:solidFill>
              </a:rPr>
              <a:t>Spring Data Challenge</a:t>
            </a:r>
            <a:endParaRPr b="1">
              <a:solidFill>
                <a:srgbClr val="0E7FC4"/>
              </a:solidFill>
            </a:endParaRPr>
          </a:p>
        </p:txBody>
      </p:sp>
      <p:pic>
        <p:nvPicPr>
          <p:cNvPr id="395" name="Google Shape;395;p64"/>
          <p:cNvPicPr preferRelativeResize="0"/>
          <p:nvPr/>
        </p:nvPicPr>
        <p:blipFill>
          <a:blip r:embed="rId3">
            <a:alphaModFix/>
          </a:blip>
          <a:stretch>
            <a:fillRect/>
          </a:stretch>
        </p:blipFill>
        <p:spPr>
          <a:xfrm>
            <a:off x="495300" y="2081300"/>
            <a:ext cx="4042775" cy="2828493"/>
          </a:xfrm>
          <a:prstGeom prst="rect">
            <a:avLst/>
          </a:prstGeom>
          <a:noFill/>
          <a:ln>
            <a:noFill/>
          </a:ln>
        </p:spPr>
      </p:pic>
      <p:pic>
        <p:nvPicPr>
          <p:cNvPr id="396" name="Google Shape;396;p64"/>
          <p:cNvPicPr preferRelativeResize="0"/>
          <p:nvPr/>
        </p:nvPicPr>
        <p:blipFill>
          <a:blip r:embed="rId4">
            <a:alphaModFix/>
          </a:blip>
          <a:stretch>
            <a:fillRect/>
          </a:stretch>
        </p:blipFill>
        <p:spPr>
          <a:xfrm>
            <a:off x="4690475" y="2074850"/>
            <a:ext cx="4021130" cy="2828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65"/>
          <p:cNvSpPr txBox="1">
            <a:spLocks noGrp="1"/>
          </p:cNvSpPr>
          <p:nvPr>
            <p:ph type="title"/>
          </p:nvPr>
        </p:nvSpPr>
        <p:spPr>
          <a:xfrm>
            <a:off x="501904" y="1012648"/>
            <a:ext cx="8222100" cy="552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rgbClr val="0E7FC4"/>
                </a:solidFill>
              </a:rPr>
              <a:t>60% of GLOBE participants reported cloudy conditions in Spring 2018</a:t>
            </a:r>
            <a:endParaRPr b="1">
              <a:solidFill>
                <a:srgbClr val="0E7FC4"/>
              </a:solidFill>
            </a:endParaRPr>
          </a:p>
        </p:txBody>
      </p:sp>
      <p:pic>
        <p:nvPicPr>
          <p:cNvPr id="403" name="Google Shape;403;p65"/>
          <p:cNvPicPr preferRelativeResize="0"/>
          <p:nvPr/>
        </p:nvPicPr>
        <p:blipFill>
          <a:blip r:embed="rId3">
            <a:alphaModFix/>
          </a:blip>
          <a:stretch>
            <a:fillRect/>
          </a:stretch>
        </p:blipFill>
        <p:spPr>
          <a:xfrm>
            <a:off x="614963" y="5290450"/>
            <a:ext cx="7995963" cy="789498"/>
          </a:xfrm>
          <a:prstGeom prst="rect">
            <a:avLst/>
          </a:prstGeom>
          <a:noFill/>
          <a:ln>
            <a:noFill/>
          </a:ln>
        </p:spPr>
      </p:pic>
      <p:pic>
        <p:nvPicPr>
          <p:cNvPr id="404" name="Google Shape;404;p65"/>
          <p:cNvPicPr preferRelativeResize="0"/>
          <p:nvPr/>
        </p:nvPicPr>
        <p:blipFill>
          <a:blip r:embed="rId4">
            <a:alphaModFix/>
          </a:blip>
          <a:stretch>
            <a:fillRect/>
          </a:stretch>
        </p:blipFill>
        <p:spPr>
          <a:xfrm>
            <a:off x="103425" y="1945948"/>
            <a:ext cx="6689004" cy="3344502"/>
          </a:xfrm>
          <a:prstGeom prst="rect">
            <a:avLst/>
          </a:prstGeom>
          <a:noFill/>
          <a:ln>
            <a:noFill/>
          </a:ln>
        </p:spPr>
      </p:pic>
      <p:sp>
        <p:nvSpPr>
          <p:cNvPr id="405" name="Google Shape;405;p65"/>
          <p:cNvSpPr txBox="1"/>
          <p:nvPr/>
        </p:nvSpPr>
        <p:spPr>
          <a:xfrm>
            <a:off x="6792425" y="2816675"/>
            <a:ext cx="2120100" cy="85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t>Mean Total Cloud Cover Over the World was 40%</a:t>
            </a:r>
            <a:endParaRPr sz="1800" b="1"/>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66"/>
          <p:cNvSpPr txBox="1">
            <a:spLocks noGrp="1"/>
          </p:cNvSpPr>
          <p:nvPr>
            <p:ph type="body" idx="2"/>
          </p:nvPr>
        </p:nvSpPr>
        <p:spPr>
          <a:xfrm>
            <a:off x="495300" y="5294378"/>
            <a:ext cx="8235300" cy="479400"/>
          </a:xfrm>
          <a:prstGeom prst="rect">
            <a:avLst/>
          </a:prstGeom>
        </p:spPr>
        <p:txBody>
          <a:bodyPr spcFirstLastPara="1" wrap="square" lIns="91425" tIns="0" rIns="91425" bIns="274300" anchor="t" anchorCtr="0">
            <a:noAutofit/>
          </a:bodyPr>
          <a:lstStyle/>
          <a:p>
            <a:pPr marL="0" lvl="0" indent="0" algn="ctr" rtl="0">
              <a:spcBef>
                <a:spcPts val="1000"/>
              </a:spcBef>
              <a:spcAft>
                <a:spcPts val="0"/>
              </a:spcAft>
              <a:buNone/>
            </a:pPr>
            <a:r>
              <a:rPr lang="en-US"/>
              <a:t>215,440 total cloud observations submitted in 2018,                               covering roughly 11% of Earth’s landmasses.</a:t>
            </a:r>
            <a:endParaRPr/>
          </a:p>
        </p:txBody>
      </p:sp>
      <p:sp>
        <p:nvSpPr>
          <p:cNvPr id="412" name="Google Shape;412;p66"/>
          <p:cNvSpPr txBox="1">
            <a:spLocks noGrp="1"/>
          </p:cNvSpPr>
          <p:nvPr>
            <p:ph type="title"/>
          </p:nvPr>
        </p:nvSpPr>
        <p:spPr>
          <a:xfrm>
            <a:off x="501904" y="1069448"/>
            <a:ext cx="8222100" cy="552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rgbClr val="0E7FC4"/>
                </a:solidFill>
              </a:rPr>
              <a:t>Most observed cloud type for 2018: Cumulus </a:t>
            </a:r>
            <a:endParaRPr b="1">
              <a:solidFill>
                <a:srgbClr val="0E7FC4"/>
              </a:solidFill>
            </a:endParaRPr>
          </a:p>
        </p:txBody>
      </p:sp>
      <p:pic>
        <p:nvPicPr>
          <p:cNvPr id="413" name="Google Shape;413;p66"/>
          <p:cNvPicPr preferRelativeResize="0"/>
          <p:nvPr/>
        </p:nvPicPr>
        <p:blipFill>
          <a:blip r:embed="rId3">
            <a:alphaModFix/>
          </a:blip>
          <a:stretch>
            <a:fillRect/>
          </a:stretch>
        </p:blipFill>
        <p:spPr>
          <a:xfrm>
            <a:off x="1277500" y="2024811"/>
            <a:ext cx="5486400" cy="2828925"/>
          </a:xfrm>
          <a:prstGeom prst="rect">
            <a:avLst/>
          </a:prstGeom>
          <a:noFill/>
          <a:ln>
            <a:noFill/>
          </a:ln>
        </p:spPr>
      </p:pic>
      <p:sp>
        <p:nvSpPr>
          <p:cNvPr id="414" name="Google Shape;414;p66"/>
          <p:cNvSpPr/>
          <p:nvPr/>
        </p:nvSpPr>
        <p:spPr>
          <a:xfrm rot="841330">
            <a:off x="3821446" y="2776577"/>
            <a:ext cx="1184908" cy="406296"/>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5" name="Google Shape;415;p66"/>
          <p:cNvCxnSpPr>
            <a:stCxn id="414" idx="0"/>
            <a:endCxn id="416" idx="1"/>
          </p:cNvCxnSpPr>
          <p:nvPr/>
        </p:nvCxnSpPr>
        <p:spPr>
          <a:xfrm rot="10800000" flipH="1">
            <a:off x="4463100" y="2039525"/>
            <a:ext cx="2735100" cy="743100"/>
          </a:xfrm>
          <a:prstGeom prst="straightConnector1">
            <a:avLst/>
          </a:prstGeom>
          <a:noFill/>
          <a:ln w="38100" cap="flat" cmpd="sng">
            <a:solidFill>
              <a:srgbClr val="FF0000"/>
            </a:solidFill>
            <a:prstDash val="solid"/>
            <a:round/>
            <a:headEnd type="none" w="med" len="med"/>
            <a:tailEnd type="none" w="med" len="med"/>
          </a:ln>
        </p:spPr>
      </p:cxnSp>
      <p:sp>
        <p:nvSpPr>
          <p:cNvPr id="417" name="Google Shape;417;p66"/>
          <p:cNvSpPr/>
          <p:nvPr/>
        </p:nvSpPr>
        <p:spPr>
          <a:xfrm>
            <a:off x="3708925" y="2193350"/>
            <a:ext cx="1811100" cy="552300"/>
          </a:xfrm>
          <a:prstGeom prst="ellipse">
            <a:avLst/>
          </a:prstGeom>
          <a:noFill/>
          <a:ln w="38100"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8" name="Google Shape;418;p66"/>
          <p:cNvCxnSpPr>
            <a:stCxn id="417" idx="7"/>
            <a:endCxn id="416" idx="1"/>
          </p:cNvCxnSpPr>
          <p:nvPr/>
        </p:nvCxnSpPr>
        <p:spPr>
          <a:xfrm rot="10800000" flipH="1">
            <a:off x="5254796" y="2039632"/>
            <a:ext cx="1943400" cy="234600"/>
          </a:xfrm>
          <a:prstGeom prst="straightConnector1">
            <a:avLst/>
          </a:prstGeom>
          <a:noFill/>
          <a:ln w="38100" cap="flat" cmpd="sng">
            <a:solidFill>
              <a:srgbClr val="00FFFF"/>
            </a:solidFill>
            <a:prstDash val="solid"/>
            <a:round/>
            <a:headEnd type="none" w="med" len="med"/>
            <a:tailEnd type="none" w="med" len="med"/>
          </a:ln>
        </p:spPr>
      </p:cxnSp>
      <p:pic>
        <p:nvPicPr>
          <p:cNvPr id="416" name="Google Shape;416;p66"/>
          <p:cNvPicPr preferRelativeResize="0"/>
          <p:nvPr/>
        </p:nvPicPr>
        <p:blipFill>
          <a:blip r:embed="rId4">
            <a:alphaModFix/>
          </a:blip>
          <a:stretch>
            <a:fillRect/>
          </a:stretch>
        </p:blipFill>
        <p:spPr>
          <a:xfrm>
            <a:off x="7198150" y="1480285"/>
            <a:ext cx="1608300" cy="1118500"/>
          </a:xfrm>
          <a:prstGeom prst="rect">
            <a:avLst/>
          </a:prstGeom>
          <a:noFill/>
          <a:ln>
            <a:noFill/>
          </a:ln>
        </p:spPr>
      </p:pic>
      <p:sp>
        <p:nvSpPr>
          <p:cNvPr id="419" name="Google Shape;419;p66"/>
          <p:cNvSpPr txBox="1"/>
          <p:nvPr/>
        </p:nvSpPr>
        <p:spPr>
          <a:xfrm>
            <a:off x="7198150" y="2520013"/>
            <a:ext cx="1608300" cy="47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t>cirrus</a:t>
            </a:r>
            <a:endParaRPr sz="1800" b="1"/>
          </a:p>
        </p:txBody>
      </p:sp>
      <p:sp>
        <p:nvSpPr>
          <p:cNvPr id="420" name="Google Shape;420;p66"/>
          <p:cNvSpPr/>
          <p:nvPr/>
        </p:nvSpPr>
        <p:spPr>
          <a:xfrm>
            <a:off x="2343200" y="2193350"/>
            <a:ext cx="996000" cy="806100"/>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21" name="Google Shape;421;p66"/>
          <p:cNvCxnSpPr>
            <a:stCxn id="420" idx="7"/>
            <a:endCxn id="416" idx="1"/>
          </p:cNvCxnSpPr>
          <p:nvPr/>
        </p:nvCxnSpPr>
        <p:spPr>
          <a:xfrm rot="10800000" flipH="1">
            <a:off x="3193339" y="2039601"/>
            <a:ext cx="4004700" cy="271800"/>
          </a:xfrm>
          <a:prstGeom prst="straightConnector1">
            <a:avLst/>
          </a:prstGeom>
          <a:noFill/>
          <a:ln w="38100" cap="flat" cmpd="sng">
            <a:solidFill>
              <a:srgbClr val="FFFF00"/>
            </a:solidFill>
            <a:prstDash val="solid"/>
            <a:round/>
            <a:headEnd type="none" w="med" len="med"/>
            <a:tailEnd type="none" w="med" len="med"/>
          </a:ln>
        </p:spPr>
      </p:cxnSp>
      <p:pic>
        <p:nvPicPr>
          <p:cNvPr id="422" name="Google Shape;422;p66"/>
          <p:cNvPicPr preferRelativeResize="0"/>
          <p:nvPr/>
        </p:nvPicPr>
        <p:blipFill>
          <a:blip r:embed="rId5">
            <a:alphaModFix/>
          </a:blip>
          <a:stretch>
            <a:fillRect/>
          </a:stretch>
        </p:blipFill>
        <p:spPr>
          <a:xfrm>
            <a:off x="7272950" y="3841175"/>
            <a:ext cx="1680810" cy="1118500"/>
          </a:xfrm>
          <a:prstGeom prst="rect">
            <a:avLst/>
          </a:prstGeom>
          <a:noFill/>
          <a:ln>
            <a:noFill/>
          </a:ln>
        </p:spPr>
      </p:pic>
      <p:sp>
        <p:nvSpPr>
          <p:cNvPr id="423" name="Google Shape;423;p66"/>
          <p:cNvSpPr/>
          <p:nvPr/>
        </p:nvSpPr>
        <p:spPr>
          <a:xfrm rot="-2204208">
            <a:off x="5013728" y="2560018"/>
            <a:ext cx="1239843" cy="1754765"/>
          </a:xfrm>
          <a:prstGeom prst="ellipse">
            <a:avLst/>
          </a:prstGeom>
          <a:noFill/>
          <a:ln w="38100" cap="flat" cmpd="sng">
            <a:solidFill>
              <a:srgbClr val="134F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24" name="Google Shape;424;p66"/>
          <p:cNvCxnSpPr>
            <a:stCxn id="423" idx="5"/>
            <a:endCxn id="422" idx="1"/>
          </p:cNvCxnSpPr>
          <p:nvPr/>
        </p:nvCxnSpPr>
        <p:spPr>
          <a:xfrm>
            <a:off x="6355960" y="3672443"/>
            <a:ext cx="917100" cy="728100"/>
          </a:xfrm>
          <a:prstGeom prst="straightConnector1">
            <a:avLst/>
          </a:prstGeom>
          <a:noFill/>
          <a:ln w="38100" cap="flat" cmpd="sng">
            <a:solidFill>
              <a:srgbClr val="274E13"/>
            </a:solidFill>
            <a:prstDash val="solid"/>
            <a:round/>
            <a:headEnd type="none" w="med" len="med"/>
            <a:tailEnd type="none" w="med" len="med"/>
          </a:ln>
        </p:spPr>
      </p:cxnSp>
      <p:sp>
        <p:nvSpPr>
          <p:cNvPr id="425" name="Google Shape;425;p66"/>
          <p:cNvSpPr txBox="1"/>
          <p:nvPr/>
        </p:nvSpPr>
        <p:spPr>
          <a:xfrm>
            <a:off x="7198050" y="3483800"/>
            <a:ext cx="1830600" cy="47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t>Stratocumulus</a:t>
            </a:r>
            <a:endParaRPr sz="1800" b="1"/>
          </a:p>
        </p:txBody>
      </p:sp>
      <p:sp>
        <p:nvSpPr>
          <p:cNvPr id="426" name="Google Shape;426;p66"/>
          <p:cNvSpPr/>
          <p:nvPr/>
        </p:nvSpPr>
        <p:spPr>
          <a:xfrm>
            <a:off x="3628675" y="3153225"/>
            <a:ext cx="1156500" cy="10041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27" name="Google Shape;427;p66"/>
          <p:cNvCxnSpPr>
            <a:stCxn id="426" idx="5"/>
            <a:endCxn id="422" idx="1"/>
          </p:cNvCxnSpPr>
          <p:nvPr/>
        </p:nvCxnSpPr>
        <p:spPr>
          <a:xfrm>
            <a:off x="4615809" y="4010278"/>
            <a:ext cx="2657100" cy="390000"/>
          </a:xfrm>
          <a:prstGeom prst="straightConnector1">
            <a:avLst/>
          </a:prstGeom>
          <a:noFill/>
          <a:ln w="38100" cap="flat" cmpd="sng">
            <a:solidFill>
              <a:srgbClr val="9900FF"/>
            </a:solidFill>
            <a:prstDash val="solid"/>
            <a:round/>
            <a:headEnd type="none" w="med" len="med"/>
            <a:tailEnd type="none" w="med" len="med"/>
          </a:ln>
        </p:spPr>
      </p:cxnSp>
      <p:pic>
        <p:nvPicPr>
          <p:cNvPr id="428" name="Google Shape;428;p66"/>
          <p:cNvPicPr preferRelativeResize="0"/>
          <p:nvPr/>
        </p:nvPicPr>
        <p:blipFill>
          <a:blip r:embed="rId6">
            <a:alphaModFix/>
          </a:blip>
          <a:stretch>
            <a:fillRect/>
          </a:stretch>
        </p:blipFill>
        <p:spPr>
          <a:xfrm>
            <a:off x="261472" y="3632372"/>
            <a:ext cx="1980000" cy="1317600"/>
          </a:xfrm>
          <a:prstGeom prst="rect">
            <a:avLst/>
          </a:prstGeom>
          <a:noFill/>
          <a:ln>
            <a:noFill/>
          </a:ln>
        </p:spPr>
      </p:pic>
      <p:sp>
        <p:nvSpPr>
          <p:cNvPr id="429" name="Google Shape;429;p66"/>
          <p:cNvSpPr/>
          <p:nvPr/>
        </p:nvSpPr>
        <p:spPr>
          <a:xfrm rot="-2090885">
            <a:off x="2471238" y="2807368"/>
            <a:ext cx="1066324" cy="1637567"/>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0" name="Google Shape;430;p66"/>
          <p:cNvCxnSpPr>
            <a:stCxn id="428" idx="0"/>
            <a:endCxn id="429" idx="1"/>
          </p:cNvCxnSpPr>
          <p:nvPr/>
        </p:nvCxnSpPr>
        <p:spPr>
          <a:xfrm rot="10800000" flipH="1">
            <a:off x="1251472" y="3366572"/>
            <a:ext cx="1112700" cy="265800"/>
          </a:xfrm>
          <a:prstGeom prst="straightConnector1">
            <a:avLst/>
          </a:prstGeom>
          <a:noFill/>
          <a:ln w="38100" cap="flat" cmpd="sng">
            <a:solidFill>
              <a:srgbClr val="FF9900"/>
            </a:solidFill>
            <a:prstDash val="solid"/>
            <a:round/>
            <a:headEnd type="none" w="med" len="med"/>
            <a:tailEnd type="none" w="med" len="med"/>
          </a:ln>
        </p:spPr>
      </p:cxnSp>
      <p:sp>
        <p:nvSpPr>
          <p:cNvPr id="431" name="Google Shape;431;p66"/>
          <p:cNvSpPr txBox="1"/>
          <p:nvPr/>
        </p:nvSpPr>
        <p:spPr>
          <a:xfrm>
            <a:off x="336175" y="4949975"/>
            <a:ext cx="1830600" cy="47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t>Altostratus</a:t>
            </a:r>
            <a:endParaRPr sz="1800" b="1"/>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67"/>
          <p:cNvSpPr txBox="1">
            <a:spLocks noGrp="1"/>
          </p:cNvSpPr>
          <p:nvPr>
            <p:ph type="title"/>
          </p:nvPr>
        </p:nvSpPr>
        <p:spPr>
          <a:xfrm>
            <a:off x="501904" y="917048"/>
            <a:ext cx="8222100" cy="552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rgbClr val="0E7FC4"/>
                </a:solidFill>
              </a:rPr>
              <a:t>Unique Observations - Dust Storms</a:t>
            </a:r>
            <a:endParaRPr b="1">
              <a:solidFill>
                <a:srgbClr val="0E7FC4"/>
              </a:solidFill>
            </a:endParaRPr>
          </a:p>
        </p:txBody>
      </p:sp>
      <p:pic>
        <p:nvPicPr>
          <p:cNvPr id="438" name="Google Shape;438;p67"/>
          <p:cNvPicPr preferRelativeResize="0"/>
          <p:nvPr/>
        </p:nvPicPr>
        <p:blipFill rotWithShape="1">
          <a:blip r:embed="rId3">
            <a:alphaModFix/>
          </a:blip>
          <a:srcRect t="7175"/>
          <a:stretch/>
        </p:blipFill>
        <p:spPr>
          <a:xfrm>
            <a:off x="1404613" y="1557875"/>
            <a:ext cx="6416674" cy="3842350"/>
          </a:xfrm>
          <a:prstGeom prst="rect">
            <a:avLst/>
          </a:prstGeom>
          <a:noFill/>
          <a:ln>
            <a:noFill/>
          </a:ln>
        </p:spPr>
      </p:pic>
      <p:sp>
        <p:nvSpPr>
          <p:cNvPr id="439" name="Google Shape;439;p67"/>
          <p:cNvSpPr txBox="1">
            <a:spLocks noGrp="1"/>
          </p:cNvSpPr>
          <p:nvPr>
            <p:ph type="body" idx="2"/>
          </p:nvPr>
        </p:nvSpPr>
        <p:spPr>
          <a:xfrm>
            <a:off x="427950" y="5488750"/>
            <a:ext cx="8370000" cy="479400"/>
          </a:xfrm>
          <a:prstGeom prst="rect">
            <a:avLst/>
          </a:prstGeom>
        </p:spPr>
        <p:txBody>
          <a:bodyPr spcFirstLastPara="1" wrap="square" lIns="91425" tIns="0" rIns="91425" bIns="274300" anchor="t" anchorCtr="0">
            <a:noAutofit/>
          </a:bodyPr>
          <a:lstStyle/>
          <a:p>
            <a:pPr marL="0" lvl="0" indent="0" algn="ctr" rtl="0">
              <a:spcBef>
                <a:spcPts val="1000"/>
              </a:spcBef>
              <a:spcAft>
                <a:spcPts val="0"/>
              </a:spcAft>
              <a:buNone/>
            </a:pPr>
            <a:r>
              <a:rPr lang="en-US" sz="2400"/>
              <a:t>GLOBE Observers Caught in Saharan Dust Storm</a:t>
            </a:r>
            <a:endParaRPr sz="24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68"/>
          <p:cNvSpPr txBox="1">
            <a:spLocks noGrp="1"/>
          </p:cNvSpPr>
          <p:nvPr>
            <p:ph type="title"/>
          </p:nvPr>
        </p:nvSpPr>
        <p:spPr>
          <a:xfrm>
            <a:off x="501904" y="917048"/>
            <a:ext cx="8222100" cy="552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000" b="1">
                <a:solidFill>
                  <a:srgbClr val="980000"/>
                </a:solidFill>
              </a:rPr>
              <a:t>How to Report Dust Storms</a:t>
            </a:r>
            <a:endParaRPr sz="3000" b="1">
              <a:solidFill>
                <a:srgbClr val="980000"/>
              </a:solidFill>
            </a:endParaRPr>
          </a:p>
          <a:p>
            <a:pPr marL="0" lvl="0" indent="0" algn="l" rtl="0">
              <a:spcBef>
                <a:spcPts val="0"/>
              </a:spcBef>
              <a:spcAft>
                <a:spcPts val="0"/>
              </a:spcAft>
              <a:buNone/>
            </a:pPr>
            <a:r>
              <a:rPr lang="en-US" sz="2400" b="1">
                <a:solidFill>
                  <a:srgbClr val="980000"/>
                </a:solidFill>
              </a:rPr>
              <a:t>Select clouds and choose obscurations</a:t>
            </a:r>
            <a:endParaRPr sz="2400" b="1">
              <a:solidFill>
                <a:srgbClr val="980000"/>
              </a:solidFill>
            </a:endParaRPr>
          </a:p>
        </p:txBody>
      </p:sp>
      <p:pic>
        <p:nvPicPr>
          <p:cNvPr id="446" name="Google Shape;446;p68"/>
          <p:cNvPicPr preferRelativeResize="0"/>
          <p:nvPr/>
        </p:nvPicPr>
        <p:blipFill>
          <a:blip r:embed="rId3">
            <a:alphaModFix/>
          </a:blip>
          <a:stretch>
            <a:fillRect/>
          </a:stretch>
        </p:blipFill>
        <p:spPr>
          <a:xfrm>
            <a:off x="7395400" y="1025923"/>
            <a:ext cx="1209675" cy="2133600"/>
          </a:xfrm>
          <a:prstGeom prst="rect">
            <a:avLst/>
          </a:prstGeom>
          <a:noFill/>
          <a:ln>
            <a:noFill/>
          </a:ln>
        </p:spPr>
      </p:pic>
      <p:pic>
        <p:nvPicPr>
          <p:cNvPr id="447" name="Google Shape;447;p68"/>
          <p:cNvPicPr preferRelativeResize="0"/>
          <p:nvPr/>
        </p:nvPicPr>
        <p:blipFill>
          <a:blip r:embed="rId4">
            <a:alphaModFix/>
          </a:blip>
          <a:stretch>
            <a:fillRect/>
          </a:stretch>
        </p:blipFill>
        <p:spPr>
          <a:xfrm>
            <a:off x="224550" y="1910201"/>
            <a:ext cx="1611275" cy="2797850"/>
          </a:xfrm>
          <a:prstGeom prst="rect">
            <a:avLst/>
          </a:prstGeom>
          <a:noFill/>
          <a:ln>
            <a:noFill/>
          </a:ln>
        </p:spPr>
      </p:pic>
      <p:pic>
        <p:nvPicPr>
          <p:cNvPr id="448" name="Google Shape;448;p68"/>
          <p:cNvPicPr preferRelativeResize="0"/>
          <p:nvPr/>
        </p:nvPicPr>
        <p:blipFill>
          <a:blip r:embed="rId5">
            <a:alphaModFix/>
          </a:blip>
          <a:stretch>
            <a:fillRect/>
          </a:stretch>
        </p:blipFill>
        <p:spPr>
          <a:xfrm>
            <a:off x="1945825" y="1910201"/>
            <a:ext cx="1611275" cy="2822854"/>
          </a:xfrm>
          <a:prstGeom prst="rect">
            <a:avLst/>
          </a:prstGeom>
          <a:noFill/>
          <a:ln>
            <a:noFill/>
          </a:ln>
        </p:spPr>
      </p:pic>
      <p:pic>
        <p:nvPicPr>
          <p:cNvPr id="449" name="Google Shape;449;p68"/>
          <p:cNvPicPr preferRelativeResize="0"/>
          <p:nvPr/>
        </p:nvPicPr>
        <p:blipFill>
          <a:blip r:embed="rId6">
            <a:alphaModFix/>
          </a:blip>
          <a:stretch>
            <a:fillRect/>
          </a:stretch>
        </p:blipFill>
        <p:spPr>
          <a:xfrm>
            <a:off x="3667100" y="1910201"/>
            <a:ext cx="1611275" cy="2832319"/>
          </a:xfrm>
          <a:prstGeom prst="rect">
            <a:avLst/>
          </a:prstGeom>
          <a:noFill/>
          <a:ln>
            <a:noFill/>
          </a:ln>
        </p:spPr>
      </p:pic>
      <p:pic>
        <p:nvPicPr>
          <p:cNvPr id="450" name="Google Shape;450;p68"/>
          <p:cNvPicPr preferRelativeResize="0"/>
          <p:nvPr/>
        </p:nvPicPr>
        <p:blipFill>
          <a:blip r:embed="rId7">
            <a:alphaModFix/>
          </a:blip>
          <a:stretch>
            <a:fillRect/>
          </a:stretch>
        </p:blipFill>
        <p:spPr>
          <a:xfrm>
            <a:off x="5388375" y="1910201"/>
            <a:ext cx="1611275" cy="2810364"/>
          </a:xfrm>
          <a:prstGeom prst="rect">
            <a:avLst/>
          </a:prstGeom>
          <a:noFill/>
          <a:ln>
            <a:noFill/>
          </a:ln>
        </p:spPr>
      </p:pic>
      <p:pic>
        <p:nvPicPr>
          <p:cNvPr id="451" name="Google Shape;451;p68"/>
          <p:cNvPicPr preferRelativeResize="0"/>
          <p:nvPr/>
        </p:nvPicPr>
        <p:blipFill>
          <a:blip r:embed="rId8">
            <a:alphaModFix/>
          </a:blip>
          <a:stretch>
            <a:fillRect/>
          </a:stretch>
        </p:blipFill>
        <p:spPr>
          <a:xfrm>
            <a:off x="7109650" y="3288623"/>
            <a:ext cx="1781175" cy="2543175"/>
          </a:xfrm>
          <a:prstGeom prst="rect">
            <a:avLst/>
          </a:prstGeom>
          <a:noFill/>
          <a:ln>
            <a:noFill/>
          </a:ln>
        </p:spPr>
      </p:pic>
      <p:sp>
        <p:nvSpPr>
          <p:cNvPr id="452" name="Google Shape;452;p68"/>
          <p:cNvSpPr txBox="1"/>
          <p:nvPr/>
        </p:nvSpPr>
        <p:spPr>
          <a:xfrm>
            <a:off x="353775" y="4975900"/>
            <a:ext cx="6395400" cy="85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t>Choose to add pictures manually and submit your pictures of dust storms!</a:t>
            </a:r>
            <a:endParaRPr sz="2400" b="1"/>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69"/>
          <p:cNvSpPr txBox="1">
            <a:spLocks noGrp="1"/>
          </p:cNvSpPr>
          <p:nvPr>
            <p:ph type="title"/>
          </p:nvPr>
        </p:nvSpPr>
        <p:spPr>
          <a:xfrm>
            <a:off x="501904" y="1094298"/>
            <a:ext cx="8222100" cy="552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rgbClr val="0E7FC4"/>
                </a:solidFill>
              </a:rPr>
              <a:t>Question: What are the major cloud types worldwide per season?</a:t>
            </a:r>
            <a:endParaRPr b="1">
              <a:solidFill>
                <a:srgbClr val="0E7FC4"/>
              </a:solidFill>
            </a:endParaRPr>
          </a:p>
        </p:txBody>
      </p:sp>
      <p:pic>
        <p:nvPicPr>
          <p:cNvPr id="459" name="Google Shape;459;p69"/>
          <p:cNvPicPr preferRelativeResize="0"/>
          <p:nvPr/>
        </p:nvPicPr>
        <p:blipFill>
          <a:blip r:embed="rId3">
            <a:alphaModFix/>
          </a:blip>
          <a:stretch>
            <a:fillRect/>
          </a:stretch>
        </p:blipFill>
        <p:spPr>
          <a:xfrm>
            <a:off x="408101" y="2234300"/>
            <a:ext cx="3671200" cy="3671200"/>
          </a:xfrm>
          <a:prstGeom prst="rect">
            <a:avLst/>
          </a:prstGeom>
          <a:noFill/>
          <a:ln>
            <a:noFill/>
          </a:ln>
        </p:spPr>
      </p:pic>
      <p:sp>
        <p:nvSpPr>
          <p:cNvPr id="460" name="Google Shape;460;p69"/>
          <p:cNvSpPr txBox="1"/>
          <p:nvPr/>
        </p:nvSpPr>
        <p:spPr>
          <a:xfrm>
            <a:off x="4403800" y="2693750"/>
            <a:ext cx="4508700" cy="85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600" b="1">
                <a:solidFill>
                  <a:srgbClr val="980000"/>
                </a:solidFill>
              </a:rPr>
              <a:t>NASA GLOBE Clouds Fall Data Challenge </a:t>
            </a:r>
            <a:endParaRPr sz="3600" b="1">
              <a:solidFill>
                <a:srgbClr val="980000"/>
              </a:solidFill>
            </a:endParaRPr>
          </a:p>
          <a:p>
            <a:pPr marL="0" lvl="0" indent="0" algn="ctr" rtl="0">
              <a:spcBef>
                <a:spcPts val="0"/>
              </a:spcBef>
              <a:spcAft>
                <a:spcPts val="0"/>
              </a:spcAft>
              <a:buNone/>
            </a:pPr>
            <a:r>
              <a:rPr lang="en-US" sz="3600" b="1">
                <a:solidFill>
                  <a:srgbClr val="980000"/>
                </a:solidFill>
              </a:rPr>
              <a:t>October 2019!</a:t>
            </a:r>
            <a:endParaRPr sz="3600" b="1">
              <a:solidFill>
                <a:srgbClr val="98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70"/>
          <p:cNvSpPr txBox="1">
            <a:spLocks noGrp="1"/>
          </p:cNvSpPr>
          <p:nvPr>
            <p:ph type="body" idx="2"/>
          </p:nvPr>
        </p:nvSpPr>
        <p:spPr>
          <a:xfrm>
            <a:off x="495300" y="4699428"/>
            <a:ext cx="8235300" cy="479400"/>
          </a:xfrm>
          <a:prstGeom prst="rect">
            <a:avLst/>
          </a:prstGeom>
        </p:spPr>
        <p:txBody>
          <a:bodyPr spcFirstLastPara="1" wrap="square" lIns="91425" tIns="0" rIns="91425" bIns="274300" anchor="t" anchorCtr="0">
            <a:noAutofit/>
          </a:bodyPr>
          <a:lstStyle/>
          <a:p>
            <a:pPr marL="0" lvl="0" indent="0" algn="l" rtl="0">
              <a:spcBef>
                <a:spcPts val="1000"/>
              </a:spcBef>
              <a:spcAft>
                <a:spcPts val="0"/>
              </a:spcAft>
              <a:buNone/>
            </a:pPr>
            <a:r>
              <a:rPr lang="en-US" sz="2400"/>
              <a:t>Cloud and visibility observations over the ocean are being used to validate aerosol layers detected by satellites.</a:t>
            </a:r>
            <a:endParaRPr sz="2400"/>
          </a:p>
        </p:txBody>
      </p:sp>
      <p:sp>
        <p:nvSpPr>
          <p:cNvPr id="467" name="Google Shape;467;p70"/>
          <p:cNvSpPr txBox="1">
            <a:spLocks noGrp="1"/>
          </p:cNvSpPr>
          <p:nvPr>
            <p:ph type="title"/>
          </p:nvPr>
        </p:nvSpPr>
        <p:spPr>
          <a:xfrm>
            <a:off x="501904" y="917048"/>
            <a:ext cx="8222100" cy="552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rgbClr val="0E7FC4"/>
                </a:solidFill>
              </a:rPr>
              <a:t>Unique Observations - Antarctica</a:t>
            </a:r>
            <a:endParaRPr b="1">
              <a:solidFill>
                <a:srgbClr val="0E7FC4"/>
              </a:solidFill>
            </a:endParaRPr>
          </a:p>
        </p:txBody>
      </p:sp>
      <p:pic>
        <p:nvPicPr>
          <p:cNvPr id="468" name="Google Shape;468;p70"/>
          <p:cNvPicPr preferRelativeResize="0"/>
          <p:nvPr/>
        </p:nvPicPr>
        <p:blipFill>
          <a:blip r:embed="rId3">
            <a:alphaModFix/>
          </a:blip>
          <a:stretch>
            <a:fillRect/>
          </a:stretch>
        </p:blipFill>
        <p:spPr>
          <a:xfrm>
            <a:off x="152400" y="1778250"/>
            <a:ext cx="3392725" cy="2775875"/>
          </a:xfrm>
          <a:prstGeom prst="rect">
            <a:avLst/>
          </a:prstGeom>
          <a:noFill/>
          <a:ln>
            <a:noFill/>
          </a:ln>
        </p:spPr>
      </p:pic>
      <p:pic>
        <p:nvPicPr>
          <p:cNvPr id="469" name="Google Shape;469;p70"/>
          <p:cNvPicPr preferRelativeResize="0"/>
          <p:nvPr/>
        </p:nvPicPr>
        <p:blipFill>
          <a:blip r:embed="rId4">
            <a:alphaModFix/>
          </a:blip>
          <a:stretch>
            <a:fillRect/>
          </a:stretch>
        </p:blipFill>
        <p:spPr>
          <a:xfrm>
            <a:off x="3771000" y="1778250"/>
            <a:ext cx="5248927" cy="27758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71"/>
          <p:cNvSpPr txBox="1">
            <a:spLocks noGrp="1"/>
          </p:cNvSpPr>
          <p:nvPr>
            <p:ph type="body" idx="2"/>
          </p:nvPr>
        </p:nvSpPr>
        <p:spPr>
          <a:xfrm>
            <a:off x="383850" y="4996550"/>
            <a:ext cx="8458200" cy="479400"/>
          </a:xfrm>
          <a:prstGeom prst="rect">
            <a:avLst/>
          </a:prstGeom>
        </p:spPr>
        <p:txBody>
          <a:bodyPr spcFirstLastPara="1" wrap="square" lIns="91425" tIns="0" rIns="91425" bIns="274300" anchor="t" anchorCtr="0">
            <a:noAutofit/>
          </a:bodyPr>
          <a:lstStyle/>
          <a:p>
            <a:pPr marL="0" lvl="0" indent="0" algn="l" rtl="0">
              <a:spcBef>
                <a:spcPts val="1000"/>
              </a:spcBef>
              <a:spcAft>
                <a:spcPts val="0"/>
              </a:spcAft>
              <a:buNone/>
            </a:pPr>
            <a:r>
              <a:rPr lang="en-US" sz="2400"/>
              <a:t>Lexington School for the Deaf has kept track of airplanes that create and those that do not create contrails.</a:t>
            </a:r>
            <a:endParaRPr sz="2400"/>
          </a:p>
        </p:txBody>
      </p:sp>
      <p:sp>
        <p:nvSpPr>
          <p:cNvPr id="476" name="Google Shape;476;p71"/>
          <p:cNvSpPr txBox="1">
            <a:spLocks noGrp="1"/>
          </p:cNvSpPr>
          <p:nvPr>
            <p:ph type="title"/>
          </p:nvPr>
        </p:nvSpPr>
        <p:spPr>
          <a:xfrm>
            <a:off x="501904" y="917048"/>
            <a:ext cx="8222100" cy="552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rgbClr val="0E7FC4"/>
                </a:solidFill>
              </a:rPr>
              <a:t>Unique Observations - Contrails</a:t>
            </a:r>
            <a:endParaRPr b="1">
              <a:solidFill>
                <a:srgbClr val="0E7FC4"/>
              </a:solidFill>
            </a:endParaRPr>
          </a:p>
        </p:txBody>
      </p:sp>
      <p:pic>
        <p:nvPicPr>
          <p:cNvPr id="477" name="Google Shape;477;p71"/>
          <p:cNvPicPr preferRelativeResize="0"/>
          <p:nvPr/>
        </p:nvPicPr>
        <p:blipFill>
          <a:blip r:embed="rId3">
            <a:alphaModFix/>
          </a:blip>
          <a:stretch>
            <a:fillRect/>
          </a:stretch>
        </p:blipFill>
        <p:spPr>
          <a:xfrm>
            <a:off x="152400" y="1621751"/>
            <a:ext cx="4215225" cy="3154350"/>
          </a:xfrm>
          <a:prstGeom prst="rect">
            <a:avLst/>
          </a:prstGeom>
          <a:noFill/>
          <a:ln>
            <a:noFill/>
          </a:ln>
        </p:spPr>
      </p:pic>
      <p:pic>
        <p:nvPicPr>
          <p:cNvPr id="478" name="Google Shape;478;p71"/>
          <p:cNvPicPr preferRelativeResize="0"/>
          <p:nvPr/>
        </p:nvPicPr>
        <p:blipFill>
          <a:blip r:embed="rId4">
            <a:alphaModFix/>
          </a:blip>
          <a:stretch>
            <a:fillRect/>
          </a:stretch>
        </p:blipFill>
        <p:spPr>
          <a:xfrm>
            <a:off x="4520025" y="1844073"/>
            <a:ext cx="4471575" cy="270970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72"/>
          <p:cNvSpPr txBox="1">
            <a:spLocks noGrp="1"/>
          </p:cNvSpPr>
          <p:nvPr>
            <p:ph type="title"/>
          </p:nvPr>
        </p:nvSpPr>
        <p:spPr>
          <a:xfrm>
            <a:off x="508554" y="847023"/>
            <a:ext cx="8222100" cy="552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9B2600"/>
              </a:buClr>
              <a:buSzPts val="3240"/>
              <a:buFont typeface="Arial"/>
              <a:buNone/>
            </a:pPr>
            <a:r>
              <a:rPr lang="en-US" sz="3240"/>
              <a:t>Overview - (U.S. Air Quality)</a:t>
            </a:r>
            <a:endParaRPr sz="3240"/>
          </a:p>
        </p:txBody>
      </p:sp>
      <p:sp>
        <p:nvSpPr>
          <p:cNvPr id="484" name="Google Shape;484;p72"/>
          <p:cNvSpPr txBox="1">
            <a:spLocks noGrp="1"/>
          </p:cNvSpPr>
          <p:nvPr>
            <p:ph type="body" idx="1"/>
          </p:nvPr>
        </p:nvSpPr>
        <p:spPr>
          <a:xfrm>
            <a:off x="501927" y="1399430"/>
            <a:ext cx="8222100" cy="392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000"/>
              <a:buNone/>
            </a:pPr>
            <a:r>
              <a:rPr lang="en-US"/>
              <a:t>What is the campaign focus?</a:t>
            </a:r>
            <a:endParaRPr/>
          </a:p>
          <a:p>
            <a:pPr marL="0" lvl="0" indent="0" algn="l" rtl="0">
              <a:lnSpc>
                <a:spcPct val="90000"/>
              </a:lnSpc>
              <a:spcBef>
                <a:spcPts val="0"/>
              </a:spcBef>
              <a:spcAft>
                <a:spcPts val="0"/>
              </a:spcAft>
              <a:buSzPts val="3000"/>
              <a:buNone/>
            </a:pPr>
            <a:r>
              <a:rPr lang="en-US"/>
              <a:t>why</a:t>
            </a:r>
            <a:endParaRPr/>
          </a:p>
          <a:p>
            <a:pPr marL="0" lvl="0" indent="0" algn="l" rtl="0">
              <a:lnSpc>
                <a:spcPct val="90000"/>
              </a:lnSpc>
              <a:spcBef>
                <a:spcPts val="0"/>
              </a:spcBef>
              <a:spcAft>
                <a:spcPts val="0"/>
              </a:spcAft>
              <a:buSzPts val="3000"/>
              <a:buNone/>
            </a:pPr>
            <a:endParaRPr/>
          </a:p>
          <a:p>
            <a:pPr marL="0" lvl="0" indent="0" algn="l" rtl="0">
              <a:lnSpc>
                <a:spcPct val="90000"/>
              </a:lnSpc>
              <a:spcBef>
                <a:spcPts val="0"/>
              </a:spcBef>
              <a:spcAft>
                <a:spcPts val="0"/>
              </a:spcAft>
              <a:buSzPts val="3000"/>
              <a:buNone/>
            </a:pPr>
            <a:r>
              <a:rPr lang="en-US"/>
              <a:t>How these campaigns engaging community science?</a:t>
            </a:r>
            <a:endParaRPr/>
          </a:p>
          <a:p>
            <a:pPr marL="0" lvl="0" indent="0" algn="l" rtl="0">
              <a:lnSpc>
                <a:spcPct val="90000"/>
              </a:lnSpc>
              <a:spcBef>
                <a:spcPts val="0"/>
              </a:spcBef>
              <a:spcAft>
                <a:spcPts val="0"/>
              </a:spcAft>
              <a:buSzPts val="3000"/>
              <a:buNone/>
            </a:pPr>
            <a:endParaRPr/>
          </a:p>
          <a:p>
            <a:pPr marL="0" lvl="0" indent="0" algn="l" rtl="0">
              <a:lnSpc>
                <a:spcPct val="90000"/>
              </a:lnSpc>
              <a:spcBef>
                <a:spcPts val="0"/>
              </a:spcBef>
              <a:spcAft>
                <a:spcPts val="0"/>
              </a:spcAft>
              <a:buSzPts val="3000"/>
              <a:buNone/>
            </a:pPr>
            <a:r>
              <a:rPr lang="en-US"/>
              <a:t>how are scientists using the data or informing the questions</a:t>
            </a:r>
            <a:endParaRPr/>
          </a:p>
          <a:p>
            <a:pPr marL="0" lvl="0" indent="0" algn="l" rtl="0">
              <a:lnSpc>
                <a:spcPct val="90000"/>
              </a:lnSpc>
              <a:spcBef>
                <a:spcPts val="0"/>
              </a:spcBef>
              <a:spcAft>
                <a:spcPts val="0"/>
              </a:spcAft>
              <a:buSzPts val="3000"/>
              <a:buNone/>
            </a:pPr>
            <a:endParaRPr/>
          </a:p>
          <a:p>
            <a:pPr marL="0" lvl="0" indent="0" algn="l" rtl="0">
              <a:lnSpc>
                <a:spcPct val="90000"/>
              </a:lnSpc>
              <a:spcBef>
                <a:spcPts val="0"/>
              </a:spcBef>
              <a:spcAft>
                <a:spcPts val="0"/>
              </a:spcAft>
              <a:buSzPts val="3000"/>
              <a:buNone/>
            </a:pPr>
            <a:r>
              <a:rPr lang="en-US"/>
              <a:t>-Examples of student investigations</a:t>
            </a:r>
            <a:endParaRPr/>
          </a:p>
          <a:p>
            <a:pPr marL="0" lvl="0" indent="0" algn="l" rtl="0">
              <a:lnSpc>
                <a:spcPct val="90000"/>
              </a:lnSpc>
              <a:spcBef>
                <a:spcPts val="0"/>
              </a:spcBef>
              <a:spcAft>
                <a:spcPts val="0"/>
              </a:spcAft>
              <a:buSzPts val="3000"/>
              <a:buNone/>
            </a:pPr>
            <a:r>
              <a:rPr lang="en-US"/>
              <a:t>-Examples from educators</a:t>
            </a:r>
            <a:endParaRPr/>
          </a:p>
          <a:p>
            <a:pPr marL="0" lvl="0" indent="0" algn="l" rtl="0">
              <a:lnSpc>
                <a:spcPct val="90000"/>
              </a:lnSpc>
              <a:spcBef>
                <a:spcPts val="0"/>
              </a:spcBef>
              <a:spcAft>
                <a:spcPts val="0"/>
              </a:spcAft>
              <a:buSzPts val="3000"/>
              <a:buNone/>
            </a:pPr>
            <a:r>
              <a:rPr lang="en-US"/>
              <a:t>-Examples from community scientists</a:t>
            </a:r>
            <a:endParaRPr/>
          </a:p>
          <a:p>
            <a:pPr marL="0" lvl="0" indent="0" algn="l" rtl="0">
              <a:lnSpc>
                <a:spcPct val="90000"/>
              </a:lnSpc>
              <a:spcBef>
                <a:spcPts val="0"/>
              </a:spcBef>
              <a:spcAft>
                <a:spcPts val="0"/>
              </a:spcAft>
              <a:buSzPts val="3000"/>
              <a:buNone/>
            </a:pPr>
            <a:endParaRPr/>
          </a:p>
        </p:txBody>
      </p:sp>
      <p:sp>
        <p:nvSpPr>
          <p:cNvPr id="485" name="Google Shape;485;p72"/>
          <p:cNvSpPr txBox="1">
            <a:spLocks noGrp="1"/>
          </p:cNvSpPr>
          <p:nvPr>
            <p:ph type="body" idx="2"/>
          </p:nvPr>
        </p:nvSpPr>
        <p:spPr>
          <a:xfrm>
            <a:off x="495300" y="5416828"/>
            <a:ext cx="8235300" cy="479400"/>
          </a:xfrm>
          <a:prstGeom prst="rect">
            <a:avLst/>
          </a:prstGeom>
          <a:noFill/>
          <a:ln>
            <a:noFill/>
          </a:ln>
        </p:spPr>
        <p:txBody>
          <a:bodyPr spcFirstLastPara="1" wrap="square" lIns="91425" tIns="0" rIns="91425" bIns="274300" anchor="t" anchorCtr="0">
            <a:noAutofit/>
          </a:bodyPr>
          <a:lstStyle/>
          <a:p>
            <a:pPr marL="457200" marR="0" lvl="0" indent="-228600" algn="ctr" rtl="0">
              <a:lnSpc>
                <a:spcPct val="90000"/>
              </a:lnSpc>
              <a:spcBef>
                <a:spcPts val="1000"/>
              </a:spcBef>
              <a:spcAft>
                <a:spcPts val="0"/>
              </a:spcAft>
              <a:buClr>
                <a:srgbClr val="9B2600"/>
              </a:buClr>
              <a:buSzPts val="2000"/>
              <a:buFont typeface="Arial"/>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73"/>
          <p:cNvSpPr txBox="1">
            <a:spLocks noGrp="1"/>
          </p:cNvSpPr>
          <p:nvPr>
            <p:ph type="title"/>
          </p:nvPr>
        </p:nvSpPr>
        <p:spPr>
          <a:xfrm>
            <a:off x="342299" y="683682"/>
            <a:ext cx="8801701" cy="552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3240"/>
              <a:buNone/>
            </a:pPr>
            <a:r>
              <a:rPr lang="en-US" sz="3200"/>
              <a:t>U.S. Air Quality Student Research Campaign</a:t>
            </a:r>
            <a:endParaRPr sz="3200"/>
          </a:p>
        </p:txBody>
      </p:sp>
      <p:sp>
        <p:nvSpPr>
          <p:cNvPr id="491" name="Google Shape;491;p73"/>
          <p:cNvSpPr/>
          <p:nvPr/>
        </p:nvSpPr>
        <p:spPr>
          <a:xfrm>
            <a:off x="184068" y="1511035"/>
            <a:ext cx="6264234" cy="4031873"/>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None/>
            </a:pPr>
            <a:r>
              <a:rPr lang="en-US" sz="2400" b="1" i="0" u="none" strike="noStrike" cap="none">
                <a:solidFill>
                  <a:srgbClr val="000000"/>
                </a:solidFill>
                <a:latin typeface="Arial"/>
                <a:ea typeface="Arial"/>
                <a:cs typeface="Arial"/>
                <a:sym typeface="Arial"/>
              </a:rPr>
              <a:t>Objectives</a:t>
            </a:r>
            <a:endParaRPr/>
          </a:p>
          <a:p>
            <a:pPr marL="742950" marR="0" lvl="1" indent="-28575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Learn about air quality</a:t>
            </a:r>
            <a:endParaRPr/>
          </a:p>
          <a:p>
            <a:pPr marL="742950" marR="0" lvl="1" indent="-28575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Student Research Opportunities</a:t>
            </a:r>
            <a:endParaRPr/>
          </a:p>
          <a:p>
            <a:pPr marL="742950" marR="0" lvl="1" indent="-28575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Build community of schools</a:t>
            </a:r>
            <a:endParaRPr/>
          </a:p>
          <a:p>
            <a:pPr marL="742950" marR="0" lvl="1" indent="-28575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School network for TEMPO Validation</a:t>
            </a:r>
            <a:endParaRPr/>
          </a:p>
          <a:p>
            <a:pPr marL="742950" marR="0" lvl="1" indent="-285750" algn="l" rtl="0">
              <a:lnSpc>
                <a:spcPct val="100000"/>
              </a:lnSpc>
              <a:spcBef>
                <a:spcPts val="0"/>
              </a:spcBef>
              <a:spcAft>
                <a:spcPts val="0"/>
              </a:spcAft>
              <a:buNone/>
            </a:pPr>
            <a:endParaRPr sz="20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None/>
            </a:pPr>
            <a:r>
              <a:rPr lang="en-US" sz="2400" b="1" i="0" u="none" strike="noStrike" cap="none">
                <a:solidFill>
                  <a:srgbClr val="000000"/>
                </a:solidFill>
                <a:latin typeface="Arial"/>
                <a:ea typeface="Arial"/>
                <a:cs typeface="Arial"/>
                <a:sym typeface="Arial"/>
              </a:rPr>
              <a:t>Protocols</a:t>
            </a:r>
            <a:endParaRPr/>
          </a:p>
          <a:p>
            <a:pPr marL="742950" marR="0" lvl="1" indent="-28575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Aerosols (with supporting protocols)</a:t>
            </a:r>
            <a:endParaRPr/>
          </a:p>
          <a:p>
            <a:pPr marL="742950" marR="0" lvl="1" indent="-285750" algn="l" rtl="0">
              <a:lnSpc>
                <a:spcPct val="100000"/>
              </a:lnSpc>
              <a:spcBef>
                <a:spcPts val="0"/>
              </a:spcBef>
              <a:spcAft>
                <a:spcPts val="0"/>
              </a:spcAft>
              <a:buNone/>
            </a:pPr>
            <a:endParaRPr sz="20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None/>
            </a:pPr>
            <a:r>
              <a:rPr lang="en-US" sz="2400" b="1" i="0" u="none" strike="noStrike" cap="none">
                <a:solidFill>
                  <a:srgbClr val="000000"/>
                </a:solidFill>
                <a:latin typeface="Arial"/>
                <a:ea typeface="Arial"/>
                <a:cs typeface="Arial"/>
                <a:sym typeface="Arial"/>
              </a:rPr>
              <a:t>Support</a:t>
            </a:r>
            <a:endParaRPr/>
          </a:p>
          <a:p>
            <a:pPr marL="742950" marR="0" lvl="1" indent="-28575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Dr. Margaret Pippin </a:t>
            </a:r>
            <a:r>
              <a:rPr lang="en-US" sz="2400" b="1" i="0" u="none" strike="noStrike" cap="none">
                <a:solidFill>
                  <a:srgbClr val="0070C0"/>
                </a:solidFill>
                <a:latin typeface="Arial"/>
                <a:ea typeface="Arial"/>
                <a:cs typeface="Arial"/>
                <a:sym typeface="Arial"/>
              </a:rPr>
              <a:t>m.pippin@nasa.gov</a:t>
            </a:r>
            <a:endParaRPr sz="2400" b="1" i="0" u="none" strike="noStrike" cap="none">
              <a:solidFill>
                <a:srgbClr val="0070C0"/>
              </a:solidFill>
              <a:latin typeface="Arial"/>
              <a:ea typeface="Arial"/>
              <a:cs typeface="Arial"/>
              <a:sym typeface="Arial"/>
            </a:endParaRPr>
          </a:p>
        </p:txBody>
      </p:sp>
      <p:pic>
        <p:nvPicPr>
          <p:cNvPr id="492" name="Google Shape;492;p73"/>
          <p:cNvPicPr preferRelativeResize="0"/>
          <p:nvPr/>
        </p:nvPicPr>
        <p:blipFill rotWithShape="1">
          <a:blip r:embed="rId3">
            <a:alphaModFix/>
          </a:blip>
          <a:srcRect/>
          <a:stretch/>
        </p:blipFill>
        <p:spPr>
          <a:xfrm>
            <a:off x="6118140" y="1235982"/>
            <a:ext cx="2789872" cy="2092404"/>
          </a:xfrm>
          <a:prstGeom prst="rect">
            <a:avLst/>
          </a:prstGeom>
          <a:noFill/>
          <a:ln>
            <a:noFill/>
          </a:ln>
        </p:spPr>
      </p:pic>
      <p:pic>
        <p:nvPicPr>
          <p:cNvPr id="493" name="Google Shape;493;p73"/>
          <p:cNvPicPr preferRelativeResize="0"/>
          <p:nvPr/>
        </p:nvPicPr>
        <p:blipFill rotWithShape="1">
          <a:blip r:embed="rId4">
            <a:alphaModFix/>
          </a:blip>
          <a:srcRect/>
          <a:stretch/>
        </p:blipFill>
        <p:spPr>
          <a:xfrm rot="5400000">
            <a:off x="6850612" y="3820886"/>
            <a:ext cx="2351314" cy="176348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56"/>
          <p:cNvSpPr txBox="1">
            <a:spLocks noGrp="1"/>
          </p:cNvSpPr>
          <p:nvPr>
            <p:ph type="title"/>
          </p:nvPr>
        </p:nvSpPr>
        <p:spPr>
          <a:xfrm>
            <a:off x="508554" y="847023"/>
            <a:ext cx="8221978" cy="55240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9B2600"/>
              </a:buClr>
              <a:buSzPts val="3240"/>
              <a:buFont typeface="Arial"/>
              <a:buNone/>
            </a:pPr>
            <a:r>
              <a:rPr lang="en-US" sz="3240"/>
              <a:t>Overview</a:t>
            </a:r>
            <a:endParaRPr sz="3240"/>
          </a:p>
        </p:txBody>
      </p:sp>
      <p:sp>
        <p:nvSpPr>
          <p:cNvPr id="329" name="Google Shape;329;p56"/>
          <p:cNvSpPr txBox="1">
            <a:spLocks noGrp="1"/>
          </p:cNvSpPr>
          <p:nvPr>
            <p:ph type="body" idx="1"/>
          </p:nvPr>
        </p:nvSpPr>
        <p:spPr>
          <a:xfrm>
            <a:off x="313825" y="1399425"/>
            <a:ext cx="8528700" cy="392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000"/>
              <a:buNone/>
            </a:pPr>
            <a:r>
              <a:rPr lang="en-US"/>
              <a:t>From Observations to Maps and Decisions </a:t>
            </a:r>
            <a:r>
              <a:rPr lang="en-US" b="0"/>
              <a:t>(Peder Nelson, Oregon State University)</a:t>
            </a:r>
            <a:endParaRPr b="0"/>
          </a:p>
          <a:p>
            <a:pPr marL="0" lvl="0" indent="0" algn="l" rtl="0">
              <a:lnSpc>
                <a:spcPct val="90000"/>
              </a:lnSpc>
              <a:spcBef>
                <a:spcPts val="0"/>
              </a:spcBef>
              <a:spcAft>
                <a:spcPts val="0"/>
              </a:spcAft>
              <a:buSzPts val="3000"/>
              <a:buNone/>
            </a:pPr>
            <a:endParaRPr/>
          </a:p>
          <a:p>
            <a:pPr marL="0" lvl="0" indent="0" algn="l" rtl="0">
              <a:lnSpc>
                <a:spcPct val="90000"/>
              </a:lnSpc>
              <a:spcBef>
                <a:spcPts val="0"/>
              </a:spcBef>
              <a:spcAft>
                <a:spcPts val="0"/>
              </a:spcAft>
              <a:buSzPts val="3000"/>
              <a:buNone/>
            </a:pPr>
            <a:endParaRPr/>
          </a:p>
          <a:p>
            <a:pPr marL="0" lvl="0" indent="0" algn="l" rtl="0">
              <a:lnSpc>
                <a:spcPct val="90000"/>
              </a:lnSpc>
              <a:spcBef>
                <a:spcPts val="0"/>
              </a:spcBef>
              <a:spcAft>
                <a:spcPts val="0"/>
              </a:spcAft>
              <a:buSzPts val="3000"/>
              <a:buNone/>
            </a:pPr>
            <a:r>
              <a:rPr lang="en-US"/>
              <a:t>Community Science with Challenge Leads:</a:t>
            </a:r>
            <a:endParaRPr/>
          </a:p>
          <a:p>
            <a:pPr marL="514350" lvl="0" indent="0" algn="l" rtl="0">
              <a:lnSpc>
                <a:spcPct val="90000"/>
              </a:lnSpc>
              <a:spcBef>
                <a:spcPts val="0"/>
              </a:spcBef>
              <a:spcAft>
                <a:spcPts val="0"/>
              </a:spcAft>
              <a:buSzPts val="3000"/>
              <a:buNone/>
            </a:pPr>
            <a:r>
              <a:rPr lang="en-US" b="0"/>
              <a:t>Clouds (Marilé Colón Robles, NASA LaRC)</a:t>
            </a:r>
            <a:endParaRPr b="0"/>
          </a:p>
          <a:p>
            <a:pPr marL="514350" lvl="0" indent="0" algn="l" rtl="0">
              <a:lnSpc>
                <a:spcPct val="90000"/>
              </a:lnSpc>
              <a:spcBef>
                <a:spcPts val="0"/>
              </a:spcBef>
              <a:spcAft>
                <a:spcPts val="0"/>
              </a:spcAft>
              <a:buSzPts val="3000"/>
              <a:buNone/>
            </a:pPr>
            <a:r>
              <a:rPr lang="en-US" b="0"/>
              <a:t>U.S. Air Quality (Tina Rogerson, NASA LaRC)</a:t>
            </a:r>
            <a:endParaRPr b="0"/>
          </a:p>
          <a:p>
            <a:pPr marL="514350" lvl="0" indent="0" algn="l" rtl="0">
              <a:lnSpc>
                <a:spcPct val="90000"/>
              </a:lnSpc>
              <a:spcBef>
                <a:spcPts val="0"/>
              </a:spcBef>
              <a:spcAft>
                <a:spcPts val="0"/>
              </a:spcAft>
              <a:buSzPts val="3000"/>
              <a:buNone/>
            </a:pPr>
            <a:r>
              <a:rPr lang="en-US" b="0"/>
              <a:t>GLOBE Mission Mosquito (Dorian Janney, NASA GSFC)</a:t>
            </a:r>
            <a:endParaRPr b="0"/>
          </a:p>
          <a:p>
            <a:pPr marL="514350" lvl="0" indent="0" algn="l" rtl="0">
              <a:lnSpc>
                <a:spcPct val="90000"/>
              </a:lnSpc>
              <a:spcBef>
                <a:spcPts val="0"/>
              </a:spcBef>
              <a:spcAft>
                <a:spcPts val="0"/>
              </a:spcAft>
              <a:buSzPts val="3000"/>
              <a:buNone/>
            </a:pPr>
            <a:r>
              <a:rPr lang="en-US" b="0"/>
              <a:t>GO on a Trail (Holli Kohl, NASA GSFC)</a:t>
            </a:r>
            <a:endParaRPr b="0"/>
          </a:p>
          <a:p>
            <a:pPr marL="514350" lvl="0" indent="0" algn="l" rtl="0">
              <a:lnSpc>
                <a:spcPct val="90000"/>
              </a:lnSpc>
              <a:spcBef>
                <a:spcPts val="0"/>
              </a:spcBef>
              <a:spcAft>
                <a:spcPts val="0"/>
              </a:spcAft>
              <a:buSzPts val="3000"/>
              <a:buNone/>
            </a:pPr>
            <a:r>
              <a:rPr lang="en-US" b="0"/>
              <a:t>Trees Around the GLOBE (Brian Campbell, NASA GSFC)</a:t>
            </a:r>
            <a:endParaRPr b="0"/>
          </a:p>
        </p:txBody>
      </p:sp>
      <p:sp>
        <p:nvSpPr>
          <p:cNvPr id="330" name="Google Shape;330;p56"/>
          <p:cNvSpPr txBox="1">
            <a:spLocks noGrp="1"/>
          </p:cNvSpPr>
          <p:nvPr>
            <p:ph type="body" idx="2"/>
          </p:nvPr>
        </p:nvSpPr>
        <p:spPr>
          <a:xfrm>
            <a:off x="495300" y="5416828"/>
            <a:ext cx="8235232" cy="479286"/>
          </a:xfrm>
          <a:prstGeom prst="rect">
            <a:avLst/>
          </a:prstGeom>
          <a:noFill/>
          <a:ln>
            <a:noFill/>
          </a:ln>
        </p:spPr>
        <p:txBody>
          <a:bodyPr spcFirstLastPara="1" wrap="square" lIns="91425" tIns="0" rIns="91425" bIns="274300" anchor="t" anchorCtr="0">
            <a:noAutofit/>
          </a:bodyPr>
          <a:lstStyle/>
          <a:p>
            <a:pPr marL="457200" marR="0" lvl="0" indent="-228600" algn="ctr" rtl="0">
              <a:lnSpc>
                <a:spcPct val="90000"/>
              </a:lnSpc>
              <a:spcBef>
                <a:spcPts val="1000"/>
              </a:spcBef>
              <a:spcAft>
                <a:spcPts val="0"/>
              </a:spcAft>
              <a:buClr>
                <a:srgbClr val="9B2600"/>
              </a:buClr>
              <a:buSzPts val="2000"/>
              <a:buFont typeface="Arial"/>
              <a:buNone/>
            </a:pPr>
            <a:endParaRPr i="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74"/>
          <p:cNvSpPr txBox="1"/>
          <p:nvPr/>
        </p:nvSpPr>
        <p:spPr>
          <a:xfrm>
            <a:off x="455633" y="1372871"/>
            <a:ext cx="9150932" cy="1512594"/>
          </a:xfrm>
          <a:prstGeom prst="rect">
            <a:avLst/>
          </a:prstGeom>
          <a:noFill/>
          <a:ln>
            <a:noFill/>
          </a:ln>
        </p:spPr>
        <p:txBody>
          <a:bodyPr spcFirstLastPara="1" wrap="square" lIns="0" tIns="12050" rIns="0" bIns="0" anchor="t" anchorCtr="0">
            <a:noAutofit/>
          </a:bodyPr>
          <a:lstStyle/>
          <a:p>
            <a:pPr marL="139700" marR="0" lvl="0" indent="0" algn="l"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  - Improve your understanding of local air quality</a:t>
            </a:r>
            <a:endParaRPr sz="2000" b="0" i="0" u="none" strike="noStrike" cap="none">
              <a:solidFill>
                <a:srgbClr val="000000"/>
              </a:solidFill>
              <a:latin typeface="Arial"/>
              <a:ea typeface="Arial"/>
              <a:cs typeface="Arial"/>
              <a:sym typeface="Arial"/>
            </a:endParaRPr>
          </a:p>
          <a:p>
            <a:pPr marL="139700" marR="0" lvl="0" indent="0" algn="l" rtl="0">
              <a:lnSpc>
                <a:spcPct val="100000"/>
              </a:lnSpc>
              <a:spcBef>
                <a:spcPts val="675"/>
              </a:spcBef>
              <a:spcAft>
                <a:spcPts val="0"/>
              </a:spcAft>
              <a:buNone/>
            </a:pPr>
            <a:r>
              <a:rPr lang="en-US" sz="2000" b="0" i="0" u="none" strike="noStrike" cap="none">
                <a:solidFill>
                  <a:srgbClr val="000000"/>
                </a:solidFill>
                <a:latin typeface="Arial"/>
                <a:ea typeface="Arial"/>
                <a:cs typeface="Arial"/>
                <a:sym typeface="Arial"/>
              </a:rPr>
              <a:t>  - Impacts of weather system movement can be tracked</a:t>
            </a:r>
            <a:endParaRPr/>
          </a:p>
          <a:p>
            <a:pPr marL="139700" marR="0" lvl="0" indent="0" algn="l" rtl="0">
              <a:lnSpc>
                <a:spcPct val="100000"/>
              </a:lnSpc>
              <a:spcBef>
                <a:spcPts val="675"/>
              </a:spcBef>
              <a:spcAft>
                <a:spcPts val="0"/>
              </a:spcAft>
              <a:buNone/>
            </a:pPr>
            <a:r>
              <a:rPr lang="en-US" sz="2000" b="0" i="0" u="none" strike="noStrike" cap="none">
                <a:solidFill>
                  <a:srgbClr val="000000"/>
                </a:solidFill>
                <a:latin typeface="Arial"/>
                <a:ea typeface="Arial"/>
                <a:cs typeface="Arial"/>
                <a:sym typeface="Arial"/>
              </a:rPr>
              <a:t>  - Widespread measurements can detect movement of air quality </a:t>
            </a:r>
            <a:endParaRPr/>
          </a:p>
          <a:p>
            <a:pPr marL="139700" marR="0" lvl="0" indent="0" algn="l" rtl="0">
              <a:lnSpc>
                <a:spcPct val="100000"/>
              </a:lnSpc>
              <a:spcBef>
                <a:spcPts val="675"/>
              </a:spcBef>
              <a:spcAft>
                <a:spcPts val="0"/>
              </a:spcAft>
              <a:buNone/>
            </a:pPr>
            <a:r>
              <a:rPr lang="en-US" sz="2000" b="0" i="0" u="none" strike="noStrike" cap="none">
                <a:solidFill>
                  <a:srgbClr val="000000"/>
                </a:solidFill>
                <a:latin typeface="Arial"/>
                <a:ea typeface="Arial"/>
                <a:cs typeface="Arial"/>
                <a:sym typeface="Arial"/>
              </a:rPr>
              <a:t>    events such as fires</a:t>
            </a:r>
            <a:endParaRPr sz="2000" b="0" i="0" u="none" strike="noStrike" cap="none">
              <a:solidFill>
                <a:srgbClr val="000000"/>
              </a:solidFill>
              <a:latin typeface="Calibri"/>
              <a:ea typeface="Calibri"/>
              <a:cs typeface="Calibri"/>
              <a:sym typeface="Calibri"/>
            </a:endParaRPr>
          </a:p>
        </p:txBody>
      </p:sp>
      <p:sp>
        <p:nvSpPr>
          <p:cNvPr id="499" name="Google Shape;499;p74"/>
          <p:cNvSpPr/>
          <p:nvPr/>
        </p:nvSpPr>
        <p:spPr>
          <a:xfrm>
            <a:off x="1066822" y="733792"/>
            <a:ext cx="7086556" cy="523220"/>
          </a:xfrm>
          <a:prstGeom prst="rect">
            <a:avLst/>
          </a:prstGeom>
          <a:noFill/>
          <a:ln>
            <a:noFill/>
          </a:ln>
        </p:spPr>
        <p:txBody>
          <a:bodyPr spcFirstLastPara="1" wrap="square" lIns="91425" tIns="45700" rIns="91425" bIns="45700" anchor="t" anchorCtr="0">
            <a:noAutofit/>
          </a:bodyPr>
          <a:lstStyle/>
          <a:p>
            <a:pPr marL="12700" marR="0" lvl="0" indent="0" algn="ctr" rtl="0">
              <a:lnSpc>
                <a:spcPct val="100000"/>
              </a:lnSpc>
              <a:spcBef>
                <a:spcPts val="0"/>
              </a:spcBef>
              <a:spcAft>
                <a:spcPts val="0"/>
              </a:spcAft>
              <a:buNone/>
            </a:pPr>
            <a:r>
              <a:rPr lang="en-US" sz="2800" b="1" i="0" u="none" strike="noStrike" cap="none">
                <a:solidFill>
                  <a:srgbClr val="0070C0"/>
                </a:solidFill>
                <a:latin typeface="Arial"/>
                <a:ea typeface="Arial"/>
                <a:cs typeface="Arial"/>
                <a:sym typeface="Arial"/>
              </a:rPr>
              <a:t>Why Your Aerosol Measurements Matter</a:t>
            </a:r>
            <a:endParaRPr sz="2800" b="1" i="0" u="none" strike="noStrike" cap="none">
              <a:solidFill>
                <a:srgbClr val="0070C0"/>
              </a:solidFill>
              <a:latin typeface="Arial"/>
              <a:ea typeface="Arial"/>
              <a:cs typeface="Arial"/>
              <a:sym typeface="Arial"/>
            </a:endParaRPr>
          </a:p>
        </p:txBody>
      </p:sp>
      <p:pic>
        <p:nvPicPr>
          <p:cNvPr id="500" name="Google Shape;500;p74"/>
          <p:cNvPicPr preferRelativeResize="0"/>
          <p:nvPr/>
        </p:nvPicPr>
        <p:blipFill rotWithShape="1">
          <a:blip r:embed="rId3">
            <a:alphaModFix/>
          </a:blip>
          <a:srcRect/>
          <a:stretch/>
        </p:blipFill>
        <p:spPr>
          <a:xfrm>
            <a:off x="458264" y="3352487"/>
            <a:ext cx="2543272" cy="1907454"/>
          </a:xfrm>
          <a:prstGeom prst="rect">
            <a:avLst/>
          </a:prstGeom>
          <a:noFill/>
          <a:ln>
            <a:noFill/>
          </a:ln>
        </p:spPr>
      </p:pic>
      <p:pic>
        <p:nvPicPr>
          <p:cNvPr id="501" name="Google Shape;501;p74"/>
          <p:cNvPicPr preferRelativeResize="0"/>
          <p:nvPr/>
        </p:nvPicPr>
        <p:blipFill rotWithShape="1">
          <a:blip r:embed="rId4">
            <a:alphaModFix/>
          </a:blip>
          <a:srcRect/>
          <a:stretch/>
        </p:blipFill>
        <p:spPr>
          <a:xfrm>
            <a:off x="3336777" y="3352487"/>
            <a:ext cx="5575300" cy="2336800"/>
          </a:xfrm>
          <a:prstGeom prst="rect">
            <a:avLst/>
          </a:prstGeom>
          <a:noFill/>
          <a:ln>
            <a:noFill/>
          </a:ln>
        </p:spPr>
      </p:pic>
      <p:sp>
        <p:nvSpPr>
          <p:cNvPr id="502" name="Google Shape;502;p74"/>
          <p:cNvSpPr/>
          <p:nvPr/>
        </p:nvSpPr>
        <p:spPr>
          <a:xfrm>
            <a:off x="5441320" y="3962746"/>
            <a:ext cx="866097" cy="1116281"/>
          </a:xfrm>
          <a:prstGeom prst="ellipse">
            <a:avLst/>
          </a:prstGeom>
          <a:noFill/>
          <a:ln w="381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03" name="Google Shape;503;p74"/>
          <p:cNvSpPr txBox="1"/>
          <p:nvPr/>
        </p:nvSpPr>
        <p:spPr>
          <a:xfrm>
            <a:off x="4713473" y="3998437"/>
            <a:ext cx="1160895"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a:solidFill>
                  <a:srgbClr val="FF0000"/>
                </a:solidFill>
                <a:latin typeface="Arial"/>
                <a:ea typeface="Arial"/>
                <a:cs typeface="Arial"/>
                <a:sym typeface="Arial"/>
              </a:rPr>
              <a:t>Fire Plume!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75"/>
          <p:cNvSpPr txBox="1"/>
          <p:nvPr/>
        </p:nvSpPr>
        <p:spPr>
          <a:xfrm>
            <a:off x="311277" y="793756"/>
            <a:ext cx="9387987"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b="1" i="0" u="none" strike="noStrike" cap="none">
                <a:solidFill>
                  <a:schemeClr val="accent1"/>
                </a:solidFill>
                <a:latin typeface="Arial"/>
                <a:ea typeface="Arial"/>
                <a:cs typeface="Arial"/>
                <a:sym typeface="Arial"/>
              </a:rPr>
              <a:t>GLOBE School Data Correlates with Satellite Data</a:t>
            </a:r>
            <a:endParaRPr/>
          </a:p>
        </p:txBody>
      </p:sp>
      <p:pic>
        <p:nvPicPr>
          <p:cNvPr id="510" name="Google Shape;510;p75"/>
          <p:cNvPicPr preferRelativeResize="0"/>
          <p:nvPr/>
        </p:nvPicPr>
        <p:blipFill rotWithShape="1">
          <a:blip r:embed="rId3">
            <a:alphaModFix/>
          </a:blip>
          <a:srcRect/>
          <a:stretch/>
        </p:blipFill>
        <p:spPr>
          <a:xfrm>
            <a:off x="447987" y="1545779"/>
            <a:ext cx="3886200" cy="2917283"/>
          </a:xfrm>
          <a:prstGeom prst="rect">
            <a:avLst/>
          </a:prstGeom>
          <a:noFill/>
          <a:ln>
            <a:noFill/>
          </a:ln>
        </p:spPr>
      </p:pic>
      <p:pic>
        <p:nvPicPr>
          <p:cNvPr id="511" name="Google Shape;511;p75"/>
          <p:cNvPicPr preferRelativeResize="0"/>
          <p:nvPr/>
        </p:nvPicPr>
        <p:blipFill rotWithShape="1">
          <a:blip r:embed="rId4">
            <a:alphaModFix/>
          </a:blip>
          <a:srcRect/>
          <a:stretch/>
        </p:blipFill>
        <p:spPr>
          <a:xfrm>
            <a:off x="4599297" y="1541675"/>
            <a:ext cx="3886200" cy="2917283"/>
          </a:xfrm>
          <a:prstGeom prst="rect">
            <a:avLst/>
          </a:prstGeom>
          <a:noFill/>
          <a:ln>
            <a:noFill/>
          </a:ln>
        </p:spPr>
      </p:pic>
      <p:sp>
        <p:nvSpPr>
          <p:cNvPr id="512" name="Google Shape;512;p75"/>
          <p:cNvSpPr txBox="1"/>
          <p:nvPr/>
        </p:nvSpPr>
        <p:spPr>
          <a:xfrm>
            <a:off x="2936675" y="3250800"/>
            <a:ext cx="13695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1" i="0" u="none" strike="noStrike" cap="none">
                <a:solidFill>
                  <a:srgbClr val="000000"/>
                </a:solidFill>
              </a:rPr>
              <a:t>Smoke</a:t>
            </a:r>
            <a:endParaRPr b="1"/>
          </a:p>
          <a:p>
            <a:pPr marL="0" marR="0" lvl="0" indent="0" algn="l" rtl="0">
              <a:lnSpc>
                <a:spcPct val="100000"/>
              </a:lnSpc>
              <a:spcBef>
                <a:spcPts val="0"/>
              </a:spcBef>
              <a:spcAft>
                <a:spcPts val="0"/>
              </a:spcAft>
              <a:buNone/>
            </a:pPr>
            <a:r>
              <a:rPr lang="en-US" sz="2400" b="1" i="0" u="none" strike="noStrike" cap="none">
                <a:solidFill>
                  <a:srgbClr val="000000"/>
                </a:solidFill>
              </a:rPr>
              <a:t>plume</a:t>
            </a:r>
            <a:endParaRPr b="1"/>
          </a:p>
        </p:txBody>
      </p:sp>
      <p:sp>
        <p:nvSpPr>
          <p:cNvPr id="513" name="Google Shape;513;p75"/>
          <p:cNvSpPr txBox="1"/>
          <p:nvPr/>
        </p:nvSpPr>
        <p:spPr>
          <a:xfrm>
            <a:off x="6427275" y="2336450"/>
            <a:ext cx="20583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1" i="0" u="none" strike="noStrike" cap="none">
                <a:solidFill>
                  <a:srgbClr val="000000"/>
                </a:solidFill>
              </a:rPr>
              <a:t>Cleaner air </a:t>
            </a:r>
            <a:endParaRPr b="1"/>
          </a:p>
          <a:p>
            <a:pPr marL="0" marR="0" lvl="0" indent="0" algn="l" rtl="0">
              <a:lnSpc>
                <a:spcPct val="100000"/>
              </a:lnSpc>
              <a:spcBef>
                <a:spcPts val="0"/>
              </a:spcBef>
              <a:spcAft>
                <a:spcPts val="0"/>
              </a:spcAft>
              <a:buNone/>
            </a:pPr>
            <a:r>
              <a:rPr lang="en-US" sz="2400" b="1" i="0" u="none" strike="noStrike" cap="none">
                <a:solidFill>
                  <a:srgbClr val="000000"/>
                </a:solidFill>
              </a:rPr>
              <a:t>the next day</a:t>
            </a:r>
            <a:endParaRPr b="1"/>
          </a:p>
        </p:txBody>
      </p:sp>
      <p:sp>
        <p:nvSpPr>
          <p:cNvPr id="514" name="Google Shape;514;p75"/>
          <p:cNvSpPr txBox="1"/>
          <p:nvPr/>
        </p:nvSpPr>
        <p:spPr>
          <a:xfrm>
            <a:off x="853212" y="3860824"/>
            <a:ext cx="2309094"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Open markers - calitoo</a:t>
            </a:r>
            <a:endParaRPr sz="1400" b="0" i="0" u="none" strike="noStrike" cap="none">
              <a:solidFill>
                <a:srgbClr val="000000"/>
              </a:solidFill>
              <a:latin typeface="Arial"/>
              <a:ea typeface="Arial"/>
              <a:cs typeface="Arial"/>
              <a:sym typeface="Arial"/>
            </a:endParaRPr>
          </a:p>
        </p:txBody>
      </p:sp>
      <p:sp>
        <p:nvSpPr>
          <p:cNvPr id="515" name="Google Shape;515;p75"/>
          <p:cNvSpPr txBox="1"/>
          <p:nvPr/>
        </p:nvSpPr>
        <p:spPr>
          <a:xfrm>
            <a:off x="4933501" y="3848949"/>
            <a:ext cx="2359620"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Solid markers - aeronet</a:t>
            </a:r>
            <a:endParaRPr sz="1400" b="0" i="0" u="none" strike="noStrike" cap="none">
              <a:solidFill>
                <a:srgbClr val="000000"/>
              </a:solidFill>
              <a:latin typeface="Arial"/>
              <a:ea typeface="Arial"/>
              <a:cs typeface="Arial"/>
              <a:sym typeface="Arial"/>
            </a:endParaRPr>
          </a:p>
        </p:txBody>
      </p:sp>
      <p:sp>
        <p:nvSpPr>
          <p:cNvPr id="516" name="Google Shape;516;p75"/>
          <p:cNvSpPr/>
          <p:nvPr/>
        </p:nvSpPr>
        <p:spPr>
          <a:xfrm>
            <a:off x="2311792" y="1622457"/>
            <a:ext cx="1994253" cy="1377859"/>
          </a:xfrm>
          <a:prstGeom prst="ellipse">
            <a:avLst/>
          </a:prstGeom>
          <a:noFill/>
          <a:ln w="381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17" name="Google Shape;517;p75"/>
          <p:cNvSpPr/>
          <p:nvPr/>
        </p:nvSpPr>
        <p:spPr>
          <a:xfrm>
            <a:off x="-95358" y="4535636"/>
            <a:ext cx="10201258" cy="1592744"/>
          </a:xfrm>
          <a:prstGeom prst="rect">
            <a:avLst/>
          </a:prstGeom>
          <a:noFill/>
          <a:ln>
            <a:noFill/>
          </a:ln>
        </p:spPr>
        <p:txBody>
          <a:bodyPr spcFirstLastPara="1" wrap="square" lIns="91425" tIns="45700" rIns="91425" bIns="45700" anchor="t" anchorCtr="0">
            <a:noAutofit/>
          </a:bodyPr>
          <a:lstStyle/>
          <a:p>
            <a:pPr marL="139700" marR="0" lvl="0" indent="0" algn="l"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Scientists can use your data in their research to:</a:t>
            </a:r>
            <a:endParaRPr/>
          </a:p>
          <a:p>
            <a:pPr marL="139700" marR="0" lvl="0" indent="0" algn="l" rtl="0">
              <a:lnSpc>
                <a:spcPct val="100000"/>
              </a:lnSpc>
              <a:spcBef>
                <a:spcPts val="675"/>
              </a:spcBef>
              <a:spcAft>
                <a:spcPts val="0"/>
              </a:spcAft>
              <a:buNone/>
            </a:pPr>
            <a:r>
              <a:rPr lang="en-US" sz="2000" b="0" i="0" u="none" strike="noStrike" cap="none">
                <a:solidFill>
                  <a:schemeClr val="dk1"/>
                </a:solidFill>
                <a:latin typeface="Arial"/>
                <a:ea typeface="Arial"/>
                <a:cs typeface="Arial"/>
                <a:sym typeface="Arial"/>
              </a:rPr>
              <a:t>  - validate satellite observations</a:t>
            </a:r>
            <a:endParaRPr/>
          </a:p>
          <a:p>
            <a:pPr marL="139700" marR="0" lvl="0" indent="0" algn="l" rtl="0">
              <a:lnSpc>
                <a:spcPct val="100000"/>
              </a:lnSpc>
              <a:spcBef>
                <a:spcPts val="675"/>
              </a:spcBef>
              <a:spcAft>
                <a:spcPts val="0"/>
              </a:spcAft>
              <a:buNone/>
            </a:pPr>
            <a:r>
              <a:rPr lang="en-US" sz="2000" b="0" i="0" u="none" strike="noStrike" cap="none">
                <a:solidFill>
                  <a:schemeClr val="dk1"/>
                </a:solidFill>
                <a:latin typeface="Arial"/>
                <a:ea typeface="Arial"/>
                <a:cs typeface="Arial"/>
                <a:sym typeface="Arial"/>
              </a:rPr>
              <a:t>  - observe local pollution events in places where there are no other instruments</a:t>
            </a:r>
            <a:endParaRPr/>
          </a:p>
          <a:p>
            <a:pPr marL="139700" marR="0" lvl="0" indent="0" algn="l" rtl="0">
              <a:lnSpc>
                <a:spcPct val="100000"/>
              </a:lnSpc>
              <a:spcBef>
                <a:spcPts val="675"/>
              </a:spcBef>
              <a:spcAft>
                <a:spcPts val="0"/>
              </a:spcAft>
              <a:buNone/>
            </a:pPr>
            <a:r>
              <a:rPr lang="en-US" sz="2000" b="0" i="0" u="none" strike="noStrike" cap="none">
                <a:solidFill>
                  <a:schemeClr val="dk1"/>
                </a:solidFill>
                <a:latin typeface="Arial"/>
                <a:ea typeface="Arial"/>
                <a:cs typeface="Arial"/>
                <a:sym typeface="Arial"/>
              </a:rPr>
              <a:t>  - explore remote locations where data is rare</a:t>
            </a:r>
            <a:endParaRPr sz="2000" b="0" i="0" u="none" strike="noStrike" cap="none">
              <a:solidFill>
                <a:srgbClr val="000000"/>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76"/>
          <p:cNvSpPr txBox="1"/>
          <p:nvPr/>
        </p:nvSpPr>
        <p:spPr>
          <a:xfrm>
            <a:off x="420645" y="659015"/>
            <a:ext cx="9395240"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1" i="0" u="none" strike="noStrike" cap="none">
                <a:solidFill>
                  <a:schemeClr val="accent1"/>
                </a:solidFill>
                <a:latin typeface="Arial"/>
                <a:ea typeface="Arial"/>
                <a:cs typeface="Arial"/>
                <a:sym typeface="Arial"/>
              </a:rPr>
              <a:t>Analysis of Smoke Plume Episode using Satellite Data</a:t>
            </a:r>
            <a:endParaRPr/>
          </a:p>
        </p:txBody>
      </p:sp>
      <p:sp>
        <p:nvSpPr>
          <p:cNvPr id="524" name="Google Shape;524;p76"/>
          <p:cNvSpPr txBox="1"/>
          <p:nvPr/>
        </p:nvSpPr>
        <p:spPr>
          <a:xfrm>
            <a:off x="178491" y="1061329"/>
            <a:ext cx="4939774"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MODIS images from Terra Satellite</a:t>
            </a:r>
            <a:endParaRPr/>
          </a:p>
        </p:txBody>
      </p:sp>
      <p:sp>
        <p:nvSpPr>
          <p:cNvPr id="525" name="Google Shape;525;p76"/>
          <p:cNvSpPr txBox="1"/>
          <p:nvPr/>
        </p:nvSpPr>
        <p:spPr>
          <a:xfrm>
            <a:off x="130727" y="3509304"/>
            <a:ext cx="8489825"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CALIOP images from CALIPSO Satellite show vertical profiles of aerosol </a:t>
            </a:r>
            <a:endParaRPr/>
          </a:p>
        </p:txBody>
      </p:sp>
      <p:grpSp>
        <p:nvGrpSpPr>
          <p:cNvPr id="526" name="Google Shape;526;p76"/>
          <p:cNvGrpSpPr/>
          <p:nvPr/>
        </p:nvGrpSpPr>
        <p:grpSpPr>
          <a:xfrm>
            <a:off x="94784" y="3829066"/>
            <a:ext cx="9024942" cy="2384759"/>
            <a:chOff x="93658" y="4325186"/>
            <a:chExt cx="9024942" cy="2384759"/>
          </a:xfrm>
        </p:grpSpPr>
        <p:pic>
          <p:nvPicPr>
            <p:cNvPr id="527" name="Google Shape;527;p76"/>
            <p:cNvPicPr preferRelativeResize="0"/>
            <p:nvPr/>
          </p:nvPicPr>
          <p:blipFill rotWithShape="1">
            <a:blip r:embed="rId3">
              <a:alphaModFix/>
            </a:blip>
            <a:srcRect/>
            <a:stretch/>
          </p:blipFill>
          <p:spPr>
            <a:xfrm>
              <a:off x="93658" y="4325186"/>
              <a:ext cx="2095436" cy="2288407"/>
            </a:xfrm>
            <a:prstGeom prst="rect">
              <a:avLst/>
            </a:prstGeom>
            <a:noFill/>
            <a:ln>
              <a:noFill/>
            </a:ln>
          </p:spPr>
        </p:pic>
        <p:pic>
          <p:nvPicPr>
            <p:cNvPr id="528" name="Google Shape;528;p76"/>
            <p:cNvPicPr preferRelativeResize="0"/>
            <p:nvPr/>
          </p:nvPicPr>
          <p:blipFill rotWithShape="1">
            <a:blip r:embed="rId4">
              <a:alphaModFix/>
            </a:blip>
            <a:srcRect/>
            <a:stretch/>
          </p:blipFill>
          <p:spPr>
            <a:xfrm>
              <a:off x="2197965" y="4418224"/>
              <a:ext cx="2079937" cy="2195369"/>
            </a:xfrm>
            <a:prstGeom prst="rect">
              <a:avLst/>
            </a:prstGeom>
            <a:noFill/>
            <a:ln>
              <a:noFill/>
            </a:ln>
          </p:spPr>
        </p:pic>
        <p:pic>
          <p:nvPicPr>
            <p:cNvPr id="529" name="Google Shape;529;p76"/>
            <p:cNvPicPr preferRelativeResize="0"/>
            <p:nvPr/>
          </p:nvPicPr>
          <p:blipFill rotWithShape="1">
            <a:blip r:embed="rId5">
              <a:alphaModFix/>
            </a:blip>
            <a:srcRect/>
            <a:stretch/>
          </p:blipFill>
          <p:spPr>
            <a:xfrm>
              <a:off x="4227102" y="4388276"/>
              <a:ext cx="2144320" cy="2321669"/>
            </a:xfrm>
            <a:prstGeom prst="rect">
              <a:avLst/>
            </a:prstGeom>
            <a:noFill/>
            <a:ln>
              <a:noFill/>
            </a:ln>
          </p:spPr>
        </p:pic>
        <p:pic>
          <p:nvPicPr>
            <p:cNvPr id="530" name="Google Shape;530;p76"/>
            <p:cNvPicPr preferRelativeResize="0"/>
            <p:nvPr/>
          </p:nvPicPr>
          <p:blipFill rotWithShape="1">
            <a:blip r:embed="rId6">
              <a:alphaModFix/>
            </a:blip>
            <a:srcRect/>
            <a:stretch/>
          </p:blipFill>
          <p:spPr>
            <a:xfrm>
              <a:off x="6358722" y="4432352"/>
              <a:ext cx="2759878" cy="2250775"/>
            </a:xfrm>
            <a:prstGeom prst="rect">
              <a:avLst/>
            </a:prstGeom>
            <a:noFill/>
            <a:ln>
              <a:noFill/>
            </a:ln>
          </p:spPr>
        </p:pic>
        <p:cxnSp>
          <p:nvCxnSpPr>
            <p:cNvPr id="531" name="Google Shape;531;p76"/>
            <p:cNvCxnSpPr/>
            <p:nvPr/>
          </p:nvCxnSpPr>
          <p:spPr>
            <a:xfrm>
              <a:off x="7004050" y="4864100"/>
              <a:ext cx="0" cy="927100"/>
            </a:xfrm>
            <a:prstGeom prst="straightConnector1">
              <a:avLst/>
            </a:prstGeom>
            <a:noFill/>
            <a:ln w="50800" cap="flat" cmpd="sng">
              <a:solidFill>
                <a:srgbClr val="FF0000"/>
              </a:solidFill>
              <a:prstDash val="solid"/>
              <a:round/>
              <a:headEnd type="none" w="sm" len="sm"/>
              <a:tailEnd type="triangle" w="med" len="med"/>
            </a:ln>
          </p:spPr>
        </p:cxnSp>
        <p:cxnSp>
          <p:nvCxnSpPr>
            <p:cNvPr id="532" name="Google Shape;532;p76"/>
            <p:cNvCxnSpPr/>
            <p:nvPr/>
          </p:nvCxnSpPr>
          <p:spPr>
            <a:xfrm>
              <a:off x="4655756" y="4864100"/>
              <a:ext cx="0" cy="927100"/>
            </a:xfrm>
            <a:prstGeom prst="straightConnector1">
              <a:avLst/>
            </a:prstGeom>
            <a:noFill/>
            <a:ln w="50800" cap="flat" cmpd="sng">
              <a:solidFill>
                <a:srgbClr val="FF0000"/>
              </a:solidFill>
              <a:prstDash val="solid"/>
              <a:round/>
              <a:headEnd type="none" w="sm" len="sm"/>
              <a:tailEnd type="triangle" w="med" len="med"/>
            </a:ln>
          </p:spPr>
        </p:cxnSp>
        <p:cxnSp>
          <p:nvCxnSpPr>
            <p:cNvPr id="533" name="Google Shape;533;p76"/>
            <p:cNvCxnSpPr/>
            <p:nvPr/>
          </p:nvCxnSpPr>
          <p:spPr>
            <a:xfrm>
              <a:off x="2692400" y="4864100"/>
              <a:ext cx="0" cy="927100"/>
            </a:xfrm>
            <a:prstGeom prst="straightConnector1">
              <a:avLst/>
            </a:prstGeom>
            <a:noFill/>
            <a:ln w="50800" cap="flat" cmpd="sng">
              <a:solidFill>
                <a:srgbClr val="FF0000"/>
              </a:solidFill>
              <a:prstDash val="solid"/>
              <a:round/>
              <a:headEnd type="none" w="sm" len="sm"/>
              <a:tailEnd type="triangle" w="med" len="med"/>
            </a:ln>
          </p:spPr>
        </p:cxnSp>
        <p:cxnSp>
          <p:nvCxnSpPr>
            <p:cNvPr id="534" name="Google Shape;534;p76"/>
            <p:cNvCxnSpPr/>
            <p:nvPr/>
          </p:nvCxnSpPr>
          <p:spPr>
            <a:xfrm>
              <a:off x="558800" y="4864100"/>
              <a:ext cx="0" cy="927100"/>
            </a:xfrm>
            <a:prstGeom prst="straightConnector1">
              <a:avLst/>
            </a:prstGeom>
            <a:noFill/>
            <a:ln w="50800" cap="flat" cmpd="sng">
              <a:solidFill>
                <a:srgbClr val="FF0000"/>
              </a:solidFill>
              <a:prstDash val="solid"/>
              <a:round/>
              <a:headEnd type="none" w="sm" len="sm"/>
              <a:tailEnd type="triangle" w="med" len="med"/>
            </a:ln>
          </p:spPr>
        </p:cxnSp>
        <p:sp>
          <p:nvSpPr>
            <p:cNvPr id="535" name="Google Shape;535;p76"/>
            <p:cNvSpPr txBox="1"/>
            <p:nvPr/>
          </p:nvSpPr>
          <p:spPr>
            <a:xfrm>
              <a:off x="4761424" y="4732795"/>
              <a:ext cx="11058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b="0" i="0" u="none" strike="noStrike" cap="none">
                  <a:solidFill>
                    <a:srgbClr val="FF0000"/>
                  </a:solidFill>
                  <a:latin typeface="Arial"/>
                  <a:ea typeface="Arial"/>
                  <a:cs typeface="Arial"/>
                  <a:sym typeface="Arial"/>
                </a:rPr>
                <a:t>aerosol</a:t>
              </a:r>
              <a:endParaRPr/>
            </a:p>
          </p:txBody>
        </p:sp>
        <p:sp>
          <p:nvSpPr>
            <p:cNvPr id="536" name="Google Shape;536;p76"/>
            <p:cNvSpPr txBox="1"/>
            <p:nvPr/>
          </p:nvSpPr>
          <p:spPr>
            <a:xfrm>
              <a:off x="7030200" y="4742495"/>
              <a:ext cx="11058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b="0" i="0" u="none" strike="noStrike" cap="none">
                  <a:solidFill>
                    <a:srgbClr val="FF0000"/>
                  </a:solidFill>
                  <a:latin typeface="Arial"/>
                  <a:ea typeface="Arial"/>
                  <a:cs typeface="Arial"/>
                  <a:sym typeface="Arial"/>
                </a:rPr>
                <a:t>smoke</a:t>
              </a:r>
              <a:endParaRPr/>
            </a:p>
          </p:txBody>
        </p:sp>
      </p:grpSp>
      <p:grpSp>
        <p:nvGrpSpPr>
          <p:cNvPr id="537" name="Google Shape;537;p76"/>
          <p:cNvGrpSpPr/>
          <p:nvPr/>
        </p:nvGrpSpPr>
        <p:grpSpPr>
          <a:xfrm>
            <a:off x="94784" y="1441821"/>
            <a:ext cx="8844761" cy="1958443"/>
            <a:chOff x="178491" y="1310283"/>
            <a:chExt cx="8844761" cy="1958443"/>
          </a:xfrm>
        </p:grpSpPr>
        <p:grpSp>
          <p:nvGrpSpPr>
            <p:cNvPr id="538" name="Google Shape;538;p76"/>
            <p:cNvGrpSpPr/>
            <p:nvPr/>
          </p:nvGrpSpPr>
          <p:grpSpPr>
            <a:xfrm>
              <a:off x="189513" y="1310283"/>
              <a:ext cx="8833739" cy="1958443"/>
              <a:chOff x="189513" y="1250908"/>
              <a:chExt cx="8833739" cy="1958443"/>
            </a:xfrm>
          </p:grpSpPr>
          <p:pic>
            <p:nvPicPr>
              <p:cNvPr id="539" name="Google Shape;539;p76"/>
              <p:cNvPicPr preferRelativeResize="0"/>
              <p:nvPr/>
            </p:nvPicPr>
            <p:blipFill rotWithShape="1">
              <a:blip r:embed="rId7">
                <a:alphaModFix/>
              </a:blip>
              <a:srcRect/>
              <a:stretch/>
            </p:blipFill>
            <p:spPr>
              <a:xfrm>
                <a:off x="189513" y="1250908"/>
                <a:ext cx="2135247" cy="1958443"/>
              </a:xfrm>
              <a:prstGeom prst="rect">
                <a:avLst/>
              </a:prstGeom>
              <a:noFill/>
              <a:ln>
                <a:noFill/>
              </a:ln>
            </p:spPr>
          </p:pic>
          <p:pic>
            <p:nvPicPr>
              <p:cNvPr id="540" name="Google Shape;540;p76"/>
              <p:cNvPicPr preferRelativeResize="0"/>
              <p:nvPr/>
            </p:nvPicPr>
            <p:blipFill rotWithShape="1">
              <a:blip r:embed="rId8">
                <a:alphaModFix/>
              </a:blip>
              <a:srcRect/>
              <a:stretch/>
            </p:blipFill>
            <p:spPr>
              <a:xfrm>
                <a:off x="2423507" y="1252508"/>
                <a:ext cx="2133502" cy="1956843"/>
              </a:xfrm>
              <a:prstGeom prst="rect">
                <a:avLst/>
              </a:prstGeom>
              <a:noFill/>
              <a:ln>
                <a:noFill/>
              </a:ln>
            </p:spPr>
          </p:pic>
          <p:pic>
            <p:nvPicPr>
              <p:cNvPr id="541" name="Google Shape;541;p76"/>
              <p:cNvPicPr preferRelativeResize="0"/>
              <p:nvPr/>
            </p:nvPicPr>
            <p:blipFill rotWithShape="1">
              <a:blip r:embed="rId9">
                <a:alphaModFix/>
              </a:blip>
              <a:srcRect/>
              <a:stretch/>
            </p:blipFill>
            <p:spPr>
              <a:xfrm>
                <a:off x="4655756" y="1250908"/>
                <a:ext cx="2135247" cy="1958443"/>
              </a:xfrm>
              <a:prstGeom prst="rect">
                <a:avLst/>
              </a:prstGeom>
              <a:noFill/>
              <a:ln>
                <a:noFill/>
              </a:ln>
            </p:spPr>
          </p:pic>
          <p:pic>
            <p:nvPicPr>
              <p:cNvPr id="542" name="Google Shape;542;p76"/>
              <p:cNvPicPr preferRelativeResize="0"/>
              <p:nvPr/>
            </p:nvPicPr>
            <p:blipFill rotWithShape="1">
              <a:blip r:embed="rId10">
                <a:alphaModFix/>
              </a:blip>
              <a:srcRect/>
              <a:stretch/>
            </p:blipFill>
            <p:spPr>
              <a:xfrm>
                <a:off x="6888005" y="1250908"/>
                <a:ext cx="2135247" cy="1958443"/>
              </a:xfrm>
              <a:prstGeom prst="rect">
                <a:avLst/>
              </a:prstGeom>
              <a:noFill/>
              <a:ln>
                <a:noFill/>
              </a:ln>
            </p:spPr>
          </p:pic>
          <p:sp>
            <p:nvSpPr>
              <p:cNvPr id="543" name="Google Shape;543;p76"/>
              <p:cNvSpPr txBox="1"/>
              <p:nvPr/>
            </p:nvSpPr>
            <p:spPr>
              <a:xfrm>
                <a:off x="3218281" y="1315137"/>
                <a:ext cx="27258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b="1" i="0" u="none" strike="noStrike" cap="none">
                    <a:solidFill>
                      <a:srgbClr val="FFFF00"/>
                    </a:solidFill>
                    <a:latin typeface="Arial"/>
                    <a:ea typeface="Arial"/>
                    <a:cs typeface="Arial"/>
                    <a:sym typeface="Arial"/>
                  </a:rPr>
                  <a:t>Smoke   plume</a:t>
                </a:r>
                <a:endParaRPr/>
              </a:p>
            </p:txBody>
          </p:sp>
          <p:cxnSp>
            <p:nvCxnSpPr>
              <p:cNvPr id="544" name="Google Shape;544;p76"/>
              <p:cNvCxnSpPr/>
              <p:nvPr/>
            </p:nvCxnSpPr>
            <p:spPr>
              <a:xfrm flipH="1">
                <a:off x="4043534" y="1739961"/>
                <a:ext cx="313576" cy="344861"/>
              </a:xfrm>
              <a:prstGeom prst="straightConnector1">
                <a:avLst/>
              </a:prstGeom>
              <a:noFill/>
              <a:ln w="50800" cap="flat" cmpd="sng">
                <a:solidFill>
                  <a:srgbClr val="FFFF00"/>
                </a:solidFill>
                <a:prstDash val="solid"/>
                <a:round/>
                <a:headEnd type="none" w="sm" len="sm"/>
                <a:tailEnd type="triangle" w="med" len="med"/>
              </a:ln>
            </p:spPr>
          </p:cxnSp>
          <p:cxnSp>
            <p:nvCxnSpPr>
              <p:cNvPr id="545" name="Google Shape;545;p76"/>
              <p:cNvCxnSpPr/>
              <p:nvPr/>
            </p:nvCxnSpPr>
            <p:spPr>
              <a:xfrm flipH="1">
                <a:off x="1841500" y="1739961"/>
                <a:ext cx="2515610" cy="245748"/>
              </a:xfrm>
              <a:prstGeom prst="straightConnector1">
                <a:avLst/>
              </a:prstGeom>
              <a:noFill/>
              <a:ln w="50800" cap="flat" cmpd="sng">
                <a:solidFill>
                  <a:srgbClr val="FFFF00"/>
                </a:solidFill>
                <a:prstDash val="solid"/>
                <a:round/>
                <a:headEnd type="none" w="sm" len="sm"/>
                <a:tailEnd type="triangle" w="med" len="med"/>
              </a:ln>
            </p:spPr>
          </p:cxnSp>
          <p:cxnSp>
            <p:nvCxnSpPr>
              <p:cNvPr id="546" name="Google Shape;546;p76"/>
              <p:cNvCxnSpPr/>
              <p:nvPr/>
            </p:nvCxnSpPr>
            <p:spPr>
              <a:xfrm>
                <a:off x="4980477" y="1789197"/>
                <a:ext cx="1196559" cy="315404"/>
              </a:xfrm>
              <a:prstGeom prst="straightConnector1">
                <a:avLst/>
              </a:prstGeom>
              <a:noFill/>
              <a:ln w="50800" cap="flat" cmpd="sng">
                <a:solidFill>
                  <a:srgbClr val="FFFF00"/>
                </a:solidFill>
                <a:prstDash val="solid"/>
                <a:round/>
                <a:headEnd type="none" w="sm" len="sm"/>
                <a:tailEnd type="triangle" w="med" len="med"/>
              </a:ln>
            </p:spPr>
          </p:cxnSp>
          <p:cxnSp>
            <p:nvCxnSpPr>
              <p:cNvPr id="547" name="Google Shape;547;p76"/>
              <p:cNvCxnSpPr/>
              <p:nvPr/>
            </p:nvCxnSpPr>
            <p:spPr>
              <a:xfrm>
                <a:off x="4980477" y="1789197"/>
                <a:ext cx="3325323" cy="295625"/>
              </a:xfrm>
              <a:prstGeom prst="straightConnector1">
                <a:avLst/>
              </a:prstGeom>
              <a:noFill/>
              <a:ln w="50800" cap="flat" cmpd="sng">
                <a:solidFill>
                  <a:srgbClr val="FFFF00"/>
                </a:solidFill>
                <a:prstDash val="solid"/>
                <a:round/>
                <a:headEnd type="none" w="sm" len="sm"/>
                <a:tailEnd type="triangle" w="med" len="med"/>
              </a:ln>
            </p:spPr>
          </p:cxnSp>
        </p:grpSp>
        <p:sp>
          <p:nvSpPr>
            <p:cNvPr id="548" name="Google Shape;548;p76"/>
            <p:cNvSpPr txBox="1"/>
            <p:nvPr/>
          </p:nvSpPr>
          <p:spPr>
            <a:xfrm>
              <a:off x="178491" y="2689148"/>
              <a:ext cx="1027845"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a:solidFill>
                    <a:schemeClr val="lt1"/>
                  </a:solidFill>
                  <a:latin typeface="Arial"/>
                  <a:ea typeface="Arial"/>
                  <a:cs typeface="Arial"/>
                  <a:sym typeface="Arial"/>
                </a:rPr>
                <a:t>2015-6-9</a:t>
              </a:r>
              <a:endParaRPr/>
            </a:p>
          </p:txBody>
        </p:sp>
        <p:sp>
          <p:nvSpPr>
            <p:cNvPr id="549" name="Google Shape;549;p76"/>
            <p:cNvSpPr txBox="1"/>
            <p:nvPr/>
          </p:nvSpPr>
          <p:spPr>
            <a:xfrm>
              <a:off x="2423507" y="2689148"/>
              <a:ext cx="1144865"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a:solidFill>
                    <a:schemeClr val="lt1"/>
                  </a:solidFill>
                  <a:latin typeface="Arial"/>
                  <a:ea typeface="Arial"/>
                  <a:cs typeface="Arial"/>
                  <a:sym typeface="Arial"/>
                </a:rPr>
                <a:t>2015-6-10</a:t>
              </a:r>
              <a:endParaRPr/>
            </a:p>
          </p:txBody>
        </p:sp>
        <p:sp>
          <p:nvSpPr>
            <p:cNvPr id="550" name="Google Shape;550;p76"/>
            <p:cNvSpPr txBox="1"/>
            <p:nvPr/>
          </p:nvSpPr>
          <p:spPr>
            <a:xfrm>
              <a:off x="4654011" y="2694390"/>
              <a:ext cx="1144865"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a:solidFill>
                    <a:schemeClr val="lt1"/>
                  </a:solidFill>
                  <a:latin typeface="Arial"/>
                  <a:ea typeface="Arial"/>
                  <a:cs typeface="Arial"/>
                  <a:sym typeface="Arial"/>
                </a:rPr>
                <a:t>2015-6-11</a:t>
              </a:r>
              <a:endParaRPr/>
            </a:p>
          </p:txBody>
        </p:sp>
        <p:sp>
          <p:nvSpPr>
            <p:cNvPr id="551" name="Google Shape;551;p76"/>
            <p:cNvSpPr txBox="1"/>
            <p:nvPr/>
          </p:nvSpPr>
          <p:spPr>
            <a:xfrm>
              <a:off x="6864832" y="2694390"/>
              <a:ext cx="1144865"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a:solidFill>
                    <a:schemeClr val="lt1"/>
                  </a:solidFill>
                  <a:latin typeface="Arial"/>
                  <a:ea typeface="Arial"/>
                  <a:cs typeface="Arial"/>
                  <a:sym typeface="Arial"/>
                </a:rPr>
                <a:t>2015-6-12</a:t>
              </a: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77"/>
          <p:cNvSpPr txBox="1">
            <a:spLocks noGrp="1"/>
          </p:cNvSpPr>
          <p:nvPr>
            <p:ph type="title"/>
          </p:nvPr>
        </p:nvSpPr>
        <p:spPr>
          <a:xfrm>
            <a:off x="508554" y="847023"/>
            <a:ext cx="8222100" cy="552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240"/>
              <a:t>Overview - GLOBE Mission Mosquito</a:t>
            </a:r>
            <a:endParaRPr/>
          </a:p>
        </p:txBody>
      </p:sp>
      <p:sp>
        <p:nvSpPr>
          <p:cNvPr id="558" name="Google Shape;558;p77"/>
          <p:cNvSpPr txBox="1">
            <a:spLocks noGrp="1"/>
          </p:cNvSpPr>
          <p:nvPr>
            <p:ph type="body" idx="1"/>
          </p:nvPr>
        </p:nvSpPr>
        <p:spPr>
          <a:xfrm>
            <a:off x="501927" y="1399430"/>
            <a:ext cx="8222100" cy="3925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0"/>
              <a:buFont typeface="Arial"/>
              <a:buNone/>
            </a:pPr>
            <a:r>
              <a:rPr lang="en-US"/>
              <a:t>What is the campaign focus?</a:t>
            </a:r>
            <a:endParaRPr/>
          </a:p>
          <a:p>
            <a:pPr marL="0" lvl="0" indent="0" algn="l" rtl="0">
              <a:spcBef>
                <a:spcPts val="0"/>
              </a:spcBef>
              <a:spcAft>
                <a:spcPts val="0"/>
              </a:spcAft>
              <a:buClr>
                <a:schemeClr val="dk1"/>
              </a:buClr>
              <a:buSzPts val="3000"/>
              <a:buFont typeface="Arial"/>
              <a:buNone/>
            </a:pPr>
            <a:r>
              <a:rPr lang="en-US"/>
              <a:t>why</a:t>
            </a:r>
            <a:endParaRPr/>
          </a:p>
          <a:p>
            <a:pPr marL="0" lvl="0" indent="0" algn="l" rtl="0">
              <a:spcBef>
                <a:spcPts val="0"/>
              </a:spcBef>
              <a:spcAft>
                <a:spcPts val="0"/>
              </a:spcAft>
              <a:buClr>
                <a:schemeClr val="dk1"/>
              </a:buClr>
              <a:buSzPts val="3000"/>
              <a:buFont typeface="Arial"/>
              <a:buNone/>
            </a:pPr>
            <a:endParaRPr/>
          </a:p>
          <a:p>
            <a:pPr marL="0" lvl="0" indent="0" algn="l" rtl="0">
              <a:spcBef>
                <a:spcPts val="0"/>
              </a:spcBef>
              <a:spcAft>
                <a:spcPts val="0"/>
              </a:spcAft>
              <a:buClr>
                <a:schemeClr val="dk1"/>
              </a:buClr>
              <a:buSzPts val="3000"/>
              <a:buFont typeface="Arial"/>
              <a:buNone/>
            </a:pPr>
            <a:r>
              <a:rPr lang="en-US"/>
              <a:t>How these campaigns engaging community science?</a:t>
            </a:r>
            <a:endParaRPr/>
          </a:p>
          <a:p>
            <a:pPr marL="0" lvl="0" indent="0" algn="l" rtl="0">
              <a:spcBef>
                <a:spcPts val="0"/>
              </a:spcBef>
              <a:spcAft>
                <a:spcPts val="0"/>
              </a:spcAft>
              <a:buClr>
                <a:schemeClr val="dk1"/>
              </a:buClr>
              <a:buSzPts val="3000"/>
              <a:buFont typeface="Arial"/>
              <a:buNone/>
            </a:pPr>
            <a:endParaRPr/>
          </a:p>
          <a:p>
            <a:pPr marL="0" lvl="0" indent="0" algn="l" rtl="0">
              <a:spcBef>
                <a:spcPts val="0"/>
              </a:spcBef>
              <a:spcAft>
                <a:spcPts val="0"/>
              </a:spcAft>
              <a:buClr>
                <a:schemeClr val="dk1"/>
              </a:buClr>
              <a:buSzPts val="3000"/>
              <a:buFont typeface="Arial"/>
              <a:buNone/>
            </a:pPr>
            <a:r>
              <a:rPr lang="en-US"/>
              <a:t>how are scientists using the data or informing the questions</a:t>
            </a:r>
            <a:endParaRPr/>
          </a:p>
          <a:p>
            <a:pPr marL="0" lvl="0" indent="0" algn="l" rtl="0">
              <a:spcBef>
                <a:spcPts val="0"/>
              </a:spcBef>
              <a:spcAft>
                <a:spcPts val="0"/>
              </a:spcAft>
              <a:buClr>
                <a:schemeClr val="dk1"/>
              </a:buClr>
              <a:buSzPts val="3000"/>
              <a:buFont typeface="Arial"/>
              <a:buNone/>
            </a:pPr>
            <a:endParaRPr/>
          </a:p>
          <a:p>
            <a:pPr marL="0" lvl="0" indent="0" algn="l" rtl="0">
              <a:spcBef>
                <a:spcPts val="0"/>
              </a:spcBef>
              <a:spcAft>
                <a:spcPts val="0"/>
              </a:spcAft>
              <a:buClr>
                <a:schemeClr val="dk1"/>
              </a:buClr>
              <a:buSzPts val="3000"/>
              <a:buFont typeface="Arial"/>
              <a:buNone/>
            </a:pPr>
            <a:r>
              <a:rPr lang="en-US"/>
              <a:t>-Examples of student investigations</a:t>
            </a:r>
            <a:endParaRPr/>
          </a:p>
          <a:p>
            <a:pPr marL="0" lvl="0" indent="0" algn="l" rtl="0">
              <a:spcBef>
                <a:spcPts val="0"/>
              </a:spcBef>
              <a:spcAft>
                <a:spcPts val="0"/>
              </a:spcAft>
              <a:buClr>
                <a:schemeClr val="dk1"/>
              </a:buClr>
              <a:buSzPts val="3000"/>
              <a:buFont typeface="Arial"/>
              <a:buNone/>
            </a:pPr>
            <a:r>
              <a:rPr lang="en-US"/>
              <a:t>-Examples from educators</a:t>
            </a:r>
            <a:endParaRPr/>
          </a:p>
          <a:p>
            <a:pPr marL="0" lvl="0" indent="0" algn="l" rtl="0">
              <a:spcBef>
                <a:spcPts val="0"/>
              </a:spcBef>
              <a:spcAft>
                <a:spcPts val="0"/>
              </a:spcAft>
              <a:buClr>
                <a:schemeClr val="dk1"/>
              </a:buClr>
              <a:buSzPts val="3000"/>
              <a:buFont typeface="Arial"/>
              <a:buNone/>
            </a:pPr>
            <a:r>
              <a:rPr lang="en-US"/>
              <a:t>-Examples from community scientists</a:t>
            </a:r>
            <a:endParaRPr/>
          </a:p>
          <a:p>
            <a:pPr marL="0" lvl="0" indent="0" algn="l" rtl="0">
              <a:spcBef>
                <a:spcPts val="1000"/>
              </a:spcBef>
              <a:spcAft>
                <a:spcPts val="0"/>
              </a:spcAft>
              <a:buNone/>
            </a:pPr>
            <a:endParaRPr/>
          </a:p>
        </p:txBody>
      </p:sp>
      <p:sp>
        <p:nvSpPr>
          <p:cNvPr id="559" name="Google Shape;559;p77"/>
          <p:cNvSpPr txBox="1">
            <a:spLocks noGrp="1"/>
          </p:cNvSpPr>
          <p:nvPr>
            <p:ph type="body" idx="2"/>
          </p:nvPr>
        </p:nvSpPr>
        <p:spPr>
          <a:xfrm>
            <a:off x="495300" y="5416828"/>
            <a:ext cx="8235300" cy="479400"/>
          </a:xfrm>
          <a:prstGeom prst="rect">
            <a:avLst/>
          </a:prstGeom>
        </p:spPr>
        <p:txBody>
          <a:bodyPr spcFirstLastPara="1" wrap="square" lIns="91425" tIns="0" rIns="91425" bIns="274300" anchor="t" anchorCtr="0">
            <a:noAutofit/>
          </a:bodyPr>
          <a:lstStyle/>
          <a:p>
            <a:pPr marL="0" lvl="0" indent="0" algn="ctr" rtl="0">
              <a:spcBef>
                <a:spcPts val="100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78"/>
          <p:cNvSpPr txBox="1">
            <a:spLocks noGrp="1"/>
          </p:cNvSpPr>
          <p:nvPr>
            <p:ph type="ctrTitle"/>
          </p:nvPr>
        </p:nvSpPr>
        <p:spPr>
          <a:xfrm>
            <a:off x="1098877" y="1577052"/>
            <a:ext cx="7772400" cy="199689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b="1"/>
              <a:t>GLOBE </a:t>
            </a:r>
            <a:endParaRPr b="1"/>
          </a:p>
          <a:p>
            <a:pPr marL="0" lvl="0" indent="0" algn="ctr" rtl="0">
              <a:spcBef>
                <a:spcPts val="0"/>
              </a:spcBef>
              <a:spcAft>
                <a:spcPts val="0"/>
              </a:spcAft>
              <a:buClr>
                <a:schemeClr val="dk1"/>
              </a:buClr>
              <a:buSzPts val="4400"/>
              <a:buFont typeface="Calibri"/>
              <a:buNone/>
            </a:pPr>
            <a:r>
              <a:rPr lang="en-US" b="1" i="1"/>
              <a:t>Mission Mosquito</a:t>
            </a:r>
            <a:endParaRPr b="1" i="1"/>
          </a:p>
        </p:txBody>
      </p:sp>
      <p:sp>
        <p:nvSpPr>
          <p:cNvPr id="566" name="Google Shape;566;p78"/>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544"/>
              </a:spcBef>
              <a:spcAft>
                <a:spcPts val="0"/>
              </a:spcAft>
              <a:buClr>
                <a:srgbClr val="888888"/>
              </a:buClr>
              <a:buSzPts val="2720"/>
              <a:buNone/>
            </a:pPr>
            <a:endParaRPr sz="2720"/>
          </a:p>
        </p:txBody>
      </p:sp>
      <p:pic>
        <p:nvPicPr>
          <p:cNvPr id="567" name="Google Shape;567;p78" descr="Thai larve in net.jpg"/>
          <p:cNvPicPr preferRelativeResize="0"/>
          <p:nvPr/>
        </p:nvPicPr>
        <p:blipFill rotWithShape="1">
          <a:blip r:embed="rId3">
            <a:alphaModFix/>
          </a:blip>
          <a:srcRect/>
          <a:stretch/>
        </p:blipFill>
        <p:spPr>
          <a:xfrm>
            <a:off x="495300" y="3755216"/>
            <a:ext cx="2217348" cy="2190813"/>
          </a:xfrm>
          <a:prstGeom prst="rect">
            <a:avLst/>
          </a:prstGeom>
          <a:noFill/>
          <a:ln>
            <a:noFill/>
          </a:ln>
        </p:spPr>
      </p:pic>
      <p:pic>
        <p:nvPicPr>
          <p:cNvPr id="568" name="Google Shape;568;p78" descr="girlslarvae.jpg"/>
          <p:cNvPicPr preferRelativeResize="0"/>
          <p:nvPr/>
        </p:nvPicPr>
        <p:blipFill rotWithShape="1">
          <a:blip r:embed="rId4">
            <a:alphaModFix/>
          </a:blip>
          <a:srcRect/>
          <a:stretch/>
        </p:blipFill>
        <p:spPr>
          <a:xfrm>
            <a:off x="5509330" y="3755227"/>
            <a:ext cx="2995320" cy="19969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79"/>
          <p:cNvSpPr txBox="1">
            <a:spLocks noGrp="1"/>
          </p:cNvSpPr>
          <p:nvPr>
            <p:ph type="ctrTitle"/>
          </p:nvPr>
        </p:nvSpPr>
        <p:spPr>
          <a:xfrm>
            <a:off x="172525" y="884200"/>
            <a:ext cx="8831700" cy="3084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en-US" sz="3000">
                <a:solidFill>
                  <a:srgbClr val="3E3E3E"/>
                </a:solidFill>
                <a:highlight>
                  <a:srgbClr val="FFFFFF"/>
                </a:highlight>
                <a:latin typeface="Helvetica Neue"/>
                <a:ea typeface="Helvetica Neue"/>
                <a:cs typeface="Helvetica Neue"/>
                <a:sym typeface="Helvetica Neue"/>
              </a:rPr>
              <a:t>The goal of </a:t>
            </a:r>
            <a:r>
              <a:rPr lang="en-US" sz="3000" b="1">
                <a:solidFill>
                  <a:srgbClr val="3E3E3E"/>
                </a:solidFill>
                <a:highlight>
                  <a:srgbClr val="FFFFFF"/>
                </a:highlight>
                <a:latin typeface="Helvetica Neue"/>
                <a:ea typeface="Helvetica Neue"/>
                <a:cs typeface="Helvetica Neue"/>
                <a:sym typeface="Helvetica Neue"/>
              </a:rPr>
              <a:t>GLOBE Mission Mosquito</a:t>
            </a:r>
            <a:r>
              <a:rPr lang="en-US" sz="3000">
                <a:solidFill>
                  <a:srgbClr val="3E3E3E"/>
                </a:solidFill>
                <a:highlight>
                  <a:srgbClr val="FFFFFF"/>
                </a:highlight>
                <a:latin typeface="Helvetica Neue"/>
                <a:ea typeface="Helvetica Neue"/>
                <a:cs typeface="Helvetica Neue"/>
                <a:sym typeface="Helvetica Neue"/>
              </a:rPr>
              <a:t> is to create an organized citizen science community - primarily through formal education, with targeted outreach to informal education - that will conduct and report local observations using the MHM</a:t>
            </a:r>
            <a:r>
              <a:rPr lang="en-US" sz="3600">
                <a:solidFill>
                  <a:srgbClr val="3E3E3E"/>
                </a:solidFill>
                <a:highlight>
                  <a:srgbClr val="FFFFFF"/>
                </a:highlight>
                <a:latin typeface="Helvetica Neue"/>
                <a:ea typeface="Helvetica Neue"/>
                <a:cs typeface="Helvetica Neue"/>
                <a:sym typeface="Helvetica Neue"/>
              </a:rPr>
              <a:t>.   </a:t>
            </a:r>
            <a:endParaRPr sz="3600">
              <a:latin typeface="Helvetica Neue"/>
              <a:ea typeface="Helvetica Neue"/>
              <a:cs typeface="Helvetica Neue"/>
              <a:sym typeface="Helvetica Neue"/>
            </a:endParaRPr>
          </a:p>
        </p:txBody>
      </p:sp>
      <p:sp>
        <p:nvSpPr>
          <p:cNvPr id="575" name="Google Shape;575;p79"/>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888888"/>
              </a:buClr>
              <a:buSzPts val="3200"/>
              <a:buNone/>
            </a:pPr>
            <a:endParaRPr/>
          </a:p>
        </p:txBody>
      </p:sp>
      <p:pic>
        <p:nvPicPr>
          <p:cNvPr id="576" name="Google Shape;576;p79" descr="Thai kids looking.jpg"/>
          <p:cNvPicPr preferRelativeResize="0"/>
          <p:nvPr/>
        </p:nvPicPr>
        <p:blipFill rotWithShape="1">
          <a:blip r:embed="rId3">
            <a:alphaModFix/>
          </a:blip>
          <a:srcRect/>
          <a:stretch/>
        </p:blipFill>
        <p:spPr>
          <a:xfrm>
            <a:off x="495299" y="4116525"/>
            <a:ext cx="2540726" cy="1896800"/>
          </a:xfrm>
          <a:prstGeom prst="rect">
            <a:avLst/>
          </a:prstGeom>
          <a:noFill/>
          <a:ln>
            <a:noFill/>
          </a:ln>
        </p:spPr>
      </p:pic>
      <p:pic>
        <p:nvPicPr>
          <p:cNvPr id="577" name="Google Shape;577;p79" descr="SD BYCTWD2.jpg"/>
          <p:cNvPicPr preferRelativeResize="0"/>
          <p:nvPr/>
        </p:nvPicPr>
        <p:blipFill rotWithShape="1">
          <a:blip r:embed="rId4">
            <a:alphaModFix/>
          </a:blip>
          <a:srcRect/>
          <a:stretch/>
        </p:blipFill>
        <p:spPr>
          <a:xfrm>
            <a:off x="3749268" y="4404699"/>
            <a:ext cx="2903487" cy="1494630"/>
          </a:xfrm>
          <a:prstGeom prst="rect">
            <a:avLst/>
          </a:prstGeom>
          <a:noFill/>
          <a:ln>
            <a:noFill/>
          </a:ln>
        </p:spPr>
      </p:pic>
      <p:pic>
        <p:nvPicPr>
          <p:cNvPr id="578" name="Google Shape;578;p79"/>
          <p:cNvPicPr preferRelativeResize="0"/>
          <p:nvPr/>
        </p:nvPicPr>
        <p:blipFill rotWithShape="1">
          <a:blip r:embed="rId5">
            <a:alphaModFix/>
          </a:blip>
          <a:srcRect/>
          <a:stretch/>
        </p:blipFill>
        <p:spPr>
          <a:xfrm>
            <a:off x="7366000" y="3739187"/>
            <a:ext cx="1516095" cy="227414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80"/>
          <p:cNvSpPr txBox="1">
            <a:spLocks noGrp="1"/>
          </p:cNvSpPr>
          <p:nvPr>
            <p:ph type="body" idx="1"/>
          </p:nvPr>
        </p:nvSpPr>
        <p:spPr>
          <a:xfrm>
            <a:off x="0" y="1725275"/>
            <a:ext cx="9144000" cy="4272000"/>
          </a:xfrm>
          <a:prstGeom prst="rect">
            <a:avLst/>
          </a:prstGeom>
          <a:noFill/>
          <a:ln>
            <a:noFill/>
          </a:ln>
        </p:spPr>
        <p:txBody>
          <a:bodyPr spcFirstLastPara="1" wrap="square" lIns="91425" tIns="45700" rIns="91425" bIns="45700" anchor="t" anchorCtr="0">
            <a:noAutofit/>
          </a:bodyPr>
          <a:lstStyle/>
          <a:p>
            <a:pPr marL="228600" lvl="0" indent="-241300" algn="l" rtl="0">
              <a:lnSpc>
                <a:spcPct val="90000"/>
              </a:lnSpc>
              <a:spcBef>
                <a:spcPts val="0"/>
              </a:spcBef>
              <a:spcAft>
                <a:spcPts val="0"/>
              </a:spcAft>
              <a:buClr>
                <a:srgbClr val="6C210B"/>
              </a:buClr>
              <a:buSzPts val="3000"/>
              <a:buFont typeface="Helvetica Neue"/>
              <a:buChar char="•"/>
            </a:pPr>
            <a:r>
              <a:rPr lang="en-US" sz="3000" b="0">
                <a:latin typeface="Helvetica Neue"/>
                <a:ea typeface="Helvetica Neue"/>
                <a:cs typeface="Helvetica Neue"/>
                <a:sym typeface="Helvetica Neue"/>
              </a:rPr>
              <a:t>Campaign connecting citizen scientists of all ages to monitor changes in the frequency, range, and distribution of potential disease vector mosquitoes </a:t>
            </a:r>
            <a:endParaRPr sz="3000" b="0">
              <a:latin typeface="Helvetica Neue"/>
              <a:ea typeface="Helvetica Neue"/>
              <a:cs typeface="Helvetica Neue"/>
              <a:sym typeface="Helvetica Neue"/>
            </a:endParaRPr>
          </a:p>
          <a:p>
            <a:pPr marL="0" lvl="0" indent="0" algn="l" rtl="0">
              <a:lnSpc>
                <a:spcPct val="90000"/>
              </a:lnSpc>
              <a:spcBef>
                <a:spcPts val="1000"/>
              </a:spcBef>
              <a:spcAft>
                <a:spcPts val="0"/>
              </a:spcAft>
              <a:buClr>
                <a:srgbClr val="6C210B"/>
              </a:buClr>
              <a:buSzPts val="2800"/>
              <a:buNone/>
            </a:pPr>
            <a:endParaRPr sz="3000" b="0">
              <a:latin typeface="Helvetica Neue"/>
              <a:ea typeface="Helvetica Neue"/>
              <a:cs typeface="Helvetica Neue"/>
              <a:sym typeface="Helvetica Neue"/>
            </a:endParaRPr>
          </a:p>
          <a:p>
            <a:pPr marL="228600" lvl="0" indent="-241300" algn="l" rtl="0">
              <a:lnSpc>
                <a:spcPct val="90000"/>
              </a:lnSpc>
              <a:spcBef>
                <a:spcPts val="1000"/>
              </a:spcBef>
              <a:spcAft>
                <a:spcPts val="0"/>
              </a:spcAft>
              <a:buClr>
                <a:srgbClr val="6C210B"/>
              </a:buClr>
              <a:buSzPts val="3000"/>
              <a:buFont typeface="Helvetica Neue"/>
              <a:buChar char="•"/>
            </a:pPr>
            <a:r>
              <a:rPr lang="en-US" sz="3000" b="0">
                <a:latin typeface="Helvetica Neue"/>
                <a:ea typeface="Helvetica Neue"/>
                <a:cs typeface="Helvetica Neue"/>
                <a:sym typeface="Helvetica Neue"/>
              </a:rPr>
              <a:t>Conduct research to explore how these vary in response to changes in environmental conditions</a:t>
            </a:r>
            <a:endParaRPr sz="3000" b="0">
              <a:latin typeface="Helvetica Neue"/>
              <a:ea typeface="Helvetica Neue"/>
              <a:cs typeface="Helvetica Neue"/>
              <a:sym typeface="Helvetica Neue"/>
            </a:endParaRPr>
          </a:p>
          <a:p>
            <a:pPr marL="0" lvl="0" indent="0" algn="l" rtl="0">
              <a:lnSpc>
                <a:spcPct val="90000"/>
              </a:lnSpc>
              <a:spcBef>
                <a:spcPts val="1000"/>
              </a:spcBef>
              <a:spcAft>
                <a:spcPts val="0"/>
              </a:spcAft>
              <a:buClr>
                <a:srgbClr val="6C210B"/>
              </a:buClr>
              <a:buSzPts val="2800"/>
              <a:buNone/>
            </a:pPr>
            <a:endParaRPr sz="3000" b="0">
              <a:latin typeface="Helvetica Neue"/>
              <a:ea typeface="Helvetica Neue"/>
              <a:cs typeface="Helvetica Neue"/>
              <a:sym typeface="Helvetica Neue"/>
            </a:endParaRPr>
          </a:p>
          <a:p>
            <a:pPr marL="228600" lvl="0" indent="-228600" algn="l" rtl="0">
              <a:lnSpc>
                <a:spcPct val="90000"/>
              </a:lnSpc>
              <a:spcBef>
                <a:spcPts val="1000"/>
              </a:spcBef>
              <a:spcAft>
                <a:spcPts val="0"/>
              </a:spcAft>
              <a:buClr>
                <a:srgbClr val="6C210B"/>
              </a:buClr>
              <a:buSzPts val="2800"/>
              <a:buChar char="•"/>
            </a:pPr>
            <a:r>
              <a:rPr lang="en-US" sz="3000" b="0">
                <a:latin typeface="Helvetica Neue"/>
                <a:ea typeface="Helvetica Neue"/>
                <a:cs typeface="Helvetica Neue"/>
                <a:sym typeface="Helvetica Neue"/>
              </a:rPr>
              <a:t>Fusion of the GLOBE and the GLOBE Observer programs</a:t>
            </a:r>
            <a:r>
              <a:rPr lang="en-US"/>
              <a:t> </a:t>
            </a:r>
            <a:endParaRPr/>
          </a:p>
        </p:txBody>
      </p:sp>
      <p:sp>
        <p:nvSpPr>
          <p:cNvPr id="584" name="Google Shape;584;p80"/>
          <p:cNvSpPr txBox="1">
            <a:spLocks noGrp="1"/>
          </p:cNvSpPr>
          <p:nvPr>
            <p:ph type="title"/>
          </p:nvPr>
        </p:nvSpPr>
        <p:spPr>
          <a:xfrm>
            <a:off x="714925" y="916947"/>
            <a:ext cx="7886700" cy="10101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A2000"/>
              </a:buClr>
              <a:buSzPts val="4400"/>
              <a:buFont typeface="Arial"/>
              <a:buNone/>
            </a:pPr>
            <a:r>
              <a:rPr lang="en-US"/>
              <a:t>GLOBE “Mission Mosquito” </a:t>
            </a:r>
            <a:endParaRPr/>
          </a:p>
        </p:txBody>
      </p:sp>
      <p:sp>
        <p:nvSpPr>
          <p:cNvPr id="585" name="Google Shape;585;p80"/>
          <p:cNvSpPr txBox="1"/>
          <p:nvPr/>
        </p:nvSpPr>
        <p:spPr>
          <a:xfrm>
            <a:off x="8856617" y="0"/>
            <a:ext cx="287383"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81"/>
          <p:cNvSpPr txBox="1">
            <a:spLocks noGrp="1"/>
          </p:cNvSpPr>
          <p:nvPr>
            <p:ph type="title"/>
          </p:nvPr>
        </p:nvSpPr>
        <p:spPr>
          <a:xfrm>
            <a:off x="457200" y="5981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Key Scientific Questions</a:t>
            </a:r>
            <a:endParaRPr/>
          </a:p>
        </p:txBody>
      </p:sp>
      <p:sp>
        <p:nvSpPr>
          <p:cNvPr id="592" name="Google Shape;592;p81"/>
          <p:cNvSpPr txBox="1">
            <a:spLocks noGrp="1"/>
          </p:cNvSpPr>
          <p:nvPr>
            <p:ph type="body" idx="1"/>
          </p:nvPr>
        </p:nvSpPr>
        <p:spPr>
          <a:xfrm>
            <a:off x="0" y="1631750"/>
            <a:ext cx="9043200" cy="4494600"/>
          </a:xfrm>
          <a:prstGeom prst="rect">
            <a:avLst/>
          </a:prstGeom>
        </p:spPr>
        <p:txBody>
          <a:bodyPr spcFirstLastPara="1" wrap="square" lIns="91425" tIns="45700" rIns="91425" bIns="45700" anchor="t" anchorCtr="0">
            <a:noAutofit/>
          </a:bodyPr>
          <a:lstStyle/>
          <a:p>
            <a:pPr marL="698500" lvl="0" indent="-381000" algn="l" rtl="0">
              <a:lnSpc>
                <a:spcPct val="125000"/>
              </a:lnSpc>
              <a:spcBef>
                <a:spcPts val="0"/>
              </a:spcBef>
              <a:spcAft>
                <a:spcPts val="0"/>
              </a:spcAft>
              <a:buClr>
                <a:srgbClr val="3E3E3E"/>
              </a:buClr>
              <a:buSzPts val="2400"/>
              <a:buFont typeface="Helvetica Neue"/>
              <a:buChar char="●"/>
            </a:pPr>
            <a:r>
              <a:rPr lang="en-US" b="0">
                <a:solidFill>
                  <a:srgbClr val="333333"/>
                </a:solidFill>
                <a:latin typeface="Helvetica Neue"/>
                <a:ea typeface="Helvetica Neue"/>
                <a:cs typeface="Helvetica Neue"/>
                <a:sym typeface="Helvetica Neue"/>
              </a:rPr>
              <a:t>Identify baseline (2018-2021) for range and distribution of vectors such as </a:t>
            </a:r>
            <a:r>
              <a:rPr lang="en-US" b="0" i="1">
                <a:solidFill>
                  <a:srgbClr val="3E3E3E"/>
                </a:solidFill>
                <a:latin typeface="Helvetica Neue"/>
                <a:ea typeface="Helvetica Neue"/>
                <a:cs typeface="Helvetica Neue"/>
                <a:sym typeface="Helvetica Neue"/>
              </a:rPr>
              <a:t>Aedes aegypti</a:t>
            </a:r>
            <a:r>
              <a:rPr lang="en-US" b="0">
                <a:solidFill>
                  <a:srgbClr val="333333"/>
                </a:solidFill>
                <a:latin typeface="Helvetica Neue"/>
                <a:ea typeface="Helvetica Neue"/>
                <a:cs typeface="Helvetica Neue"/>
                <a:sym typeface="Helvetica Neue"/>
              </a:rPr>
              <a:t> and </a:t>
            </a:r>
            <a:r>
              <a:rPr lang="en-US" b="0" i="1">
                <a:solidFill>
                  <a:srgbClr val="3E3E3E"/>
                </a:solidFill>
                <a:latin typeface="Helvetica Neue"/>
                <a:ea typeface="Helvetica Neue"/>
                <a:cs typeface="Helvetica Neue"/>
                <a:sym typeface="Helvetica Neue"/>
              </a:rPr>
              <a:t>Aedes albopictus</a:t>
            </a:r>
            <a:r>
              <a:rPr lang="en-US" b="0">
                <a:solidFill>
                  <a:srgbClr val="333333"/>
                </a:solidFill>
                <a:latin typeface="Helvetica Neue"/>
                <a:ea typeface="Helvetica Neue"/>
                <a:cs typeface="Helvetica Neue"/>
                <a:sym typeface="Helvetica Neue"/>
              </a:rPr>
              <a:t>.</a:t>
            </a:r>
            <a:endParaRPr b="0">
              <a:solidFill>
                <a:srgbClr val="333333"/>
              </a:solidFill>
              <a:latin typeface="Helvetica Neue"/>
              <a:ea typeface="Helvetica Neue"/>
              <a:cs typeface="Helvetica Neue"/>
              <a:sym typeface="Helvetica Neue"/>
            </a:endParaRPr>
          </a:p>
          <a:p>
            <a:pPr marL="698500" lvl="0" indent="-381000" algn="l" rtl="0">
              <a:lnSpc>
                <a:spcPct val="125000"/>
              </a:lnSpc>
              <a:spcBef>
                <a:spcPts val="0"/>
              </a:spcBef>
              <a:spcAft>
                <a:spcPts val="0"/>
              </a:spcAft>
              <a:buClr>
                <a:srgbClr val="3E3E3E"/>
              </a:buClr>
              <a:buSzPts val="2400"/>
              <a:buFont typeface="Helvetica Neue"/>
              <a:buChar char="●"/>
            </a:pPr>
            <a:r>
              <a:rPr lang="en-US" b="0">
                <a:solidFill>
                  <a:srgbClr val="333333"/>
                </a:solidFill>
                <a:latin typeface="Helvetica Neue"/>
                <a:ea typeface="Helvetica Neue"/>
                <a:cs typeface="Helvetica Neue"/>
                <a:sym typeface="Helvetica Neue"/>
              </a:rPr>
              <a:t>Identify seasonality of local mosquito vectors: first sighting, last sighting, period of greatest number of observations</a:t>
            </a:r>
            <a:endParaRPr b="0">
              <a:solidFill>
                <a:srgbClr val="333333"/>
              </a:solidFill>
              <a:latin typeface="Helvetica Neue"/>
              <a:ea typeface="Helvetica Neue"/>
              <a:cs typeface="Helvetica Neue"/>
              <a:sym typeface="Helvetica Neue"/>
            </a:endParaRPr>
          </a:p>
          <a:p>
            <a:pPr marL="698500" lvl="0" indent="-381000" algn="l" rtl="0">
              <a:lnSpc>
                <a:spcPct val="125000"/>
              </a:lnSpc>
              <a:spcBef>
                <a:spcPts val="0"/>
              </a:spcBef>
              <a:spcAft>
                <a:spcPts val="0"/>
              </a:spcAft>
              <a:buClr>
                <a:srgbClr val="3E3E3E"/>
              </a:buClr>
              <a:buSzPts val="2400"/>
              <a:buFont typeface="Helvetica Neue"/>
              <a:buChar char="●"/>
            </a:pPr>
            <a:r>
              <a:rPr lang="en-US" b="0">
                <a:solidFill>
                  <a:srgbClr val="333333"/>
                </a:solidFill>
                <a:latin typeface="Helvetica Neue"/>
                <a:ea typeface="Helvetica Neue"/>
                <a:cs typeface="Helvetica Neue"/>
                <a:sym typeface="Helvetica Neue"/>
              </a:rPr>
              <a:t>Quantify change in mosquito frequency and distribution at local, regional, national and global scales with specific reference to prevailing environmental parameters, such as precipitation, land cover, surface temperature, and soil moisture.</a:t>
            </a:r>
            <a:endParaRPr b="0">
              <a:solidFill>
                <a:srgbClr val="333333"/>
              </a:solidFill>
              <a:latin typeface="Helvetica Neue"/>
              <a:ea typeface="Helvetica Neue"/>
              <a:cs typeface="Helvetica Neue"/>
              <a:sym typeface="Helvetica Neue"/>
            </a:endParaRPr>
          </a:p>
          <a:p>
            <a:pPr marL="0" lvl="0" indent="0" algn="l" rtl="0">
              <a:spcBef>
                <a:spcPts val="160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82"/>
          <p:cNvSpPr txBox="1">
            <a:spLocks noGrp="1"/>
          </p:cNvSpPr>
          <p:nvPr>
            <p:ph type="body" idx="1"/>
          </p:nvPr>
        </p:nvSpPr>
        <p:spPr>
          <a:xfrm>
            <a:off x="239875" y="2434275"/>
            <a:ext cx="8904000" cy="39294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6C210B"/>
              </a:buClr>
              <a:buSzPts val="3600"/>
              <a:buFont typeface="Helvetica Neue"/>
              <a:buChar char="•"/>
            </a:pPr>
            <a:r>
              <a:rPr lang="en-US" sz="3600" b="0">
                <a:latin typeface="Helvetica Neue"/>
                <a:ea typeface="Helvetica Neue"/>
                <a:cs typeface="Helvetica Neue"/>
                <a:sym typeface="Helvetica Neue"/>
              </a:rPr>
              <a:t>are identifying potential risks in their community </a:t>
            </a:r>
            <a:endParaRPr sz="3600" b="0">
              <a:latin typeface="Helvetica Neue"/>
              <a:ea typeface="Helvetica Neue"/>
              <a:cs typeface="Helvetica Neue"/>
              <a:sym typeface="Helvetica Neue"/>
            </a:endParaRPr>
          </a:p>
          <a:p>
            <a:pPr marL="228600" lvl="0" indent="-228600" algn="l" rtl="0">
              <a:lnSpc>
                <a:spcPct val="90000"/>
              </a:lnSpc>
              <a:spcBef>
                <a:spcPts val="1000"/>
              </a:spcBef>
              <a:spcAft>
                <a:spcPts val="0"/>
              </a:spcAft>
              <a:buClr>
                <a:srgbClr val="6C210B"/>
              </a:buClr>
              <a:buSzPts val="3600"/>
              <a:buFont typeface="Helvetica Neue"/>
              <a:buChar char="•"/>
            </a:pPr>
            <a:r>
              <a:rPr lang="en-US" sz="3600" b="0">
                <a:latin typeface="Helvetica Neue"/>
                <a:ea typeface="Helvetica Neue"/>
                <a:cs typeface="Helvetica Neue"/>
                <a:sym typeface="Helvetica Neue"/>
              </a:rPr>
              <a:t>are mitigating mosquito breeding habitats</a:t>
            </a:r>
            <a:endParaRPr sz="3600" b="0">
              <a:latin typeface="Helvetica Neue"/>
              <a:ea typeface="Helvetica Neue"/>
              <a:cs typeface="Helvetica Neue"/>
              <a:sym typeface="Helvetica Neue"/>
            </a:endParaRPr>
          </a:p>
          <a:p>
            <a:pPr marL="228600" lvl="0" indent="-228600" algn="l" rtl="0">
              <a:lnSpc>
                <a:spcPct val="90000"/>
              </a:lnSpc>
              <a:spcBef>
                <a:spcPts val="1000"/>
              </a:spcBef>
              <a:spcAft>
                <a:spcPts val="0"/>
              </a:spcAft>
              <a:buClr>
                <a:srgbClr val="6C210B"/>
              </a:buClr>
              <a:buSzPts val="3600"/>
              <a:buFont typeface="Helvetica Neue"/>
              <a:buChar char="•"/>
            </a:pPr>
            <a:r>
              <a:rPr lang="en-US" sz="3600" b="0">
                <a:latin typeface="Helvetica Neue"/>
                <a:ea typeface="Helvetica Neue"/>
                <a:cs typeface="Helvetica Neue"/>
                <a:sym typeface="Helvetica Neue"/>
              </a:rPr>
              <a:t>making communities safer from disease</a:t>
            </a:r>
            <a:endParaRPr sz="3600" b="0">
              <a:latin typeface="Helvetica Neue"/>
              <a:ea typeface="Helvetica Neue"/>
              <a:cs typeface="Helvetica Neue"/>
              <a:sym typeface="Helvetica Neue"/>
            </a:endParaRPr>
          </a:p>
        </p:txBody>
      </p:sp>
      <p:sp>
        <p:nvSpPr>
          <p:cNvPr id="598" name="Google Shape;598;p82"/>
          <p:cNvSpPr txBox="1">
            <a:spLocks noGrp="1"/>
          </p:cNvSpPr>
          <p:nvPr>
            <p:ph type="title"/>
          </p:nvPr>
        </p:nvSpPr>
        <p:spPr>
          <a:xfrm>
            <a:off x="495300" y="895375"/>
            <a:ext cx="8275500" cy="1010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8A2000"/>
              </a:buClr>
              <a:buSzPts val="4400"/>
              <a:buFont typeface="Arial"/>
              <a:buNone/>
            </a:pPr>
            <a:r>
              <a:rPr lang="en-US" sz="4800" b="1">
                <a:latin typeface="Helvetica Neue"/>
                <a:ea typeface="Helvetica Neue"/>
                <a:cs typeface="Helvetica Neue"/>
                <a:sym typeface="Helvetica Neue"/>
              </a:rPr>
              <a:t>Campaign Participants:</a:t>
            </a:r>
            <a:endParaRPr sz="4800" b="1">
              <a:latin typeface="Helvetica Neue"/>
              <a:ea typeface="Helvetica Neue"/>
              <a:cs typeface="Helvetica Neue"/>
              <a:sym typeface="Helvetica Neue"/>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83"/>
          <p:cNvSpPr txBox="1">
            <a:spLocks noGrp="1"/>
          </p:cNvSpPr>
          <p:nvPr>
            <p:ph type="title"/>
          </p:nvPr>
        </p:nvSpPr>
        <p:spPr>
          <a:xfrm>
            <a:off x="457200" y="692296"/>
            <a:ext cx="8229600" cy="725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b="1"/>
              <a:t>Engaging Community Science</a:t>
            </a:r>
            <a:endParaRPr b="1"/>
          </a:p>
        </p:txBody>
      </p:sp>
      <p:sp>
        <p:nvSpPr>
          <p:cNvPr id="605" name="Google Shape;605;p83"/>
          <p:cNvSpPr txBox="1">
            <a:spLocks noGrp="1"/>
          </p:cNvSpPr>
          <p:nvPr>
            <p:ph type="body" idx="1"/>
          </p:nvPr>
        </p:nvSpPr>
        <p:spPr>
          <a:xfrm>
            <a:off x="0" y="1315525"/>
            <a:ext cx="9014700" cy="47877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3000">
                <a:latin typeface="Helvetica Neue"/>
                <a:ea typeface="Helvetica Neue"/>
                <a:cs typeface="Helvetica Neue"/>
                <a:sym typeface="Helvetica Neue"/>
              </a:rPr>
              <a:t>Creating a community of interested citizen scientists who are engaged in reducing the threat of mosquito transmitted disease:</a:t>
            </a:r>
            <a:endParaRPr sz="3000">
              <a:latin typeface="Helvetica Neue"/>
              <a:ea typeface="Helvetica Neue"/>
              <a:cs typeface="Helvetica Neue"/>
              <a:sym typeface="Helvetica Neue"/>
            </a:endParaRPr>
          </a:p>
          <a:p>
            <a:pPr marL="457200" lvl="0" indent="-419100" algn="l" rtl="0">
              <a:spcBef>
                <a:spcPts val="360"/>
              </a:spcBef>
              <a:spcAft>
                <a:spcPts val="0"/>
              </a:spcAft>
              <a:buSzPts val="3000"/>
              <a:buFont typeface="Helvetica Neue"/>
              <a:buChar char="-"/>
            </a:pPr>
            <a:r>
              <a:rPr lang="en-US" sz="3000" b="0">
                <a:latin typeface="Helvetica Neue"/>
                <a:ea typeface="Helvetica Neue"/>
                <a:cs typeface="Helvetica Neue"/>
                <a:sym typeface="Helvetica Neue"/>
              </a:rPr>
              <a:t>dedicated website</a:t>
            </a:r>
            <a:endParaRPr sz="3000" b="0">
              <a:latin typeface="Helvetica Neue"/>
              <a:ea typeface="Helvetica Neue"/>
              <a:cs typeface="Helvetica Neue"/>
              <a:sym typeface="Helvetica Neue"/>
            </a:endParaRPr>
          </a:p>
          <a:p>
            <a:pPr marL="457200" lvl="0" indent="-419100" algn="l" rtl="0">
              <a:spcBef>
                <a:spcPts val="0"/>
              </a:spcBef>
              <a:spcAft>
                <a:spcPts val="0"/>
              </a:spcAft>
              <a:buSzPts val="3000"/>
              <a:buFont typeface="Helvetica Neue"/>
              <a:buChar char="-"/>
            </a:pPr>
            <a:r>
              <a:rPr lang="en-US" sz="3000" b="0">
                <a:latin typeface="Helvetica Neue"/>
                <a:ea typeface="Helvetica Neue"/>
                <a:cs typeface="Helvetica Neue"/>
                <a:sym typeface="Helvetica Neue"/>
              </a:rPr>
              <a:t>bimonthly webinars</a:t>
            </a:r>
            <a:endParaRPr sz="3000" b="0">
              <a:latin typeface="Helvetica Neue"/>
              <a:ea typeface="Helvetica Neue"/>
              <a:cs typeface="Helvetica Neue"/>
              <a:sym typeface="Helvetica Neue"/>
            </a:endParaRPr>
          </a:p>
          <a:p>
            <a:pPr marL="457200" lvl="0" indent="-419100" algn="l" rtl="0">
              <a:spcBef>
                <a:spcPts val="0"/>
              </a:spcBef>
              <a:spcAft>
                <a:spcPts val="0"/>
              </a:spcAft>
              <a:buSzPts val="3000"/>
              <a:buFont typeface="Helvetica Neue"/>
              <a:buChar char="-"/>
            </a:pPr>
            <a:r>
              <a:rPr lang="en-US" sz="3000" b="0">
                <a:latin typeface="Helvetica Neue"/>
                <a:ea typeface="Helvetica Neue"/>
                <a:cs typeface="Helvetica Neue"/>
                <a:sym typeface="Helvetica Neue"/>
              </a:rPr>
              <a:t>monthly newsletter</a:t>
            </a:r>
            <a:endParaRPr sz="3000" b="0">
              <a:latin typeface="Helvetica Neue"/>
              <a:ea typeface="Helvetica Neue"/>
              <a:cs typeface="Helvetica Neue"/>
              <a:sym typeface="Helvetica Neue"/>
            </a:endParaRPr>
          </a:p>
          <a:p>
            <a:pPr marL="457200" lvl="0" indent="-419100" algn="l" rtl="0">
              <a:spcBef>
                <a:spcPts val="0"/>
              </a:spcBef>
              <a:spcAft>
                <a:spcPts val="0"/>
              </a:spcAft>
              <a:buSzPts val="3000"/>
              <a:buFont typeface="Helvetica Neue"/>
              <a:buChar char="-"/>
            </a:pPr>
            <a:r>
              <a:rPr lang="en-US" sz="3000" b="0">
                <a:latin typeface="Helvetica Neue"/>
                <a:ea typeface="Helvetica Neue"/>
                <a:cs typeface="Helvetica Neue"/>
                <a:sym typeface="Helvetica Neue"/>
              </a:rPr>
              <a:t>IVSS scientist and educator mentors</a:t>
            </a:r>
            <a:endParaRPr sz="3000" b="0">
              <a:latin typeface="Helvetica Neue"/>
              <a:ea typeface="Helvetica Neue"/>
              <a:cs typeface="Helvetica Neue"/>
              <a:sym typeface="Helvetica Neue"/>
            </a:endParaRPr>
          </a:p>
          <a:p>
            <a:pPr marL="457200" lvl="0" indent="-419100" algn="l" rtl="0">
              <a:spcBef>
                <a:spcPts val="0"/>
              </a:spcBef>
              <a:spcAft>
                <a:spcPts val="0"/>
              </a:spcAft>
              <a:buSzPts val="3000"/>
              <a:buFont typeface="Helvetica Neue"/>
              <a:buChar char="-"/>
            </a:pPr>
            <a:r>
              <a:rPr lang="en-US" sz="3000" b="0">
                <a:latin typeface="Helvetica Neue"/>
                <a:ea typeface="Helvetica Neue"/>
                <a:cs typeface="Helvetica Neue"/>
                <a:sym typeface="Helvetica Neue"/>
              </a:rPr>
              <a:t>sharing Best Practices, examples, ideas, frustrations, etc.</a:t>
            </a:r>
            <a:endParaRPr sz="3000" b="0">
              <a:latin typeface="Helvetica Neue"/>
              <a:ea typeface="Helvetica Neue"/>
              <a:cs typeface="Helvetica Neue"/>
              <a:sym typeface="Helvetica Neue"/>
            </a:endParaRPr>
          </a:p>
          <a:p>
            <a:pPr marL="457200" lvl="0" indent="-419100" algn="l" rtl="0">
              <a:spcBef>
                <a:spcPts val="0"/>
              </a:spcBef>
              <a:spcAft>
                <a:spcPts val="0"/>
              </a:spcAft>
              <a:buSzPts val="3000"/>
              <a:buFont typeface="Helvetica Neue"/>
              <a:buChar char="-"/>
            </a:pPr>
            <a:r>
              <a:rPr lang="en-US" sz="3000" b="0">
                <a:latin typeface="Helvetica Neue"/>
                <a:ea typeface="Helvetica Neue"/>
                <a:cs typeface="Helvetica Neue"/>
                <a:sym typeface="Helvetica Neue"/>
              </a:rPr>
              <a:t>regular outreach to data submitters</a:t>
            </a:r>
            <a:endParaRPr sz="3000" b="0">
              <a:latin typeface="Helvetica Neue"/>
              <a:ea typeface="Helvetica Neue"/>
              <a:cs typeface="Helvetica Neue"/>
              <a:sym typeface="Helvetica Neue"/>
            </a:endParaRPr>
          </a:p>
          <a:p>
            <a:pPr marL="0" lvl="0" indent="0" algn="l" rtl="0">
              <a:spcBef>
                <a:spcPts val="360"/>
              </a:spcBef>
              <a:spcAft>
                <a:spcPts val="0"/>
              </a:spcAft>
              <a:buNone/>
            </a:pPr>
            <a:endParaRPr sz="3000"/>
          </a:p>
          <a:p>
            <a:pPr marL="0" lvl="0" indent="0" algn="l" rtl="0">
              <a:spcBef>
                <a:spcPts val="360"/>
              </a:spcBef>
              <a:spcAft>
                <a:spcPts val="0"/>
              </a:spcAft>
              <a:buNone/>
            </a:pPr>
            <a:endParaRPr sz="3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57"/>
          <p:cNvSpPr txBox="1">
            <a:spLocks noGrp="1"/>
          </p:cNvSpPr>
          <p:nvPr>
            <p:ph type="body" idx="2"/>
          </p:nvPr>
        </p:nvSpPr>
        <p:spPr>
          <a:xfrm>
            <a:off x="495300" y="5416828"/>
            <a:ext cx="8235300" cy="479400"/>
          </a:xfrm>
          <a:prstGeom prst="rect">
            <a:avLst/>
          </a:prstGeom>
        </p:spPr>
        <p:txBody>
          <a:bodyPr spcFirstLastPara="1" wrap="square" lIns="91425" tIns="0" rIns="91425" bIns="274300" anchor="t" anchorCtr="0">
            <a:noAutofit/>
          </a:bodyPr>
          <a:lstStyle/>
          <a:p>
            <a:pPr marL="0" lvl="0" indent="0" algn="ctr" rtl="0">
              <a:spcBef>
                <a:spcPts val="1000"/>
              </a:spcBef>
              <a:spcAft>
                <a:spcPts val="0"/>
              </a:spcAft>
              <a:buNone/>
            </a:pPr>
            <a:endParaRPr/>
          </a:p>
        </p:txBody>
      </p:sp>
      <p:sp>
        <p:nvSpPr>
          <p:cNvPr id="337" name="Google Shape;337;p57"/>
          <p:cNvSpPr txBox="1">
            <a:spLocks noGrp="1"/>
          </p:cNvSpPr>
          <p:nvPr>
            <p:ph type="title"/>
          </p:nvPr>
        </p:nvSpPr>
        <p:spPr>
          <a:xfrm>
            <a:off x="508554" y="847023"/>
            <a:ext cx="8222100" cy="552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000"/>
              <a:t>From Observations to maps and decisions</a:t>
            </a:r>
            <a:endParaRPr sz="3000"/>
          </a:p>
        </p:txBody>
      </p:sp>
      <p:pic>
        <p:nvPicPr>
          <p:cNvPr id="338" name="Google Shape;338;p57"/>
          <p:cNvPicPr preferRelativeResize="0"/>
          <p:nvPr/>
        </p:nvPicPr>
        <p:blipFill>
          <a:blip r:embed="rId3">
            <a:alphaModFix/>
          </a:blip>
          <a:stretch>
            <a:fillRect/>
          </a:stretch>
        </p:blipFill>
        <p:spPr>
          <a:xfrm>
            <a:off x="295075" y="1399323"/>
            <a:ext cx="5084862" cy="371270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84"/>
          <p:cNvSpPr txBox="1">
            <a:spLocks noGrp="1"/>
          </p:cNvSpPr>
          <p:nvPr>
            <p:ph type="title"/>
          </p:nvPr>
        </p:nvSpPr>
        <p:spPr>
          <a:xfrm>
            <a:off x="194100" y="641275"/>
            <a:ext cx="84927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800" b="1"/>
              <a:t>23 IVSS Projects using MHM</a:t>
            </a:r>
            <a:endParaRPr sz="4800" b="1"/>
          </a:p>
        </p:txBody>
      </p:sp>
      <p:sp>
        <p:nvSpPr>
          <p:cNvPr id="612" name="Google Shape;612;p84"/>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Autofit/>
          </a:bodyPr>
          <a:lstStyle/>
          <a:p>
            <a:pPr marL="0" lvl="0" indent="0" algn="ctr" rtl="0">
              <a:spcBef>
                <a:spcPts val="360"/>
              </a:spcBef>
              <a:spcAft>
                <a:spcPts val="0"/>
              </a:spcAft>
              <a:buNone/>
            </a:pPr>
            <a:r>
              <a:rPr lang="en-US"/>
              <a:t>http://bit.ly/2MsQQxt</a:t>
            </a:r>
            <a:endParaRPr/>
          </a:p>
        </p:txBody>
      </p:sp>
      <p:pic>
        <p:nvPicPr>
          <p:cNvPr id="613" name="Google Shape;613;p84"/>
          <p:cNvPicPr preferRelativeResize="0"/>
          <p:nvPr/>
        </p:nvPicPr>
        <p:blipFill>
          <a:blip r:embed="rId3">
            <a:alphaModFix/>
          </a:blip>
          <a:stretch>
            <a:fillRect/>
          </a:stretch>
        </p:blipFill>
        <p:spPr>
          <a:xfrm>
            <a:off x="811425" y="2113825"/>
            <a:ext cx="7258050" cy="3924300"/>
          </a:xfrm>
          <a:prstGeom prst="rect">
            <a:avLst/>
          </a:prstGeom>
          <a:noFill/>
          <a:ln>
            <a:noFill/>
          </a:ln>
        </p:spPr>
      </p:pic>
      <p:sp>
        <p:nvSpPr>
          <p:cNvPr id="614" name="Google Shape;614;p84"/>
          <p:cNvSpPr txBox="1"/>
          <p:nvPr/>
        </p:nvSpPr>
        <p:spPr>
          <a:xfrm>
            <a:off x="0" y="0"/>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http://bit.ly/2MsQQxt</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pic>
        <p:nvPicPr>
          <p:cNvPr id="620" name="Google Shape;620;p85"/>
          <p:cNvPicPr preferRelativeResize="0"/>
          <p:nvPr/>
        </p:nvPicPr>
        <p:blipFill>
          <a:blip r:embed="rId3">
            <a:alphaModFix/>
          </a:blip>
          <a:stretch>
            <a:fillRect/>
          </a:stretch>
        </p:blipFill>
        <p:spPr>
          <a:xfrm>
            <a:off x="1042314" y="781726"/>
            <a:ext cx="7059377" cy="52945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pic>
        <p:nvPicPr>
          <p:cNvPr id="626" name="Google Shape;626;p86"/>
          <p:cNvPicPr preferRelativeResize="0"/>
          <p:nvPr/>
        </p:nvPicPr>
        <p:blipFill>
          <a:blip r:embed="rId3">
            <a:alphaModFix/>
          </a:blip>
          <a:stretch>
            <a:fillRect/>
          </a:stretch>
        </p:blipFill>
        <p:spPr>
          <a:xfrm>
            <a:off x="778000" y="827575"/>
            <a:ext cx="7582751" cy="520285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87"/>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sp>
        <p:nvSpPr>
          <p:cNvPr id="633" name="Google Shape;633;p87"/>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pic>
        <p:nvPicPr>
          <p:cNvPr id="634" name="Google Shape;634;p87"/>
          <p:cNvPicPr preferRelativeResize="0"/>
          <p:nvPr/>
        </p:nvPicPr>
        <p:blipFill>
          <a:blip r:embed="rId3">
            <a:alphaModFix/>
          </a:blip>
          <a:stretch>
            <a:fillRect/>
          </a:stretch>
        </p:blipFill>
        <p:spPr>
          <a:xfrm>
            <a:off x="818775" y="954588"/>
            <a:ext cx="2914650" cy="1819275"/>
          </a:xfrm>
          <a:prstGeom prst="rect">
            <a:avLst/>
          </a:prstGeom>
          <a:noFill/>
          <a:ln>
            <a:noFill/>
          </a:ln>
        </p:spPr>
      </p:pic>
      <p:pic>
        <p:nvPicPr>
          <p:cNvPr id="635" name="Google Shape;635;p87"/>
          <p:cNvPicPr preferRelativeResize="0"/>
          <p:nvPr/>
        </p:nvPicPr>
        <p:blipFill>
          <a:blip r:embed="rId4">
            <a:alphaModFix/>
          </a:blip>
          <a:stretch>
            <a:fillRect/>
          </a:stretch>
        </p:blipFill>
        <p:spPr>
          <a:xfrm>
            <a:off x="495300" y="2960075"/>
            <a:ext cx="4450774" cy="3166226"/>
          </a:xfrm>
          <a:prstGeom prst="rect">
            <a:avLst/>
          </a:prstGeom>
          <a:noFill/>
          <a:ln>
            <a:noFill/>
          </a:ln>
        </p:spPr>
      </p:pic>
      <p:pic>
        <p:nvPicPr>
          <p:cNvPr id="636" name="Google Shape;636;p87"/>
          <p:cNvPicPr preferRelativeResize="0"/>
          <p:nvPr/>
        </p:nvPicPr>
        <p:blipFill>
          <a:blip r:embed="rId5">
            <a:alphaModFix/>
          </a:blip>
          <a:stretch>
            <a:fillRect/>
          </a:stretch>
        </p:blipFill>
        <p:spPr>
          <a:xfrm>
            <a:off x="5337274" y="3524204"/>
            <a:ext cx="3176250" cy="2381296"/>
          </a:xfrm>
          <a:prstGeom prst="rect">
            <a:avLst/>
          </a:prstGeom>
          <a:noFill/>
          <a:ln>
            <a:noFill/>
          </a:ln>
        </p:spPr>
      </p:pic>
      <p:pic>
        <p:nvPicPr>
          <p:cNvPr id="637" name="Google Shape;637;p87"/>
          <p:cNvPicPr preferRelativeResize="0"/>
          <p:nvPr/>
        </p:nvPicPr>
        <p:blipFill>
          <a:blip r:embed="rId6">
            <a:alphaModFix/>
          </a:blip>
          <a:stretch>
            <a:fillRect/>
          </a:stretch>
        </p:blipFill>
        <p:spPr>
          <a:xfrm flipH="1">
            <a:off x="6060051" y="773100"/>
            <a:ext cx="1388525" cy="26302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88"/>
          <p:cNvSpPr txBox="1">
            <a:spLocks noGrp="1"/>
          </p:cNvSpPr>
          <p:nvPr>
            <p:ph type="title"/>
          </p:nvPr>
        </p:nvSpPr>
        <p:spPr>
          <a:xfrm>
            <a:off x="457200" y="608163"/>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800" b="1">
                <a:latin typeface="Helvetica Neue"/>
                <a:ea typeface="Helvetica Neue"/>
                <a:cs typeface="Helvetica Neue"/>
                <a:sym typeface="Helvetica Neue"/>
              </a:rPr>
              <a:t>Student Investigations</a:t>
            </a:r>
            <a:endParaRPr sz="4800" b="1">
              <a:latin typeface="Helvetica Neue"/>
              <a:ea typeface="Helvetica Neue"/>
              <a:cs typeface="Helvetica Neue"/>
              <a:sym typeface="Helvetica Neue"/>
            </a:endParaRPr>
          </a:p>
        </p:txBody>
      </p:sp>
      <p:sp>
        <p:nvSpPr>
          <p:cNvPr id="644" name="Google Shape;644;p88"/>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pic>
        <p:nvPicPr>
          <p:cNvPr id="645" name="Google Shape;645;p88"/>
          <p:cNvPicPr preferRelativeResize="0"/>
          <p:nvPr/>
        </p:nvPicPr>
        <p:blipFill>
          <a:blip r:embed="rId3">
            <a:alphaModFix/>
          </a:blip>
          <a:stretch>
            <a:fillRect/>
          </a:stretch>
        </p:blipFill>
        <p:spPr>
          <a:xfrm>
            <a:off x="43137" y="834438"/>
            <a:ext cx="9057725" cy="51891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89"/>
          <p:cNvSpPr txBox="1">
            <a:spLocks noGrp="1"/>
          </p:cNvSpPr>
          <p:nvPr>
            <p:ph type="title"/>
          </p:nvPr>
        </p:nvSpPr>
        <p:spPr>
          <a:xfrm>
            <a:off x="457200" y="45718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800" b="1">
                <a:latin typeface="Helvetica Neue"/>
                <a:ea typeface="Helvetica Neue"/>
                <a:cs typeface="Helvetica Neue"/>
                <a:sym typeface="Helvetica Neue"/>
              </a:rPr>
              <a:t>Thailand</a:t>
            </a:r>
            <a:endParaRPr sz="4800" b="1">
              <a:latin typeface="Helvetica Neue"/>
              <a:ea typeface="Helvetica Neue"/>
              <a:cs typeface="Helvetica Neue"/>
              <a:sym typeface="Helvetica Neue"/>
            </a:endParaRPr>
          </a:p>
        </p:txBody>
      </p:sp>
      <p:sp>
        <p:nvSpPr>
          <p:cNvPr id="652" name="Google Shape;652;p89"/>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pic>
        <p:nvPicPr>
          <p:cNvPr id="653" name="Google Shape;653;p89"/>
          <p:cNvPicPr preferRelativeResize="0"/>
          <p:nvPr/>
        </p:nvPicPr>
        <p:blipFill>
          <a:blip r:embed="rId3">
            <a:alphaModFix/>
          </a:blip>
          <a:stretch>
            <a:fillRect/>
          </a:stretch>
        </p:blipFill>
        <p:spPr>
          <a:xfrm>
            <a:off x="582300" y="1477275"/>
            <a:ext cx="3666197" cy="2749648"/>
          </a:xfrm>
          <a:prstGeom prst="rect">
            <a:avLst/>
          </a:prstGeom>
          <a:noFill/>
          <a:ln>
            <a:noFill/>
          </a:ln>
        </p:spPr>
      </p:pic>
      <p:pic>
        <p:nvPicPr>
          <p:cNvPr id="654" name="Google Shape;654;p89"/>
          <p:cNvPicPr preferRelativeResize="0"/>
          <p:nvPr/>
        </p:nvPicPr>
        <p:blipFill>
          <a:blip r:embed="rId4">
            <a:alphaModFix/>
          </a:blip>
          <a:stretch>
            <a:fillRect/>
          </a:stretch>
        </p:blipFill>
        <p:spPr>
          <a:xfrm>
            <a:off x="582300" y="4574175"/>
            <a:ext cx="1775100" cy="1331325"/>
          </a:xfrm>
          <a:prstGeom prst="rect">
            <a:avLst/>
          </a:prstGeom>
          <a:noFill/>
          <a:ln>
            <a:noFill/>
          </a:ln>
        </p:spPr>
      </p:pic>
      <p:pic>
        <p:nvPicPr>
          <p:cNvPr id="655" name="Google Shape;655;p89"/>
          <p:cNvPicPr preferRelativeResize="0"/>
          <p:nvPr/>
        </p:nvPicPr>
        <p:blipFill>
          <a:blip r:embed="rId5">
            <a:alphaModFix/>
          </a:blip>
          <a:stretch>
            <a:fillRect/>
          </a:stretch>
        </p:blipFill>
        <p:spPr>
          <a:xfrm>
            <a:off x="5386100" y="1600200"/>
            <a:ext cx="3300700" cy="4400923"/>
          </a:xfrm>
          <a:prstGeom prst="rect">
            <a:avLst/>
          </a:prstGeom>
          <a:noFill/>
          <a:ln>
            <a:noFill/>
          </a:ln>
        </p:spPr>
      </p:pic>
      <p:pic>
        <p:nvPicPr>
          <p:cNvPr id="656" name="Google Shape;656;p89"/>
          <p:cNvPicPr preferRelativeResize="0"/>
          <p:nvPr/>
        </p:nvPicPr>
        <p:blipFill>
          <a:blip r:embed="rId6">
            <a:alphaModFix/>
          </a:blip>
          <a:stretch>
            <a:fillRect/>
          </a:stretch>
        </p:blipFill>
        <p:spPr>
          <a:xfrm>
            <a:off x="3100123" y="4551075"/>
            <a:ext cx="1033138" cy="137753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90"/>
          <p:cNvSpPr txBox="1">
            <a:spLocks noGrp="1"/>
          </p:cNvSpPr>
          <p:nvPr>
            <p:ph type="title"/>
          </p:nvPr>
        </p:nvSpPr>
        <p:spPr>
          <a:xfrm>
            <a:off x="0" y="717450"/>
            <a:ext cx="9555000" cy="1250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b="1">
                <a:latin typeface="Helvetica Neue"/>
                <a:ea typeface="Helvetica Neue"/>
                <a:cs typeface="Helvetica Neue"/>
                <a:sym typeface="Helvetica Neue"/>
              </a:rPr>
              <a:t> </a:t>
            </a:r>
            <a:r>
              <a:rPr lang="en-US" sz="4800" b="1">
                <a:latin typeface="Helvetica Neue"/>
                <a:ea typeface="Helvetica Neue"/>
                <a:cs typeface="Helvetica Neue"/>
                <a:sym typeface="Helvetica Neue"/>
              </a:rPr>
              <a:t> Informal Education settings:</a:t>
            </a:r>
            <a:endParaRPr sz="4800" b="1">
              <a:latin typeface="Helvetica Neue"/>
              <a:ea typeface="Helvetica Neue"/>
              <a:cs typeface="Helvetica Neue"/>
              <a:sym typeface="Helvetica Neue"/>
            </a:endParaRPr>
          </a:p>
        </p:txBody>
      </p:sp>
      <p:sp>
        <p:nvSpPr>
          <p:cNvPr id="663" name="Google Shape;663;p90"/>
          <p:cNvSpPr txBox="1">
            <a:spLocks noGrp="1"/>
          </p:cNvSpPr>
          <p:nvPr>
            <p:ph type="body" idx="1"/>
          </p:nvPr>
        </p:nvSpPr>
        <p:spPr>
          <a:xfrm>
            <a:off x="300550" y="1863850"/>
            <a:ext cx="8649300" cy="3743400"/>
          </a:xfrm>
          <a:prstGeom prst="rect">
            <a:avLst/>
          </a:prstGeom>
        </p:spPr>
        <p:txBody>
          <a:bodyPr spcFirstLastPara="1" wrap="square" lIns="91425" tIns="45700" rIns="91425" bIns="45700" anchor="t" anchorCtr="0">
            <a:noAutofit/>
          </a:bodyPr>
          <a:lstStyle/>
          <a:p>
            <a:pPr marL="457200" lvl="0" indent="-419100" algn="l" rtl="0">
              <a:spcBef>
                <a:spcPts val="360"/>
              </a:spcBef>
              <a:spcAft>
                <a:spcPts val="0"/>
              </a:spcAft>
              <a:buSzPts val="3000"/>
              <a:buFont typeface="Helvetica Neue"/>
              <a:buChar char="-"/>
            </a:pPr>
            <a:r>
              <a:rPr lang="en-US" sz="3000" b="0">
                <a:latin typeface="Helvetica Neue"/>
                <a:ea typeface="Helvetica Neue"/>
                <a:cs typeface="Helvetica Neue"/>
                <a:sym typeface="Helvetica Neue"/>
              </a:rPr>
              <a:t>Library programs</a:t>
            </a:r>
            <a:endParaRPr sz="3000" b="0">
              <a:latin typeface="Helvetica Neue"/>
              <a:ea typeface="Helvetica Neue"/>
              <a:cs typeface="Helvetica Neue"/>
              <a:sym typeface="Helvetica Neue"/>
            </a:endParaRPr>
          </a:p>
          <a:p>
            <a:pPr marL="457200" lvl="0" indent="-419100" algn="l" rtl="0">
              <a:spcBef>
                <a:spcPts val="0"/>
              </a:spcBef>
              <a:spcAft>
                <a:spcPts val="0"/>
              </a:spcAft>
              <a:buSzPts val="3000"/>
              <a:buFont typeface="Helvetica Neue"/>
              <a:buChar char="-"/>
            </a:pPr>
            <a:r>
              <a:rPr lang="en-US" sz="3000" b="0">
                <a:latin typeface="Helvetica Neue"/>
                <a:ea typeface="Helvetica Neue"/>
                <a:cs typeface="Helvetica Neue"/>
                <a:sym typeface="Helvetica Neue"/>
              </a:rPr>
              <a:t>After School Clubs</a:t>
            </a:r>
            <a:endParaRPr sz="3000" b="0">
              <a:latin typeface="Helvetica Neue"/>
              <a:ea typeface="Helvetica Neue"/>
              <a:cs typeface="Helvetica Neue"/>
              <a:sym typeface="Helvetica Neue"/>
            </a:endParaRPr>
          </a:p>
          <a:p>
            <a:pPr marL="457200" lvl="0" indent="-419100" algn="l" rtl="0">
              <a:spcBef>
                <a:spcPts val="0"/>
              </a:spcBef>
              <a:spcAft>
                <a:spcPts val="0"/>
              </a:spcAft>
              <a:buSzPts val="3000"/>
              <a:buFont typeface="Helvetica Neue"/>
              <a:buChar char="-"/>
            </a:pPr>
            <a:r>
              <a:rPr lang="en-US" sz="3000" b="0">
                <a:latin typeface="Helvetica Neue"/>
                <a:ea typeface="Helvetica Neue"/>
                <a:cs typeface="Helvetica Neue"/>
                <a:sym typeface="Helvetica Neue"/>
              </a:rPr>
              <a:t>Nature Centers</a:t>
            </a:r>
            <a:endParaRPr sz="3000" b="0">
              <a:latin typeface="Helvetica Neue"/>
              <a:ea typeface="Helvetica Neue"/>
              <a:cs typeface="Helvetica Neue"/>
              <a:sym typeface="Helvetica Neue"/>
            </a:endParaRPr>
          </a:p>
          <a:p>
            <a:pPr marL="457200" lvl="0" indent="-419100" algn="l" rtl="0">
              <a:spcBef>
                <a:spcPts val="0"/>
              </a:spcBef>
              <a:spcAft>
                <a:spcPts val="0"/>
              </a:spcAft>
              <a:buSzPts val="3000"/>
              <a:buFont typeface="Helvetica Neue"/>
              <a:buChar char="-"/>
            </a:pPr>
            <a:r>
              <a:rPr lang="en-US" sz="3000" b="0">
                <a:latin typeface="Helvetica Neue"/>
                <a:ea typeface="Helvetica Neue"/>
                <a:cs typeface="Helvetica Neue"/>
                <a:sym typeface="Helvetica Neue"/>
              </a:rPr>
              <a:t>Environmental Outdoor Education programs</a:t>
            </a:r>
            <a:endParaRPr sz="3000" b="0">
              <a:latin typeface="Helvetica Neue"/>
              <a:ea typeface="Helvetica Neue"/>
              <a:cs typeface="Helvetica Neue"/>
              <a:sym typeface="Helvetica Neue"/>
            </a:endParaRPr>
          </a:p>
          <a:p>
            <a:pPr marL="457200" lvl="0" indent="-419100" algn="l" rtl="0">
              <a:spcBef>
                <a:spcPts val="0"/>
              </a:spcBef>
              <a:spcAft>
                <a:spcPts val="0"/>
              </a:spcAft>
              <a:buSzPts val="3000"/>
              <a:buFont typeface="Helvetica Neue"/>
              <a:buChar char="-"/>
            </a:pPr>
            <a:r>
              <a:rPr lang="en-US" sz="3000" b="0">
                <a:latin typeface="Helvetica Neue"/>
                <a:ea typeface="Helvetica Neue"/>
                <a:cs typeface="Helvetica Neue"/>
                <a:sym typeface="Helvetica Neue"/>
              </a:rPr>
              <a:t>Summer Camps</a:t>
            </a:r>
            <a:endParaRPr sz="3000" b="0">
              <a:latin typeface="Helvetica Neue"/>
              <a:ea typeface="Helvetica Neue"/>
              <a:cs typeface="Helvetica Neue"/>
              <a:sym typeface="Helvetica Neue"/>
            </a:endParaRPr>
          </a:p>
          <a:p>
            <a:pPr marL="457200" lvl="0" indent="-419100" algn="l" rtl="0">
              <a:spcBef>
                <a:spcPts val="0"/>
              </a:spcBef>
              <a:spcAft>
                <a:spcPts val="0"/>
              </a:spcAft>
              <a:buSzPts val="3000"/>
              <a:buFont typeface="Helvetica Neue"/>
              <a:buChar char="-"/>
            </a:pPr>
            <a:r>
              <a:rPr lang="en-US" sz="3000" b="0">
                <a:latin typeface="Helvetica Neue"/>
                <a:ea typeface="Helvetica Neue"/>
                <a:cs typeface="Helvetica Neue"/>
                <a:sym typeface="Helvetica Neue"/>
              </a:rPr>
              <a:t>High School students summer online program</a:t>
            </a:r>
            <a:endParaRPr sz="3000" b="0">
              <a:latin typeface="Helvetica Neue"/>
              <a:ea typeface="Helvetica Neue"/>
              <a:cs typeface="Helvetica Neue"/>
              <a:sym typeface="Helvetica Neue"/>
            </a:endParaRPr>
          </a:p>
          <a:p>
            <a:pPr marL="457200" lvl="0" indent="-419100" algn="l" rtl="0">
              <a:spcBef>
                <a:spcPts val="0"/>
              </a:spcBef>
              <a:spcAft>
                <a:spcPts val="0"/>
              </a:spcAft>
              <a:buSzPts val="3000"/>
              <a:buFont typeface="Helvetica Neue"/>
              <a:buChar char="-"/>
            </a:pPr>
            <a:r>
              <a:rPr lang="en-US" sz="3000" b="0">
                <a:latin typeface="Helvetica Neue"/>
                <a:ea typeface="Helvetica Neue"/>
                <a:cs typeface="Helvetica Neue"/>
                <a:sym typeface="Helvetica Neue"/>
              </a:rPr>
              <a:t>Native American Youth Council</a:t>
            </a:r>
            <a:endParaRPr sz="3000" b="0">
              <a:latin typeface="Helvetica Neue"/>
              <a:ea typeface="Helvetica Neue"/>
              <a:cs typeface="Helvetica Neue"/>
              <a:sym typeface="Helvetica Neue"/>
            </a:endParaRPr>
          </a:p>
        </p:txBody>
      </p:sp>
      <p:pic>
        <p:nvPicPr>
          <p:cNvPr id="664" name="Google Shape;664;p90"/>
          <p:cNvPicPr preferRelativeResize="0"/>
          <p:nvPr/>
        </p:nvPicPr>
        <p:blipFill>
          <a:blip r:embed="rId3">
            <a:alphaModFix/>
          </a:blip>
          <a:stretch>
            <a:fillRect/>
          </a:stretch>
        </p:blipFill>
        <p:spPr>
          <a:xfrm>
            <a:off x="7222275" y="4503850"/>
            <a:ext cx="938026" cy="125069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91"/>
          <p:cNvSpPr txBox="1">
            <a:spLocks noGrp="1"/>
          </p:cNvSpPr>
          <p:nvPr>
            <p:ph type="title"/>
          </p:nvPr>
        </p:nvSpPr>
        <p:spPr>
          <a:xfrm>
            <a:off x="457200" y="45718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b="1">
                <a:latin typeface="Helvetica Neue"/>
                <a:ea typeface="Helvetica Neue"/>
                <a:cs typeface="Helvetica Neue"/>
                <a:sym typeface="Helvetica Neue"/>
              </a:rPr>
              <a:t>Columbia GLOBE v-School</a:t>
            </a:r>
            <a:endParaRPr b="1">
              <a:latin typeface="Helvetica Neue"/>
              <a:ea typeface="Helvetica Neue"/>
              <a:cs typeface="Helvetica Neue"/>
              <a:sym typeface="Helvetica Neue"/>
            </a:endParaRPr>
          </a:p>
        </p:txBody>
      </p:sp>
      <p:sp>
        <p:nvSpPr>
          <p:cNvPr id="671" name="Google Shape;671;p91"/>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pic>
        <p:nvPicPr>
          <p:cNvPr id="672" name="Google Shape;672;p91"/>
          <p:cNvPicPr preferRelativeResize="0"/>
          <p:nvPr/>
        </p:nvPicPr>
        <p:blipFill>
          <a:blip r:embed="rId3">
            <a:alphaModFix/>
          </a:blip>
          <a:stretch>
            <a:fillRect/>
          </a:stretch>
        </p:blipFill>
        <p:spPr>
          <a:xfrm>
            <a:off x="193375" y="1600200"/>
            <a:ext cx="4974573" cy="3730923"/>
          </a:xfrm>
          <a:prstGeom prst="rect">
            <a:avLst/>
          </a:prstGeom>
          <a:noFill/>
          <a:ln>
            <a:noFill/>
          </a:ln>
        </p:spPr>
      </p:pic>
      <p:pic>
        <p:nvPicPr>
          <p:cNvPr id="673" name="Google Shape;673;p91"/>
          <p:cNvPicPr preferRelativeResize="0"/>
          <p:nvPr/>
        </p:nvPicPr>
        <p:blipFill>
          <a:blip r:embed="rId4">
            <a:alphaModFix/>
          </a:blip>
          <a:stretch>
            <a:fillRect/>
          </a:stretch>
        </p:blipFill>
        <p:spPr>
          <a:xfrm>
            <a:off x="5520875" y="2414313"/>
            <a:ext cx="3364301" cy="21026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pic>
        <p:nvPicPr>
          <p:cNvPr id="679" name="Google Shape;679;p92"/>
          <p:cNvPicPr preferRelativeResize="0"/>
          <p:nvPr/>
        </p:nvPicPr>
        <p:blipFill>
          <a:blip r:embed="rId3">
            <a:alphaModFix/>
          </a:blip>
          <a:stretch>
            <a:fillRect/>
          </a:stretch>
        </p:blipFill>
        <p:spPr>
          <a:xfrm>
            <a:off x="495300" y="868575"/>
            <a:ext cx="3840646" cy="5120872"/>
          </a:xfrm>
          <a:prstGeom prst="rect">
            <a:avLst/>
          </a:prstGeom>
          <a:noFill/>
          <a:ln>
            <a:noFill/>
          </a:ln>
        </p:spPr>
      </p:pic>
      <p:pic>
        <p:nvPicPr>
          <p:cNvPr id="680" name="Google Shape;680;p92"/>
          <p:cNvPicPr preferRelativeResize="0"/>
          <p:nvPr/>
        </p:nvPicPr>
        <p:blipFill rotWithShape="1">
          <a:blip r:embed="rId4">
            <a:alphaModFix/>
          </a:blip>
          <a:srcRect t="5626" b="5626"/>
          <a:stretch/>
        </p:blipFill>
        <p:spPr>
          <a:xfrm>
            <a:off x="4944650" y="1491475"/>
            <a:ext cx="3990625" cy="399062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93"/>
          <p:cNvSpPr txBox="1">
            <a:spLocks noGrp="1"/>
          </p:cNvSpPr>
          <p:nvPr>
            <p:ph type="title"/>
          </p:nvPr>
        </p:nvSpPr>
        <p:spPr>
          <a:xfrm>
            <a:off x="457200" y="74908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800" b="1">
                <a:latin typeface="Helvetica Neue"/>
                <a:ea typeface="Helvetica Neue"/>
                <a:cs typeface="Helvetica Neue"/>
                <a:sym typeface="Helvetica Neue"/>
              </a:rPr>
              <a:t>Involving Scientists:</a:t>
            </a:r>
            <a:endParaRPr sz="4800" b="1">
              <a:latin typeface="Helvetica Neue"/>
              <a:ea typeface="Helvetica Neue"/>
              <a:cs typeface="Helvetica Neue"/>
              <a:sym typeface="Helvetica Neue"/>
            </a:endParaRPr>
          </a:p>
        </p:txBody>
      </p:sp>
      <p:sp>
        <p:nvSpPr>
          <p:cNvPr id="687" name="Google Shape;687;p93"/>
          <p:cNvSpPr txBox="1">
            <a:spLocks noGrp="1"/>
          </p:cNvSpPr>
          <p:nvPr>
            <p:ph type="body" idx="1"/>
          </p:nvPr>
        </p:nvSpPr>
        <p:spPr>
          <a:xfrm>
            <a:off x="215650" y="1892100"/>
            <a:ext cx="8471100" cy="42342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3000" b="0">
                <a:latin typeface="Helvetica Neue"/>
                <a:ea typeface="Helvetica Neue"/>
                <a:cs typeface="Helvetica Neue"/>
                <a:sym typeface="Helvetica Neue"/>
              </a:rPr>
              <a:t>Involving scientists in conducting research that takes advantage of the MHM data and tool</a:t>
            </a:r>
            <a:endParaRPr sz="3000" b="0">
              <a:latin typeface="Helvetica Neue"/>
              <a:ea typeface="Helvetica Neue"/>
              <a:cs typeface="Helvetica Neue"/>
              <a:sym typeface="Helvetica Neue"/>
            </a:endParaRPr>
          </a:p>
          <a:p>
            <a:pPr marL="0" lvl="0" indent="0" algn="l" rtl="0">
              <a:spcBef>
                <a:spcPts val="360"/>
              </a:spcBef>
              <a:spcAft>
                <a:spcPts val="0"/>
              </a:spcAft>
              <a:buNone/>
            </a:pPr>
            <a:endParaRPr sz="3000" b="0">
              <a:latin typeface="Helvetica Neue"/>
              <a:ea typeface="Helvetica Neue"/>
              <a:cs typeface="Helvetica Neue"/>
              <a:sym typeface="Helvetica Neue"/>
            </a:endParaRPr>
          </a:p>
          <a:p>
            <a:pPr marL="457200" lvl="0" indent="-419100" algn="l" rtl="0">
              <a:spcBef>
                <a:spcPts val="360"/>
              </a:spcBef>
              <a:spcAft>
                <a:spcPts val="0"/>
              </a:spcAft>
              <a:buSzPts val="3000"/>
              <a:buFont typeface="Helvetica Neue"/>
              <a:buChar char="-"/>
            </a:pPr>
            <a:r>
              <a:rPr lang="en-US" sz="3000">
                <a:latin typeface="Helvetica Neue"/>
                <a:ea typeface="Helvetica Neue"/>
                <a:cs typeface="Helvetica Neue"/>
                <a:sym typeface="Helvetica Neue"/>
              </a:rPr>
              <a:t>GO Oklahoma Citizen Science Campaign</a:t>
            </a:r>
            <a:endParaRPr sz="3000">
              <a:latin typeface="Helvetica Neue"/>
              <a:ea typeface="Helvetica Neue"/>
              <a:cs typeface="Helvetica Neue"/>
              <a:sym typeface="Helvetica Neue"/>
            </a:endParaRPr>
          </a:p>
          <a:p>
            <a:pPr marL="0" lvl="0" indent="0" algn="l" rtl="0">
              <a:spcBef>
                <a:spcPts val="360"/>
              </a:spcBef>
              <a:spcAft>
                <a:spcPts val="0"/>
              </a:spcAft>
              <a:buNone/>
            </a:pPr>
            <a:r>
              <a:rPr lang="en-US" sz="3000" b="0">
                <a:latin typeface="Helvetica Neue"/>
                <a:ea typeface="Helvetica Neue"/>
                <a:cs typeface="Helvetica Neue"/>
                <a:sym typeface="Helvetica Neue"/>
              </a:rPr>
              <a:t>recruiting citizen scientists in greater Oklahoma City area, teaching them how to use the MHMN to explore the extended range of </a:t>
            </a:r>
            <a:r>
              <a:rPr lang="en-US" sz="3000" b="0" i="1">
                <a:latin typeface="Helvetica Neue"/>
                <a:ea typeface="Helvetica Neue"/>
                <a:cs typeface="Helvetica Neue"/>
                <a:sym typeface="Helvetica Neue"/>
              </a:rPr>
              <a:t>Aedes </a:t>
            </a:r>
            <a:r>
              <a:rPr lang="en-US" sz="3000" b="0">
                <a:latin typeface="Helvetica Neue"/>
                <a:ea typeface="Helvetica Neue"/>
                <a:cs typeface="Helvetica Neue"/>
                <a:sym typeface="Helvetica Neue"/>
              </a:rPr>
              <a:t>mosquitoes, taking place this summer</a:t>
            </a:r>
            <a:endParaRPr sz="3000" b="0">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58"/>
          <p:cNvSpPr txBox="1">
            <a:spLocks noGrp="1"/>
          </p:cNvSpPr>
          <p:nvPr>
            <p:ph type="title"/>
          </p:nvPr>
        </p:nvSpPr>
        <p:spPr>
          <a:xfrm>
            <a:off x="508554" y="847023"/>
            <a:ext cx="8222100" cy="552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9B2600"/>
              </a:buClr>
              <a:buSzPts val="3240"/>
              <a:buFont typeface="Arial"/>
              <a:buNone/>
            </a:pPr>
            <a:r>
              <a:rPr lang="en-US" sz="3240"/>
              <a:t>Overview - (Cloud Challenge)</a:t>
            </a:r>
            <a:endParaRPr sz="3240"/>
          </a:p>
        </p:txBody>
      </p:sp>
      <p:sp>
        <p:nvSpPr>
          <p:cNvPr id="344" name="Google Shape;344;p58"/>
          <p:cNvSpPr txBox="1">
            <a:spLocks noGrp="1"/>
          </p:cNvSpPr>
          <p:nvPr>
            <p:ph type="body" idx="1"/>
          </p:nvPr>
        </p:nvSpPr>
        <p:spPr>
          <a:xfrm>
            <a:off x="501927" y="1399430"/>
            <a:ext cx="8222100" cy="392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000"/>
              <a:buNone/>
            </a:pPr>
            <a:r>
              <a:rPr lang="en-US"/>
              <a:t>What is the campaign focus?</a:t>
            </a:r>
            <a:endParaRPr/>
          </a:p>
          <a:p>
            <a:pPr marL="0" lvl="0" indent="0" algn="l" rtl="0">
              <a:lnSpc>
                <a:spcPct val="90000"/>
              </a:lnSpc>
              <a:spcBef>
                <a:spcPts val="0"/>
              </a:spcBef>
              <a:spcAft>
                <a:spcPts val="0"/>
              </a:spcAft>
              <a:buSzPts val="3000"/>
              <a:buNone/>
            </a:pPr>
            <a:r>
              <a:rPr lang="en-US"/>
              <a:t>why</a:t>
            </a:r>
            <a:endParaRPr/>
          </a:p>
          <a:p>
            <a:pPr marL="0" lvl="0" indent="0" algn="l" rtl="0">
              <a:lnSpc>
                <a:spcPct val="90000"/>
              </a:lnSpc>
              <a:spcBef>
                <a:spcPts val="0"/>
              </a:spcBef>
              <a:spcAft>
                <a:spcPts val="0"/>
              </a:spcAft>
              <a:buSzPts val="3000"/>
              <a:buNone/>
            </a:pPr>
            <a:endParaRPr/>
          </a:p>
          <a:p>
            <a:pPr marL="0" lvl="0" indent="0" algn="l" rtl="0">
              <a:lnSpc>
                <a:spcPct val="90000"/>
              </a:lnSpc>
              <a:spcBef>
                <a:spcPts val="0"/>
              </a:spcBef>
              <a:spcAft>
                <a:spcPts val="0"/>
              </a:spcAft>
              <a:buSzPts val="3000"/>
              <a:buNone/>
            </a:pPr>
            <a:r>
              <a:rPr lang="en-US"/>
              <a:t>How these campaigns engaging community science?</a:t>
            </a:r>
            <a:endParaRPr/>
          </a:p>
          <a:p>
            <a:pPr marL="0" lvl="0" indent="0" algn="l" rtl="0">
              <a:lnSpc>
                <a:spcPct val="90000"/>
              </a:lnSpc>
              <a:spcBef>
                <a:spcPts val="0"/>
              </a:spcBef>
              <a:spcAft>
                <a:spcPts val="0"/>
              </a:spcAft>
              <a:buSzPts val="3000"/>
              <a:buNone/>
            </a:pPr>
            <a:endParaRPr/>
          </a:p>
          <a:p>
            <a:pPr marL="0" lvl="0" indent="0" algn="l" rtl="0">
              <a:lnSpc>
                <a:spcPct val="90000"/>
              </a:lnSpc>
              <a:spcBef>
                <a:spcPts val="0"/>
              </a:spcBef>
              <a:spcAft>
                <a:spcPts val="0"/>
              </a:spcAft>
              <a:buSzPts val="3000"/>
              <a:buNone/>
            </a:pPr>
            <a:r>
              <a:rPr lang="en-US"/>
              <a:t>how are scientists using the data or informing the questions</a:t>
            </a:r>
            <a:endParaRPr/>
          </a:p>
          <a:p>
            <a:pPr marL="0" lvl="0" indent="0" algn="l" rtl="0">
              <a:lnSpc>
                <a:spcPct val="90000"/>
              </a:lnSpc>
              <a:spcBef>
                <a:spcPts val="0"/>
              </a:spcBef>
              <a:spcAft>
                <a:spcPts val="0"/>
              </a:spcAft>
              <a:buSzPts val="3000"/>
              <a:buNone/>
            </a:pPr>
            <a:endParaRPr/>
          </a:p>
          <a:p>
            <a:pPr marL="0" lvl="0" indent="0" algn="l" rtl="0">
              <a:lnSpc>
                <a:spcPct val="90000"/>
              </a:lnSpc>
              <a:spcBef>
                <a:spcPts val="0"/>
              </a:spcBef>
              <a:spcAft>
                <a:spcPts val="0"/>
              </a:spcAft>
              <a:buSzPts val="3000"/>
              <a:buNone/>
            </a:pPr>
            <a:r>
              <a:rPr lang="en-US"/>
              <a:t>-Examples of student investigations</a:t>
            </a:r>
            <a:endParaRPr/>
          </a:p>
          <a:p>
            <a:pPr marL="0" lvl="0" indent="0" algn="l" rtl="0">
              <a:lnSpc>
                <a:spcPct val="90000"/>
              </a:lnSpc>
              <a:spcBef>
                <a:spcPts val="0"/>
              </a:spcBef>
              <a:spcAft>
                <a:spcPts val="0"/>
              </a:spcAft>
              <a:buSzPts val="3000"/>
              <a:buNone/>
            </a:pPr>
            <a:r>
              <a:rPr lang="en-US"/>
              <a:t>-Examples from educators</a:t>
            </a:r>
            <a:endParaRPr/>
          </a:p>
          <a:p>
            <a:pPr marL="0" lvl="0" indent="0" algn="l" rtl="0">
              <a:lnSpc>
                <a:spcPct val="90000"/>
              </a:lnSpc>
              <a:spcBef>
                <a:spcPts val="0"/>
              </a:spcBef>
              <a:spcAft>
                <a:spcPts val="0"/>
              </a:spcAft>
              <a:buSzPts val="3000"/>
              <a:buNone/>
            </a:pPr>
            <a:r>
              <a:rPr lang="en-US"/>
              <a:t>-Examples from community scientists</a:t>
            </a:r>
            <a:endParaRPr/>
          </a:p>
          <a:p>
            <a:pPr marL="0" lvl="0" indent="0" algn="l" rtl="0">
              <a:lnSpc>
                <a:spcPct val="90000"/>
              </a:lnSpc>
              <a:spcBef>
                <a:spcPts val="0"/>
              </a:spcBef>
              <a:spcAft>
                <a:spcPts val="0"/>
              </a:spcAft>
              <a:buSzPts val="3000"/>
              <a:buNone/>
            </a:pPr>
            <a:endParaRPr/>
          </a:p>
        </p:txBody>
      </p:sp>
      <p:sp>
        <p:nvSpPr>
          <p:cNvPr id="345" name="Google Shape;345;p58"/>
          <p:cNvSpPr txBox="1">
            <a:spLocks noGrp="1"/>
          </p:cNvSpPr>
          <p:nvPr>
            <p:ph type="body" idx="2"/>
          </p:nvPr>
        </p:nvSpPr>
        <p:spPr>
          <a:xfrm>
            <a:off x="495300" y="5416828"/>
            <a:ext cx="8235300" cy="479400"/>
          </a:xfrm>
          <a:prstGeom prst="rect">
            <a:avLst/>
          </a:prstGeom>
          <a:noFill/>
          <a:ln>
            <a:noFill/>
          </a:ln>
        </p:spPr>
        <p:txBody>
          <a:bodyPr spcFirstLastPara="1" wrap="square" lIns="91425" tIns="0" rIns="91425" bIns="274300" anchor="t" anchorCtr="0">
            <a:noAutofit/>
          </a:bodyPr>
          <a:lstStyle/>
          <a:p>
            <a:pPr marL="457200" marR="0" lvl="0" indent="-228600" algn="ctr" rtl="0">
              <a:lnSpc>
                <a:spcPct val="90000"/>
              </a:lnSpc>
              <a:spcBef>
                <a:spcPts val="1000"/>
              </a:spcBef>
              <a:spcAft>
                <a:spcPts val="0"/>
              </a:spcAft>
              <a:buClr>
                <a:srgbClr val="9B2600"/>
              </a:buClr>
              <a:buSzPts val="2000"/>
              <a:buFont typeface="Arial"/>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94"/>
          <p:cNvSpPr txBox="1">
            <a:spLocks noGrp="1"/>
          </p:cNvSpPr>
          <p:nvPr>
            <p:ph type="title"/>
          </p:nvPr>
        </p:nvSpPr>
        <p:spPr>
          <a:xfrm>
            <a:off x="457200" y="5794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800">
                <a:latin typeface="Helvetica Neue"/>
                <a:ea typeface="Helvetica Neue"/>
                <a:cs typeface="Helvetica Neue"/>
                <a:sym typeface="Helvetica Neue"/>
              </a:rPr>
              <a:t>Metrics</a:t>
            </a:r>
            <a:endParaRPr sz="4800">
              <a:latin typeface="Helvetica Neue"/>
              <a:ea typeface="Helvetica Neue"/>
              <a:cs typeface="Helvetica Neue"/>
              <a:sym typeface="Helvetica Neue"/>
            </a:endParaRPr>
          </a:p>
        </p:txBody>
      </p:sp>
      <p:sp>
        <p:nvSpPr>
          <p:cNvPr id="694" name="Google Shape;694;p94"/>
          <p:cNvSpPr txBox="1">
            <a:spLocks noGrp="1"/>
          </p:cNvSpPr>
          <p:nvPr>
            <p:ph type="body" idx="1"/>
          </p:nvPr>
        </p:nvSpPr>
        <p:spPr>
          <a:xfrm>
            <a:off x="171975" y="1504875"/>
            <a:ext cx="9144000" cy="4815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3600" b="0">
                <a:latin typeface="Helvetica Neue"/>
                <a:ea typeface="Helvetica Neue"/>
                <a:cs typeface="Helvetica Neue"/>
                <a:sym typeface="Helvetica Neue"/>
              </a:rPr>
              <a:t>MHM data submissions 5/17-10/18: </a:t>
            </a:r>
            <a:r>
              <a:rPr lang="en-US" sz="3600">
                <a:latin typeface="Helvetica Neue"/>
                <a:ea typeface="Helvetica Neue"/>
                <a:cs typeface="Helvetica Neue"/>
                <a:sym typeface="Helvetica Neue"/>
              </a:rPr>
              <a:t>4,740</a:t>
            </a:r>
            <a:endParaRPr sz="3600">
              <a:latin typeface="Helvetica Neue"/>
              <a:ea typeface="Helvetica Neue"/>
              <a:cs typeface="Helvetica Neue"/>
              <a:sym typeface="Helvetica Neue"/>
            </a:endParaRPr>
          </a:p>
          <a:p>
            <a:pPr marL="0" lvl="0" indent="0" algn="l" rtl="0">
              <a:spcBef>
                <a:spcPts val="360"/>
              </a:spcBef>
              <a:spcAft>
                <a:spcPts val="0"/>
              </a:spcAft>
              <a:buNone/>
            </a:pPr>
            <a:r>
              <a:rPr lang="en-US" sz="3600" b="0">
                <a:latin typeface="Helvetica Neue"/>
                <a:ea typeface="Helvetica Neue"/>
                <a:cs typeface="Helvetica Neue"/>
                <a:sym typeface="Helvetica Neue"/>
              </a:rPr>
              <a:t>MHM data submissions as of 7/16: </a:t>
            </a:r>
            <a:r>
              <a:rPr lang="en-US" sz="3600">
                <a:latin typeface="Helvetica Neue"/>
                <a:ea typeface="Helvetica Neue"/>
                <a:cs typeface="Helvetica Neue"/>
                <a:sym typeface="Helvetica Neue"/>
              </a:rPr>
              <a:t>14,164</a:t>
            </a:r>
            <a:endParaRPr sz="3600">
              <a:latin typeface="Helvetica Neue"/>
              <a:ea typeface="Helvetica Neue"/>
              <a:cs typeface="Helvetica Neue"/>
              <a:sym typeface="Helvetica Neue"/>
            </a:endParaRPr>
          </a:p>
        </p:txBody>
      </p:sp>
      <p:pic>
        <p:nvPicPr>
          <p:cNvPr id="695" name="Google Shape;695;p94"/>
          <p:cNvPicPr preferRelativeResize="0"/>
          <p:nvPr/>
        </p:nvPicPr>
        <p:blipFill rotWithShape="1">
          <a:blip r:embed="rId3">
            <a:alphaModFix/>
          </a:blip>
          <a:srcRect l="3053" t="15205" b="8806"/>
          <a:stretch/>
        </p:blipFill>
        <p:spPr>
          <a:xfrm>
            <a:off x="1585500" y="2893375"/>
            <a:ext cx="6148526" cy="301212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95"/>
          <p:cNvSpPr txBox="1">
            <a:spLocks noGrp="1"/>
          </p:cNvSpPr>
          <p:nvPr>
            <p:ph type="body" idx="1"/>
          </p:nvPr>
        </p:nvSpPr>
        <p:spPr>
          <a:xfrm>
            <a:off x="323500" y="1940949"/>
            <a:ext cx="8191800" cy="44229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6C210B"/>
              </a:buClr>
              <a:buSzPts val="2800"/>
              <a:buChar char="•"/>
            </a:pPr>
            <a:r>
              <a:rPr lang="en-US"/>
              <a:t>Dorian Janney, Education Lead and Campaign Organizer</a:t>
            </a:r>
            <a:endParaRPr/>
          </a:p>
          <a:p>
            <a:pPr marL="0" lvl="0" indent="0" algn="l" rtl="0">
              <a:lnSpc>
                <a:spcPct val="90000"/>
              </a:lnSpc>
              <a:spcBef>
                <a:spcPts val="1000"/>
              </a:spcBef>
              <a:spcAft>
                <a:spcPts val="0"/>
              </a:spcAft>
              <a:buClr>
                <a:srgbClr val="6C210B"/>
              </a:buClr>
              <a:buSzPts val="2800"/>
              <a:buNone/>
            </a:pPr>
            <a:r>
              <a:rPr lang="en-US"/>
              <a:t>     </a:t>
            </a:r>
            <a:r>
              <a:rPr lang="en-US" u="sng">
                <a:solidFill>
                  <a:schemeClr val="hlink"/>
                </a:solidFill>
                <a:hlinkClick r:id="rId3"/>
              </a:rPr>
              <a:t>dorian.w.janney@nasa.gov</a:t>
            </a:r>
            <a:endParaRPr/>
          </a:p>
          <a:p>
            <a:pPr marL="228600" lvl="0" indent="-228600" algn="l" rtl="0">
              <a:lnSpc>
                <a:spcPct val="90000"/>
              </a:lnSpc>
              <a:spcBef>
                <a:spcPts val="1000"/>
              </a:spcBef>
              <a:spcAft>
                <a:spcPts val="0"/>
              </a:spcAft>
              <a:buClr>
                <a:srgbClr val="6C210B"/>
              </a:buClr>
              <a:buSzPts val="2800"/>
              <a:buFont typeface="Arial"/>
              <a:buChar char="•"/>
            </a:pPr>
            <a:r>
              <a:rPr lang="en-US"/>
              <a:t>Dr. Russanne Low, Science Lead, GLOBE Observer Mosquito Habitat Mapper, GLOBE Mission Mosquito Campaign Co-lead</a:t>
            </a:r>
            <a:endParaRPr/>
          </a:p>
          <a:p>
            <a:pPr marL="0" lvl="0" indent="0" algn="l" rtl="0">
              <a:lnSpc>
                <a:spcPct val="90000"/>
              </a:lnSpc>
              <a:spcBef>
                <a:spcPts val="1000"/>
              </a:spcBef>
              <a:spcAft>
                <a:spcPts val="0"/>
              </a:spcAft>
              <a:buClr>
                <a:srgbClr val="6C210B"/>
              </a:buClr>
              <a:buSzPts val="2800"/>
              <a:buNone/>
            </a:pPr>
            <a:r>
              <a:rPr lang="en-US"/>
              <a:t>     </a:t>
            </a:r>
            <a:r>
              <a:rPr lang="en-US" u="sng">
                <a:solidFill>
                  <a:schemeClr val="hlink"/>
                </a:solidFill>
                <a:hlinkClick r:id="rId4"/>
              </a:rPr>
              <a:t>rusty_low@strategies.org</a:t>
            </a:r>
            <a:r>
              <a:rPr lang="en-US"/>
              <a:t> </a:t>
            </a:r>
            <a:endParaRPr/>
          </a:p>
          <a:p>
            <a:pPr marL="228600" lvl="0" indent="-228600" algn="l" rtl="0">
              <a:lnSpc>
                <a:spcPct val="90000"/>
              </a:lnSpc>
              <a:spcBef>
                <a:spcPts val="1000"/>
              </a:spcBef>
              <a:spcAft>
                <a:spcPts val="0"/>
              </a:spcAft>
              <a:buClr>
                <a:srgbClr val="6C210B"/>
              </a:buClr>
              <a:buSzPts val="2800"/>
              <a:buChar char="•"/>
            </a:pPr>
            <a:r>
              <a:rPr lang="en-US"/>
              <a:t>Cassie Soeffing, Education Specialist</a:t>
            </a:r>
            <a:endParaRPr/>
          </a:p>
          <a:p>
            <a:pPr marL="0" lvl="0" indent="0" algn="l" rtl="0">
              <a:lnSpc>
                <a:spcPct val="90000"/>
              </a:lnSpc>
              <a:spcBef>
                <a:spcPts val="1000"/>
              </a:spcBef>
              <a:spcAft>
                <a:spcPts val="0"/>
              </a:spcAft>
              <a:buClr>
                <a:srgbClr val="6C210B"/>
              </a:buClr>
              <a:buSzPts val="2800"/>
              <a:buNone/>
            </a:pPr>
            <a:r>
              <a:rPr lang="en-US"/>
              <a:t>     </a:t>
            </a:r>
            <a:r>
              <a:rPr lang="en-US" u="sng">
                <a:solidFill>
                  <a:schemeClr val="hlink"/>
                </a:solidFill>
                <a:hlinkClick r:id="rId5"/>
              </a:rPr>
              <a:t>cassie_soeffing@strategies.org</a:t>
            </a:r>
            <a:r>
              <a:rPr lang="en-US"/>
              <a:t> </a:t>
            </a:r>
            <a:endParaRPr/>
          </a:p>
          <a:p>
            <a:pPr marL="0" lvl="0" indent="0" algn="l" rtl="0">
              <a:lnSpc>
                <a:spcPct val="90000"/>
              </a:lnSpc>
              <a:spcBef>
                <a:spcPts val="1000"/>
              </a:spcBef>
              <a:spcAft>
                <a:spcPts val="0"/>
              </a:spcAft>
              <a:buClr>
                <a:srgbClr val="6C210B"/>
              </a:buClr>
              <a:buSzPts val="2800"/>
              <a:buNone/>
            </a:pPr>
            <a:endParaRPr/>
          </a:p>
          <a:p>
            <a:pPr marL="0" lvl="0" indent="0" algn="l" rtl="0">
              <a:lnSpc>
                <a:spcPct val="90000"/>
              </a:lnSpc>
              <a:spcBef>
                <a:spcPts val="1000"/>
              </a:spcBef>
              <a:spcAft>
                <a:spcPts val="0"/>
              </a:spcAft>
              <a:buClr>
                <a:srgbClr val="6C210B"/>
              </a:buClr>
              <a:buSzPts val="2800"/>
              <a:buNone/>
            </a:pPr>
            <a:endParaRPr/>
          </a:p>
        </p:txBody>
      </p:sp>
      <p:sp>
        <p:nvSpPr>
          <p:cNvPr id="701" name="Google Shape;701;p95"/>
          <p:cNvSpPr txBox="1">
            <a:spLocks noGrp="1"/>
          </p:cNvSpPr>
          <p:nvPr>
            <p:ph type="title"/>
          </p:nvPr>
        </p:nvSpPr>
        <p:spPr>
          <a:xfrm>
            <a:off x="1250825" y="809125"/>
            <a:ext cx="7131300" cy="1010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8A2000"/>
              </a:buClr>
              <a:buSzPts val="4400"/>
              <a:buFont typeface="Arial"/>
              <a:buNone/>
            </a:pPr>
            <a:r>
              <a:rPr lang="en-US" sz="4800" b="1">
                <a:latin typeface="Helvetica Neue"/>
                <a:ea typeface="Helvetica Neue"/>
                <a:cs typeface="Helvetica Neue"/>
                <a:sym typeface="Helvetica Neue"/>
              </a:rPr>
              <a:t>Still have questions?</a:t>
            </a:r>
            <a:endParaRPr sz="4800" b="1">
              <a:latin typeface="Helvetica Neue"/>
              <a:ea typeface="Helvetica Neue"/>
              <a:cs typeface="Helvetica Neue"/>
              <a:sym typeface="Helvetica Neue"/>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96"/>
          <p:cNvSpPr txBox="1">
            <a:spLocks noGrp="1"/>
          </p:cNvSpPr>
          <p:nvPr>
            <p:ph type="title"/>
          </p:nvPr>
        </p:nvSpPr>
        <p:spPr>
          <a:xfrm>
            <a:off x="508554" y="847023"/>
            <a:ext cx="8222100" cy="552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240"/>
              <a:t>Overview - GO on a Trail</a:t>
            </a:r>
            <a:endParaRPr/>
          </a:p>
        </p:txBody>
      </p:sp>
      <p:sp>
        <p:nvSpPr>
          <p:cNvPr id="708" name="Google Shape;708;p96"/>
          <p:cNvSpPr txBox="1">
            <a:spLocks noGrp="1"/>
          </p:cNvSpPr>
          <p:nvPr>
            <p:ph type="body" idx="1"/>
          </p:nvPr>
        </p:nvSpPr>
        <p:spPr>
          <a:xfrm>
            <a:off x="501927" y="1399430"/>
            <a:ext cx="8222100" cy="3925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0"/>
              <a:buFont typeface="Arial"/>
              <a:buNone/>
            </a:pPr>
            <a:r>
              <a:rPr lang="en-US"/>
              <a:t>What is the campaign focus?</a:t>
            </a:r>
            <a:endParaRPr/>
          </a:p>
          <a:p>
            <a:pPr marL="0" lvl="0" indent="0" algn="l" rtl="0">
              <a:spcBef>
                <a:spcPts val="0"/>
              </a:spcBef>
              <a:spcAft>
                <a:spcPts val="0"/>
              </a:spcAft>
              <a:buClr>
                <a:schemeClr val="dk1"/>
              </a:buClr>
              <a:buSzPts val="3000"/>
              <a:buFont typeface="Arial"/>
              <a:buNone/>
            </a:pPr>
            <a:r>
              <a:rPr lang="en-US"/>
              <a:t>why</a:t>
            </a:r>
            <a:endParaRPr/>
          </a:p>
          <a:p>
            <a:pPr marL="0" lvl="0" indent="0" algn="l" rtl="0">
              <a:spcBef>
                <a:spcPts val="0"/>
              </a:spcBef>
              <a:spcAft>
                <a:spcPts val="0"/>
              </a:spcAft>
              <a:buClr>
                <a:schemeClr val="dk1"/>
              </a:buClr>
              <a:buSzPts val="3000"/>
              <a:buFont typeface="Arial"/>
              <a:buNone/>
            </a:pPr>
            <a:endParaRPr/>
          </a:p>
          <a:p>
            <a:pPr marL="0" lvl="0" indent="0" algn="l" rtl="0">
              <a:spcBef>
                <a:spcPts val="0"/>
              </a:spcBef>
              <a:spcAft>
                <a:spcPts val="0"/>
              </a:spcAft>
              <a:buClr>
                <a:schemeClr val="dk1"/>
              </a:buClr>
              <a:buSzPts val="3000"/>
              <a:buFont typeface="Arial"/>
              <a:buNone/>
            </a:pPr>
            <a:r>
              <a:rPr lang="en-US"/>
              <a:t>How these campaigns engaging community science?</a:t>
            </a:r>
            <a:endParaRPr/>
          </a:p>
          <a:p>
            <a:pPr marL="0" lvl="0" indent="0" algn="l" rtl="0">
              <a:spcBef>
                <a:spcPts val="0"/>
              </a:spcBef>
              <a:spcAft>
                <a:spcPts val="0"/>
              </a:spcAft>
              <a:buClr>
                <a:schemeClr val="dk1"/>
              </a:buClr>
              <a:buSzPts val="3000"/>
              <a:buFont typeface="Arial"/>
              <a:buNone/>
            </a:pPr>
            <a:endParaRPr/>
          </a:p>
          <a:p>
            <a:pPr marL="0" lvl="0" indent="0" algn="l" rtl="0">
              <a:spcBef>
                <a:spcPts val="0"/>
              </a:spcBef>
              <a:spcAft>
                <a:spcPts val="0"/>
              </a:spcAft>
              <a:buClr>
                <a:schemeClr val="dk1"/>
              </a:buClr>
              <a:buSzPts val="3000"/>
              <a:buFont typeface="Arial"/>
              <a:buNone/>
            </a:pPr>
            <a:r>
              <a:rPr lang="en-US"/>
              <a:t>how are scientists using the data or informing the questions</a:t>
            </a:r>
            <a:endParaRPr/>
          </a:p>
          <a:p>
            <a:pPr marL="0" lvl="0" indent="0" algn="l" rtl="0">
              <a:spcBef>
                <a:spcPts val="0"/>
              </a:spcBef>
              <a:spcAft>
                <a:spcPts val="0"/>
              </a:spcAft>
              <a:buClr>
                <a:schemeClr val="dk1"/>
              </a:buClr>
              <a:buSzPts val="3000"/>
              <a:buFont typeface="Arial"/>
              <a:buNone/>
            </a:pPr>
            <a:endParaRPr/>
          </a:p>
          <a:p>
            <a:pPr marL="0" lvl="0" indent="0" algn="l" rtl="0">
              <a:spcBef>
                <a:spcPts val="0"/>
              </a:spcBef>
              <a:spcAft>
                <a:spcPts val="0"/>
              </a:spcAft>
              <a:buClr>
                <a:schemeClr val="dk1"/>
              </a:buClr>
              <a:buSzPts val="3000"/>
              <a:buFont typeface="Arial"/>
              <a:buNone/>
            </a:pPr>
            <a:r>
              <a:rPr lang="en-US"/>
              <a:t>-Examples of student investigations</a:t>
            </a:r>
            <a:endParaRPr/>
          </a:p>
          <a:p>
            <a:pPr marL="0" lvl="0" indent="0" algn="l" rtl="0">
              <a:spcBef>
                <a:spcPts val="0"/>
              </a:spcBef>
              <a:spcAft>
                <a:spcPts val="0"/>
              </a:spcAft>
              <a:buClr>
                <a:schemeClr val="dk1"/>
              </a:buClr>
              <a:buSzPts val="3000"/>
              <a:buFont typeface="Arial"/>
              <a:buNone/>
            </a:pPr>
            <a:r>
              <a:rPr lang="en-US"/>
              <a:t>-Examples from educators</a:t>
            </a:r>
            <a:endParaRPr/>
          </a:p>
          <a:p>
            <a:pPr marL="0" lvl="0" indent="0" algn="l" rtl="0">
              <a:spcBef>
                <a:spcPts val="0"/>
              </a:spcBef>
              <a:spcAft>
                <a:spcPts val="0"/>
              </a:spcAft>
              <a:buClr>
                <a:schemeClr val="dk1"/>
              </a:buClr>
              <a:buSzPts val="3000"/>
              <a:buFont typeface="Arial"/>
              <a:buNone/>
            </a:pPr>
            <a:r>
              <a:rPr lang="en-US"/>
              <a:t>-Examples from community scientists</a:t>
            </a:r>
            <a:endParaRPr/>
          </a:p>
          <a:p>
            <a:pPr marL="0" lvl="0" indent="0" algn="l" rtl="0">
              <a:spcBef>
                <a:spcPts val="1000"/>
              </a:spcBef>
              <a:spcAft>
                <a:spcPts val="0"/>
              </a:spcAft>
              <a:buNone/>
            </a:pPr>
            <a:endParaRPr/>
          </a:p>
        </p:txBody>
      </p:sp>
      <p:sp>
        <p:nvSpPr>
          <p:cNvPr id="709" name="Google Shape;709;p96"/>
          <p:cNvSpPr txBox="1">
            <a:spLocks noGrp="1"/>
          </p:cNvSpPr>
          <p:nvPr>
            <p:ph type="body" idx="2"/>
          </p:nvPr>
        </p:nvSpPr>
        <p:spPr>
          <a:xfrm>
            <a:off x="495300" y="5416828"/>
            <a:ext cx="8235300" cy="479400"/>
          </a:xfrm>
          <a:prstGeom prst="rect">
            <a:avLst/>
          </a:prstGeom>
        </p:spPr>
        <p:txBody>
          <a:bodyPr spcFirstLastPara="1" wrap="square" lIns="91425" tIns="0" rIns="91425" bIns="274300" anchor="t" anchorCtr="0">
            <a:noAutofit/>
          </a:bodyPr>
          <a:lstStyle/>
          <a:p>
            <a:pPr marL="0" lvl="0" indent="0" algn="ctr" rtl="0">
              <a:spcBef>
                <a:spcPts val="1000"/>
              </a:spcBef>
              <a:spcAft>
                <a:spcPts val="0"/>
              </a:spcAft>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97"/>
          <p:cNvSpPr txBox="1">
            <a:spLocks noGrp="1"/>
          </p:cNvSpPr>
          <p:nvPr>
            <p:ph type="ftr" idx="11"/>
          </p:nvPr>
        </p:nvSpPr>
        <p:spPr>
          <a:xfrm>
            <a:off x="5740253" y="6356351"/>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GLOBE Observer</a:t>
            </a:r>
            <a:endParaRPr/>
          </a:p>
        </p:txBody>
      </p:sp>
      <p:pic>
        <p:nvPicPr>
          <p:cNvPr id="715" name="Google Shape;715;p97"/>
          <p:cNvPicPr preferRelativeResize="0"/>
          <p:nvPr/>
        </p:nvPicPr>
        <p:blipFill rotWithShape="1">
          <a:blip r:embed="rId3">
            <a:alphaModFix/>
          </a:blip>
          <a:srcRect/>
          <a:stretch/>
        </p:blipFill>
        <p:spPr>
          <a:xfrm>
            <a:off x="280531" y="89206"/>
            <a:ext cx="4291469" cy="6632270"/>
          </a:xfrm>
          <a:prstGeom prst="rect">
            <a:avLst/>
          </a:prstGeom>
          <a:noFill/>
          <a:ln>
            <a:noFill/>
          </a:ln>
        </p:spPr>
      </p:pic>
      <p:sp>
        <p:nvSpPr>
          <p:cNvPr id="716" name="Google Shape;716;p97"/>
          <p:cNvSpPr txBox="1"/>
          <p:nvPr/>
        </p:nvSpPr>
        <p:spPr>
          <a:xfrm>
            <a:off x="5400011" y="230289"/>
            <a:ext cx="2506392"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0" i="0" u="none" strike="noStrike" cap="none">
                <a:solidFill>
                  <a:schemeClr val="dk1"/>
                </a:solidFill>
                <a:latin typeface="Calibri"/>
                <a:ea typeface="Calibri"/>
                <a:cs typeface="Calibri"/>
                <a:sym typeface="Calibri"/>
              </a:rPr>
              <a:t>Challenge! </a:t>
            </a:r>
            <a:endParaRPr/>
          </a:p>
        </p:txBody>
      </p:sp>
      <p:sp>
        <p:nvSpPr>
          <p:cNvPr id="717" name="Google Shape;717;p97"/>
          <p:cNvSpPr txBox="1"/>
          <p:nvPr/>
        </p:nvSpPr>
        <p:spPr>
          <a:xfrm>
            <a:off x="4956101" y="2862433"/>
            <a:ext cx="3932718" cy="156966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0" i="0" u="none" strike="noStrike" cap="none">
                <a:solidFill>
                  <a:schemeClr val="dk1"/>
                </a:solidFill>
                <a:latin typeface="Calibri"/>
                <a:ea typeface="Calibri"/>
                <a:cs typeface="Calibri"/>
                <a:sym typeface="Calibri"/>
              </a:rPr>
              <a:t>Map the land around you in the spirit of Lewis and Clark. </a:t>
            </a:r>
            <a:endParaRPr/>
          </a:p>
        </p:txBody>
      </p:sp>
      <p:sp>
        <p:nvSpPr>
          <p:cNvPr id="718" name="Google Shape;718;p97"/>
          <p:cNvSpPr txBox="1"/>
          <p:nvPr/>
        </p:nvSpPr>
        <p:spPr>
          <a:xfrm>
            <a:off x="4956101" y="4550292"/>
            <a:ext cx="3807786" cy="156966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Winners will receive recognition and a prize package!</a:t>
            </a:r>
            <a:endParaRPr/>
          </a:p>
        </p:txBody>
      </p:sp>
      <p:pic>
        <p:nvPicPr>
          <p:cNvPr id="719" name="Google Shape;719;p97"/>
          <p:cNvPicPr preferRelativeResize="0"/>
          <p:nvPr/>
        </p:nvPicPr>
        <p:blipFill rotWithShape="1">
          <a:blip r:embed="rId4">
            <a:alphaModFix/>
          </a:blip>
          <a:srcRect/>
          <a:stretch/>
        </p:blipFill>
        <p:spPr>
          <a:xfrm>
            <a:off x="5904319" y="566870"/>
            <a:ext cx="2984500" cy="1892300"/>
          </a:xfrm>
          <a:prstGeom prst="rect">
            <a:avLst/>
          </a:prstGeom>
          <a:noFill/>
          <a:ln>
            <a:noFill/>
          </a:ln>
        </p:spPr>
      </p:pic>
      <p:sp>
        <p:nvSpPr>
          <p:cNvPr id="720" name="Google Shape;720;p97"/>
          <p:cNvSpPr txBox="1"/>
          <p:nvPr/>
        </p:nvSpPr>
        <p:spPr>
          <a:xfrm>
            <a:off x="6099209" y="2493101"/>
            <a:ext cx="152157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June 1 – Sep 2</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98"/>
          <p:cNvSpPr txBox="1"/>
          <p:nvPr/>
        </p:nvSpPr>
        <p:spPr>
          <a:xfrm>
            <a:off x="203788" y="5980390"/>
            <a:ext cx="7675292" cy="5078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50">
                <a:solidFill>
                  <a:schemeClr val="dk1"/>
                </a:solidFill>
                <a:latin typeface="Calibri"/>
                <a:ea typeface="Calibri"/>
                <a:cs typeface="Calibri"/>
                <a:sym typeface="Calibri"/>
              </a:rPr>
              <a:t>Lewis &amp; Clark National Historic Trail is a near transect of the United States. It offers a nice sample of multiple kinds of ecosystems across the continent. </a:t>
            </a:r>
            <a:endParaRPr/>
          </a:p>
        </p:txBody>
      </p:sp>
      <p:pic>
        <p:nvPicPr>
          <p:cNvPr id="726" name="Google Shape;726;p98"/>
          <p:cNvPicPr preferRelativeResize="0"/>
          <p:nvPr/>
        </p:nvPicPr>
        <p:blipFill rotWithShape="1">
          <a:blip r:embed="rId3">
            <a:alphaModFix/>
          </a:blip>
          <a:srcRect/>
          <a:stretch/>
        </p:blipFill>
        <p:spPr>
          <a:xfrm>
            <a:off x="0" y="0"/>
            <a:ext cx="9144000" cy="573772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99"/>
          <p:cNvSpPr txBox="1">
            <a:spLocks noGrp="1"/>
          </p:cNvSpPr>
          <p:nvPr>
            <p:ph type="title"/>
          </p:nvPr>
        </p:nvSpPr>
        <p:spPr>
          <a:xfrm>
            <a:off x="628650" y="365127"/>
            <a:ext cx="7886700" cy="109791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Arial"/>
              <a:buNone/>
            </a:pPr>
            <a:r>
              <a:rPr lang="en-US"/>
              <a:t>How to join the challenge </a:t>
            </a:r>
            <a:endParaRPr/>
          </a:p>
        </p:txBody>
      </p:sp>
      <p:pic>
        <p:nvPicPr>
          <p:cNvPr id="732" name="Google Shape;732;p99"/>
          <p:cNvPicPr preferRelativeResize="0">
            <a:picLocks noGrp="1"/>
          </p:cNvPicPr>
          <p:nvPr>
            <p:ph type="body" idx="1"/>
          </p:nvPr>
        </p:nvPicPr>
        <p:blipFill rotWithShape="1">
          <a:blip r:embed="rId3">
            <a:alphaModFix/>
          </a:blip>
          <a:srcRect/>
          <a:stretch/>
        </p:blipFill>
        <p:spPr>
          <a:xfrm>
            <a:off x="6007957" y="775093"/>
            <a:ext cx="2984400" cy="1892400"/>
          </a:xfrm>
          <a:prstGeom prst="rect">
            <a:avLst/>
          </a:prstGeom>
          <a:noFill/>
          <a:ln>
            <a:noFill/>
          </a:ln>
        </p:spPr>
      </p:pic>
      <p:sp>
        <p:nvSpPr>
          <p:cNvPr id="733" name="Google Shape;733;p9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17 July 2019</a:t>
            </a:r>
            <a:endParaRPr/>
          </a:p>
        </p:txBody>
      </p:sp>
      <p:sp>
        <p:nvSpPr>
          <p:cNvPr id="734" name="Google Shape;734;p9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GLOBE Observer</a:t>
            </a:r>
            <a:endParaRPr/>
          </a:p>
        </p:txBody>
      </p:sp>
      <p:sp>
        <p:nvSpPr>
          <p:cNvPr id="735" name="Google Shape;735;p99"/>
          <p:cNvSpPr txBox="1">
            <a:spLocks noGrp="1"/>
          </p:cNvSpPr>
          <p:nvPr>
            <p:ph type="sldNum" idx="12"/>
          </p:nvPr>
        </p:nvSpPr>
        <p:spPr>
          <a:xfrm>
            <a:off x="6457950" y="6356351"/>
            <a:ext cx="18415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45</a:t>
            </a:fld>
            <a:endParaRPr/>
          </a:p>
        </p:txBody>
      </p:sp>
      <p:pic>
        <p:nvPicPr>
          <p:cNvPr id="736" name="Google Shape;736;p99"/>
          <p:cNvPicPr preferRelativeResize="0"/>
          <p:nvPr/>
        </p:nvPicPr>
        <p:blipFill rotWithShape="1">
          <a:blip r:embed="rId4">
            <a:alphaModFix/>
          </a:blip>
          <a:srcRect/>
          <a:stretch/>
        </p:blipFill>
        <p:spPr>
          <a:xfrm>
            <a:off x="1127052" y="3364350"/>
            <a:ext cx="1685261" cy="1685261"/>
          </a:xfrm>
          <a:prstGeom prst="rect">
            <a:avLst/>
          </a:prstGeom>
          <a:noFill/>
          <a:ln>
            <a:noFill/>
          </a:ln>
        </p:spPr>
      </p:pic>
      <p:sp>
        <p:nvSpPr>
          <p:cNvPr id="737" name="Google Shape;737;p99"/>
          <p:cNvSpPr/>
          <p:nvPr/>
        </p:nvSpPr>
        <p:spPr>
          <a:xfrm>
            <a:off x="4012462" y="3355474"/>
            <a:ext cx="1442040" cy="1367346"/>
          </a:xfrm>
          <a:prstGeom prst="star5">
            <a:avLst>
              <a:gd name="adj" fmla="val 19098"/>
              <a:gd name="hf" fmla="val 105146"/>
              <a:gd name="vf" fmla="val 110557"/>
            </a:avLst>
          </a:prstGeom>
          <a:solidFill>
            <a:schemeClr val="dk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8" name="Google Shape;738;p99"/>
          <p:cNvSpPr/>
          <p:nvPr/>
        </p:nvSpPr>
        <p:spPr>
          <a:xfrm>
            <a:off x="6700911" y="3613669"/>
            <a:ext cx="1039590" cy="1067490"/>
          </a:xfrm>
          <a:prstGeom prst="ellipse">
            <a:avLst/>
          </a:prstGeom>
          <a:solidFill>
            <a:schemeClr val="dk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9" name="Google Shape;739;p99"/>
          <p:cNvSpPr txBox="1"/>
          <p:nvPr/>
        </p:nvSpPr>
        <p:spPr>
          <a:xfrm flipH="1">
            <a:off x="534801" y="2612116"/>
            <a:ext cx="720570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Take Land Cover observations on the Lewis and Clark Trail. Get points when you submit the data.  </a:t>
            </a:r>
            <a:endParaRPr/>
          </a:p>
        </p:txBody>
      </p:sp>
      <p:sp>
        <p:nvSpPr>
          <p:cNvPr id="740" name="Google Shape;740;p99"/>
          <p:cNvSpPr txBox="1"/>
          <p:nvPr/>
        </p:nvSpPr>
        <p:spPr>
          <a:xfrm>
            <a:off x="923758" y="5317389"/>
            <a:ext cx="2105192"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Observation Station:</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4 points</a:t>
            </a:r>
            <a:endParaRPr/>
          </a:p>
        </p:txBody>
      </p:sp>
      <p:sp>
        <p:nvSpPr>
          <p:cNvPr id="741" name="Google Shape;741;p99"/>
          <p:cNvSpPr txBox="1"/>
          <p:nvPr/>
        </p:nvSpPr>
        <p:spPr>
          <a:xfrm>
            <a:off x="3778546" y="5317389"/>
            <a:ext cx="2207585"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Designated Historic Site: 2 points</a:t>
            </a:r>
            <a:endParaRPr/>
          </a:p>
        </p:txBody>
      </p:sp>
      <p:sp>
        <p:nvSpPr>
          <p:cNvPr id="742" name="Google Shape;742;p99"/>
          <p:cNvSpPr txBox="1"/>
          <p:nvPr/>
        </p:nvSpPr>
        <p:spPr>
          <a:xfrm>
            <a:off x="6225054" y="5317389"/>
            <a:ext cx="2550203"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Anywhere on the trail (Satellite Pixels on Trail): 1 point</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100"/>
          <p:cNvSpPr txBox="1">
            <a:spLocks noGrp="1"/>
          </p:cNvSpPr>
          <p:nvPr>
            <p:ph type="title"/>
          </p:nvPr>
        </p:nvSpPr>
        <p:spPr>
          <a:xfrm>
            <a:off x="628650" y="136527"/>
            <a:ext cx="7886700" cy="1098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Arial"/>
              <a:buNone/>
            </a:pPr>
            <a:r>
              <a:rPr lang="en-US" sz="3600"/>
              <a:t>Map at observer.globe.gov/go-on-a-trail</a:t>
            </a:r>
            <a:endParaRPr sz="3600"/>
          </a:p>
        </p:txBody>
      </p:sp>
      <p:pic>
        <p:nvPicPr>
          <p:cNvPr id="748" name="Google Shape;748;p100"/>
          <p:cNvPicPr preferRelativeResize="0">
            <a:picLocks noGrp="1"/>
          </p:cNvPicPr>
          <p:nvPr>
            <p:ph type="body" idx="1"/>
          </p:nvPr>
        </p:nvPicPr>
        <p:blipFill rotWithShape="1">
          <a:blip r:embed="rId3">
            <a:alphaModFix/>
          </a:blip>
          <a:srcRect l="3364" t="10756" r="3373" b="21500"/>
          <a:stretch/>
        </p:blipFill>
        <p:spPr>
          <a:xfrm>
            <a:off x="478466" y="1650276"/>
            <a:ext cx="7038754" cy="4221126"/>
          </a:xfrm>
          <a:prstGeom prst="rect">
            <a:avLst/>
          </a:prstGeom>
          <a:noFill/>
          <a:ln>
            <a:noFill/>
          </a:ln>
        </p:spPr>
      </p:pic>
      <p:sp>
        <p:nvSpPr>
          <p:cNvPr id="749" name="Google Shape;749;p10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6/27/19</a:t>
            </a:r>
            <a:endParaRPr/>
          </a:p>
        </p:txBody>
      </p:sp>
      <p:sp>
        <p:nvSpPr>
          <p:cNvPr id="750" name="Google Shape;750;p10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GLOBE Observer</a:t>
            </a:r>
            <a:endParaRPr/>
          </a:p>
        </p:txBody>
      </p:sp>
      <p:sp>
        <p:nvSpPr>
          <p:cNvPr id="751" name="Google Shape;751;p100"/>
          <p:cNvSpPr txBox="1">
            <a:spLocks noGrp="1"/>
          </p:cNvSpPr>
          <p:nvPr>
            <p:ph type="sldNum" idx="12"/>
          </p:nvPr>
        </p:nvSpPr>
        <p:spPr>
          <a:xfrm>
            <a:off x="6457950" y="6356351"/>
            <a:ext cx="18415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46</a:t>
            </a:fld>
            <a:endParaRPr/>
          </a:p>
        </p:txBody>
      </p:sp>
      <p:pic>
        <p:nvPicPr>
          <p:cNvPr id="752" name="Google Shape;752;p100"/>
          <p:cNvPicPr preferRelativeResize="0"/>
          <p:nvPr/>
        </p:nvPicPr>
        <p:blipFill rotWithShape="1">
          <a:blip r:embed="rId4">
            <a:alphaModFix/>
          </a:blip>
          <a:srcRect l="8784" t="34883" r="28496" b="14386"/>
          <a:stretch/>
        </p:blipFill>
        <p:spPr>
          <a:xfrm>
            <a:off x="478466" y="4477828"/>
            <a:ext cx="3359887" cy="224364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101"/>
          <p:cNvSpPr txBox="1">
            <a:spLocks noGrp="1"/>
          </p:cNvSpPr>
          <p:nvPr>
            <p:ph type="title"/>
          </p:nvPr>
        </p:nvSpPr>
        <p:spPr>
          <a:xfrm>
            <a:off x="628650" y="365127"/>
            <a:ext cx="7886700" cy="109791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959"/>
              <a:buFont typeface="Arial"/>
              <a:buNone/>
            </a:pPr>
            <a:r>
              <a:rPr lang="en-US" sz="3959"/>
              <a:t>GO on a Trail International</a:t>
            </a:r>
            <a:br>
              <a:rPr lang="en-US" sz="3959"/>
            </a:br>
            <a:endParaRPr sz="2790"/>
          </a:p>
        </p:txBody>
      </p:sp>
      <p:sp>
        <p:nvSpPr>
          <p:cNvPr id="758" name="Google Shape;758;p101"/>
          <p:cNvSpPr txBox="1">
            <a:spLocks noGrp="1"/>
          </p:cNvSpPr>
          <p:nvPr>
            <p:ph type="body" idx="1"/>
          </p:nvPr>
        </p:nvSpPr>
        <p:spPr>
          <a:xfrm>
            <a:off x="4174120" y="2640030"/>
            <a:ext cx="3886200" cy="3886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Away from the trail, collect points by taking as many land cover observations at as many different locations as possible. Most area mapped wins.</a:t>
            </a:r>
            <a:endParaRPr/>
          </a:p>
        </p:txBody>
      </p:sp>
      <p:sp>
        <p:nvSpPr>
          <p:cNvPr id="759" name="Google Shape;759;p10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17 July 2019</a:t>
            </a:r>
            <a:endParaRPr/>
          </a:p>
        </p:txBody>
      </p:sp>
      <p:sp>
        <p:nvSpPr>
          <p:cNvPr id="760" name="Google Shape;760;p101"/>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GLOBE Observer</a:t>
            </a:r>
            <a:endParaRPr/>
          </a:p>
        </p:txBody>
      </p:sp>
      <p:sp>
        <p:nvSpPr>
          <p:cNvPr id="761" name="Google Shape;761;p101"/>
          <p:cNvSpPr txBox="1">
            <a:spLocks noGrp="1"/>
          </p:cNvSpPr>
          <p:nvPr>
            <p:ph type="sldNum" idx="12"/>
          </p:nvPr>
        </p:nvSpPr>
        <p:spPr>
          <a:xfrm>
            <a:off x="6457950" y="6356351"/>
            <a:ext cx="18415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47</a:t>
            </a:fld>
            <a:endParaRPr/>
          </a:p>
        </p:txBody>
      </p:sp>
      <p:pic>
        <p:nvPicPr>
          <p:cNvPr id="762" name="Google Shape;762;p101"/>
          <p:cNvPicPr preferRelativeResize="0"/>
          <p:nvPr/>
        </p:nvPicPr>
        <p:blipFill rotWithShape="1">
          <a:blip r:embed="rId3">
            <a:alphaModFix/>
          </a:blip>
          <a:srcRect/>
          <a:stretch/>
        </p:blipFill>
        <p:spPr>
          <a:xfrm>
            <a:off x="4827565" y="747723"/>
            <a:ext cx="2984500" cy="1892300"/>
          </a:xfrm>
          <a:prstGeom prst="rect">
            <a:avLst/>
          </a:prstGeom>
          <a:noFill/>
          <a:ln>
            <a:noFill/>
          </a:ln>
        </p:spPr>
      </p:pic>
      <p:pic>
        <p:nvPicPr>
          <p:cNvPr id="763" name="Google Shape;763;p101"/>
          <p:cNvPicPr preferRelativeResize="0"/>
          <p:nvPr/>
        </p:nvPicPr>
        <p:blipFill rotWithShape="1">
          <a:blip r:embed="rId4">
            <a:alphaModFix/>
          </a:blip>
          <a:srcRect/>
          <a:stretch/>
        </p:blipFill>
        <p:spPr>
          <a:xfrm>
            <a:off x="628650" y="1463041"/>
            <a:ext cx="2733227" cy="486156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102"/>
          <p:cNvSpPr txBox="1">
            <a:spLocks noGrp="1"/>
          </p:cNvSpPr>
          <p:nvPr>
            <p:ph type="ctrTitle"/>
          </p:nvPr>
        </p:nvSpPr>
        <p:spPr>
          <a:xfrm>
            <a:off x="1198821" y="2344950"/>
            <a:ext cx="6858000" cy="1790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6000"/>
              <a:buFont typeface="Arial"/>
              <a:buNone/>
            </a:pPr>
            <a:r>
              <a:rPr lang="en-US"/>
              <a:t>But why does NASA care?</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pic>
        <p:nvPicPr>
          <p:cNvPr id="773" name="Google Shape;773;p103"/>
          <p:cNvPicPr preferRelativeResize="0"/>
          <p:nvPr/>
        </p:nvPicPr>
        <p:blipFill rotWithShape="1">
          <a:blip r:embed="rId3">
            <a:alphaModFix/>
          </a:blip>
          <a:srcRect/>
          <a:stretch/>
        </p:blipFill>
        <p:spPr>
          <a:xfrm>
            <a:off x="0" y="0"/>
            <a:ext cx="9136800" cy="6139543"/>
          </a:xfrm>
          <a:prstGeom prst="rect">
            <a:avLst/>
          </a:prstGeom>
          <a:noFill/>
          <a:ln>
            <a:noFill/>
          </a:ln>
        </p:spPr>
      </p:pic>
      <p:pic>
        <p:nvPicPr>
          <p:cNvPr id="774" name="Google Shape;774;p103"/>
          <p:cNvPicPr preferRelativeResize="0"/>
          <p:nvPr/>
        </p:nvPicPr>
        <p:blipFill rotWithShape="1">
          <a:blip r:embed="rId4">
            <a:alphaModFix/>
          </a:blip>
          <a:srcRect/>
          <a:stretch/>
        </p:blipFill>
        <p:spPr>
          <a:xfrm>
            <a:off x="6136687" y="5023884"/>
            <a:ext cx="3000113" cy="183411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59"/>
          <p:cNvSpPr txBox="1">
            <a:spLocks noGrp="1"/>
          </p:cNvSpPr>
          <p:nvPr>
            <p:ph type="title"/>
          </p:nvPr>
        </p:nvSpPr>
        <p:spPr>
          <a:xfrm>
            <a:off x="501904" y="1107923"/>
            <a:ext cx="8222100" cy="552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rgbClr val="0E7FC4"/>
                </a:solidFill>
              </a:rPr>
              <a:t>NASA GLOBE Clouds:</a:t>
            </a:r>
            <a:endParaRPr b="1">
              <a:solidFill>
                <a:srgbClr val="0E7FC4"/>
              </a:solidFill>
            </a:endParaRPr>
          </a:p>
          <a:p>
            <a:pPr marL="0" lvl="0" indent="0" algn="ctr" rtl="0">
              <a:spcBef>
                <a:spcPts val="0"/>
              </a:spcBef>
              <a:spcAft>
                <a:spcPts val="0"/>
              </a:spcAft>
              <a:buNone/>
            </a:pPr>
            <a:r>
              <a:rPr lang="en-US" b="1">
                <a:solidFill>
                  <a:srgbClr val="0E7FC4"/>
                </a:solidFill>
              </a:rPr>
              <a:t> Not all clouds are created the same</a:t>
            </a:r>
            <a:endParaRPr b="1">
              <a:solidFill>
                <a:srgbClr val="0E7FC4"/>
              </a:solidFill>
            </a:endParaRPr>
          </a:p>
        </p:txBody>
      </p:sp>
      <p:sp>
        <p:nvSpPr>
          <p:cNvPr id="352" name="Google Shape;352;p59"/>
          <p:cNvSpPr txBox="1">
            <a:spLocks noGrp="1"/>
          </p:cNvSpPr>
          <p:nvPr>
            <p:ph type="body" idx="2"/>
          </p:nvPr>
        </p:nvSpPr>
        <p:spPr>
          <a:xfrm>
            <a:off x="495300" y="5416828"/>
            <a:ext cx="8235300" cy="479400"/>
          </a:xfrm>
          <a:prstGeom prst="rect">
            <a:avLst/>
          </a:prstGeom>
        </p:spPr>
        <p:txBody>
          <a:bodyPr spcFirstLastPara="1" wrap="square" lIns="91425" tIns="0" rIns="91425" bIns="274300" anchor="t" anchorCtr="0">
            <a:noAutofit/>
          </a:bodyPr>
          <a:lstStyle/>
          <a:p>
            <a:pPr marL="0" lvl="0" indent="0" algn="ctr" rtl="0">
              <a:spcBef>
                <a:spcPts val="1000"/>
              </a:spcBef>
              <a:spcAft>
                <a:spcPts val="0"/>
              </a:spcAft>
              <a:buNone/>
            </a:pPr>
            <a:r>
              <a:rPr lang="en-US" sz="2400"/>
              <a:t>Video: Which clouds block out the sun?</a:t>
            </a:r>
            <a:endParaRPr sz="2400"/>
          </a:p>
        </p:txBody>
      </p:sp>
      <p:pic>
        <p:nvPicPr>
          <p:cNvPr id="353" name="Google Shape;353;p59" descr="If you look closely on the right you will see the Sundog rainbow in the cirrus!  It occurs during the first 15 seconds.  Filmed on Wednesday 6th February 2013 in Tucson, Arizona, USA with a JVC Everio GZ- EX210 Camcorder.  Time lapse was 1 frame per 5 seconds." title="Solar Radiation Cloud Effect and Sundog Rainbow">
            <a:hlinkClick r:id="rId3"/>
          </p:cNvPr>
          <p:cNvPicPr preferRelativeResize="0"/>
          <p:nvPr/>
        </p:nvPicPr>
        <p:blipFill>
          <a:blip r:embed="rId4">
            <a:alphaModFix/>
          </a:blip>
          <a:stretch>
            <a:fillRect/>
          </a:stretch>
        </p:blipFill>
        <p:spPr>
          <a:xfrm>
            <a:off x="956650" y="2097325"/>
            <a:ext cx="7578575" cy="31522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104"/>
          <p:cNvSpPr txBox="1">
            <a:spLocks noGrp="1"/>
          </p:cNvSpPr>
          <p:nvPr>
            <p:ph type="title"/>
          </p:nvPr>
        </p:nvSpPr>
        <p:spPr>
          <a:xfrm>
            <a:off x="628650" y="365127"/>
            <a:ext cx="7886700" cy="109791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Arial"/>
              <a:buNone/>
            </a:pPr>
            <a:r>
              <a:rPr lang="en-US"/>
              <a:t>GO on a Trail Science</a:t>
            </a:r>
            <a:endParaRPr/>
          </a:p>
        </p:txBody>
      </p:sp>
      <p:sp>
        <p:nvSpPr>
          <p:cNvPr id="780" name="Google Shape;780;p104"/>
          <p:cNvSpPr txBox="1">
            <a:spLocks noGrp="1"/>
          </p:cNvSpPr>
          <p:nvPr>
            <p:ph type="body" idx="1"/>
          </p:nvPr>
        </p:nvSpPr>
        <p:spPr>
          <a:xfrm>
            <a:off x="628650" y="2290813"/>
            <a:ext cx="7886700" cy="3886150"/>
          </a:xfrm>
          <a:prstGeom prst="rect">
            <a:avLst/>
          </a:prstGeom>
          <a:noFill/>
          <a:ln>
            <a:noFill/>
          </a:ln>
        </p:spPr>
        <p:txBody>
          <a:bodyPr spcFirstLastPara="1" wrap="square" lIns="91425" tIns="45700" rIns="91425" bIns="45700" anchor="t" anchorCtr="0">
            <a:noAutofit/>
          </a:bodyPr>
          <a:lstStyle/>
          <a:p>
            <a:pPr marL="228600" lvl="0" indent="-228600" algn="l" rtl="0">
              <a:lnSpc>
                <a:spcPct val="70000"/>
              </a:lnSpc>
              <a:spcBef>
                <a:spcPts val="0"/>
              </a:spcBef>
              <a:spcAft>
                <a:spcPts val="0"/>
              </a:spcAft>
              <a:buClr>
                <a:schemeClr val="dk1"/>
              </a:buClr>
              <a:buSzPts val="2380"/>
              <a:buChar char="•"/>
            </a:pPr>
            <a:r>
              <a:rPr lang="en-US" sz="2380"/>
              <a:t>Observation stations: repeat data. </a:t>
            </a:r>
            <a:endParaRPr/>
          </a:p>
          <a:p>
            <a:pPr marL="685800" lvl="1" indent="-228600" algn="l" rtl="0">
              <a:lnSpc>
                <a:spcPct val="70000"/>
              </a:lnSpc>
              <a:spcBef>
                <a:spcPts val="500"/>
              </a:spcBef>
              <a:spcAft>
                <a:spcPts val="0"/>
              </a:spcAft>
              <a:buClr>
                <a:schemeClr val="dk1"/>
              </a:buClr>
              <a:buSzPts val="2040"/>
              <a:buChar char="•"/>
            </a:pPr>
            <a:r>
              <a:rPr lang="en-US" sz="2040"/>
              <a:t>How well does location services work across different phones? </a:t>
            </a:r>
            <a:endParaRPr/>
          </a:p>
          <a:p>
            <a:pPr marL="685800" lvl="1" indent="-228600" algn="l" rtl="0">
              <a:lnSpc>
                <a:spcPct val="70000"/>
              </a:lnSpc>
              <a:spcBef>
                <a:spcPts val="500"/>
              </a:spcBef>
              <a:spcAft>
                <a:spcPts val="0"/>
              </a:spcAft>
              <a:buClr>
                <a:schemeClr val="dk1"/>
              </a:buClr>
              <a:buSzPts val="2040"/>
              <a:buChar char="•"/>
            </a:pPr>
            <a:r>
              <a:rPr lang="en-US" sz="2040"/>
              <a:t>How do different people classify the land? What is the variability? </a:t>
            </a:r>
            <a:endParaRPr/>
          </a:p>
          <a:p>
            <a:pPr marL="228600" lvl="0" indent="-228600" algn="l" rtl="0">
              <a:lnSpc>
                <a:spcPct val="70000"/>
              </a:lnSpc>
              <a:spcBef>
                <a:spcPts val="1000"/>
              </a:spcBef>
              <a:spcAft>
                <a:spcPts val="0"/>
              </a:spcAft>
              <a:buClr>
                <a:schemeClr val="dk1"/>
              </a:buClr>
              <a:buSzPts val="2380"/>
              <a:buChar char="•"/>
            </a:pPr>
            <a:r>
              <a:rPr lang="en-US" sz="2380"/>
              <a:t>Historical sites: How has land cover changed independent of direct human land use? Park wanted a sample of land cover at each of 7 ecoregions</a:t>
            </a:r>
            <a:endParaRPr/>
          </a:p>
          <a:p>
            <a:pPr marL="228600" lvl="0" indent="-228600" algn="l" rtl="0">
              <a:lnSpc>
                <a:spcPct val="70000"/>
              </a:lnSpc>
              <a:spcBef>
                <a:spcPts val="1000"/>
              </a:spcBef>
              <a:spcAft>
                <a:spcPts val="0"/>
              </a:spcAft>
              <a:buClr>
                <a:schemeClr val="dk1"/>
              </a:buClr>
              <a:buSzPts val="2380"/>
              <a:buChar char="•"/>
            </a:pPr>
            <a:r>
              <a:rPr lang="en-US" sz="2380"/>
              <a:t>Satellite locations: How does GLOBE land cover compare to satellite-based land cover classification? What can you do to verify satellite land cover with GLOBE data?</a:t>
            </a:r>
            <a:endParaRPr/>
          </a:p>
          <a:p>
            <a:pPr marL="228600" lvl="0" indent="-228600" algn="l" rtl="0">
              <a:lnSpc>
                <a:spcPct val="70000"/>
              </a:lnSpc>
              <a:spcBef>
                <a:spcPts val="1000"/>
              </a:spcBef>
              <a:spcAft>
                <a:spcPts val="0"/>
              </a:spcAft>
              <a:buClr>
                <a:schemeClr val="dk1"/>
              </a:buClr>
              <a:buSzPts val="2380"/>
              <a:buChar char="•"/>
            </a:pPr>
            <a:r>
              <a:rPr lang="en-US" sz="2380"/>
              <a:t>International: baseline of measurements</a:t>
            </a:r>
            <a:endParaRPr/>
          </a:p>
        </p:txBody>
      </p:sp>
      <p:sp>
        <p:nvSpPr>
          <p:cNvPr id="781" name="Google Shape;781;p10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17 July 2019</a:t>
            </a:r>
            <a:endParaRPr/>
          </a:p>
        </p:txBody>
      </p:sp>
      <p:sp>
        <p:nvSpPr>
          <p:cNvPr id="782" name="Google Shape;782;p10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GLOBE Observer</a:t>
            </a:r>
            <a:endParaRPr/>
          </a:p>
        </p:txBody>
      </p:sp>
      <p:sp>
        <p:nvSpPr>
          <p:cNvPr id="783" name="Google Shape;783;p104"/>
          <p:cNvSpPr txBox="1">
            <a:spLocks noGrp="1"/>
          </p:cNvSpPr>
          <p:nvPr>
            <p:ph type="sldNum" idx="12"/>
          </p:nvPr>
        </p:nvSpPr>
        <p:spPr>
          <a:xfrm>
            <a:off x="6457950" y="6356351"/>
            <a:ext cx="184157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105"/>
          <p:cNvSpPr txBox="1">
            <a:spLocks noGrp="1"/>
          </p:cNvSpPr>
          <p:nvPr>
            <p:ph type="ctrTitle"/>
          </p:nvPr>
        </p:nvSpPr>
        <p:spPr>
          <a:xfrm>
            <a:off x="1131125" y="3713926"/>
            <a:ext cx="6858000" cy="1790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Arial"/>
              <a:buNone/>
            </a:pPr>
            <a:r>
              <a:rPr lang="en-US" sz="5400"/>
              <a:t>Questions?</a:t>
            </a:r>
            <a:br>
              <a:rPr lang="en-US" sz="5400"/>
            </a:br>
            <a:r>
              <a:rPr lang="en-US" sz="5400"/>
              <a:t>Holli Kohl </a:t>
            </a:r>
            <a:br>
              <a:rPr lang="en-US" sz="5400"/>
            </a:br>
            <a:r>
              <a:rPr lang="en-US" sz="5400"/>
              <a:t>holli.kohl@nasa.gov </a:t>
            </a:r>
            <a:br>
              <a:rPr lang="en-US" sz="5400"/>
            </a:br>
            <a:endParaRPr sz="5400"/>
          </a:p>
        </p:txBody>
      </p:sp>
      <p:sp>
        <p:nvSpPr>
          <p:cNvPr id="789" name="Google Shape;789;p105"/>
          <p:cNvSpPr txBox="1"/>
          <p:nvPr/>
        </p:nvSpPr>
        <p:spPr>
          <a:xfrm>
            <a:off x="5386141" y="5124465"/>
            <a:ext cx="3757859"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lt1"/>
                </a:solidFill>
                <a:latin typeface="Calibri"/>
                <a:ea typeface="Calibri"/>
                <a:cs typeface="Calibri"/>
                <a:sym typeface="Calibri"/>
              </a:rPr>
              <a:t>observer.globe.gov</a:t>
            </a:r>
            <a:endParaRPr sz="2400">
              <a:solidFill>
                <a:schemeClr val="lt1"/>
              </a:solidFill>
              <a:latin typeface="Calibri"/>
              <a:ea typeface="Calibri"/>
              <a:cs typeface="Calibri"/>
              <a:sym typeface="Calibri"/>
            </a:endParaRPr>
          </a:p>
        </p:txBody>
      </p:sp>
      <p:pic>
        <p:nvPicPr>
          <p:cNvPr id="790" name="Google Shape;790;p105"/>
          <p:cNvPicPr preferRelativeResize="0"/>
          <p:nvPr/>
        </p:nvPicPr>
        <p:blipFill rotWithShape="1">
          <a:blip r:embed="rId3">
            <a:alphaModFix/>
          </a:blip>
          <a:srcRect/>
          <a:stretch/>
        </p:blipFill>
        <p:spPr>
          <a:xfrm>
            <a:off x="880719" y="5067470"/>
            <a:ext cx="667988" cy="667988"/>
          </a:xfrm>
          <a:prstGeom prst="rect">
            <a:avLst/>
          </a:prstGeom>
          <a:noFill/>
          <a:ln>
            <a:noFill/>
          </a:ln>
        </p:spPr>
      </p:pic>
      <p:sp>
        <p:nvSpPr>
          <p:cNvPr id="791" name="Google Shape;791;p105"/>
          <p:cNvSpPr txBox="1"/>
          <p:nvPr/>
        </p:nvSpPr>
        <p:spPr>
          <a:xfrm>
            <a:off x="1708403" y="5216798"/>
            <a:ext cx="2232919"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@nasa.globeobserver</a:t>
            </a:r>
            <a:endParaRPr sz="1800">
              <a:solidFill>
                <a:schemeClr val="lt1"/>
              </a:solidFill>
              <a:latin typeface="Calibri"/>
              <a:ea typeface="Calibri"/>
              <a:cs typeface="Calibri"/>
              <a:sym typeface="Calibri"/>
            </a:endParaRPr>
          </a:p>
        </p:txBody>
      </p:sp>
      <p:pic>
        <p:nvPicPr>
          <p:cNvPr id="792" name="Google Shape;792;p105"/>
          <p:cNvPicPr preferRelativeResize="0"/>
          <p:nvPr/>
        </p:nvPicPr>
        <p:blipFill rotWithShape="1">
          <a:blip r:embed="rId4">
            <a:alphaModFix/>
          </a:blip>
          <a:srcRect/>
          <a:stretch/>
        </p:blipFill>
        <p:spPr>
          <a:xfrm>
            <a:off x="502923" y="5873957"/>
            <a:ext cx="1045784" cy="717415"/>
          </a:xfrm>
          <a:prstGeom prst="rect">
            <a:avLst/>
          </a:prstGeom>
          <a:noFill/>
          <a:ln>
            <a:noFill/>
          </a:ln>
        </p:spPr>
      </p:pic>
      <p:sp>
        <p:nvSpPr>
          <p:cNvPr id="793" name="Google Shape;793;p105"/>
          <p:cNvSpPr txBox="1"/>
          <p:nvPr/>
        </p:nvSpPr>
        <p:spPr>
          <a:xfrm>
            <a:off x="1771368" y="6047998"/>
            <a:ext cx="105349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@nasago</a:t>
            </a:r>
            <a:endParaRPr sz="1800">
              <a:solidFill>
                <a:schemeClr val="lt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pic>
        <p:nvPicPr>
          <p:cNvPr id="798" name="Google Shape;798;p106"/>
          <p:cNvPicPr preferRelativeResize="0"/>
          <p:nvPr/>
        </p:nvPicPr>
        <p:blipFill>
          <a:blip r:embed="rId3">
            <a:alphaModFix/>
          </a:blip>
          <a:stretch>
            <a:fillRect/>
          </a:stretch>
        </p:blipFill>
        <p:spPr>
          <a:xfrm>
            <a:off x="2856825" y="1832250"/>
            <a:ext cx="6287176" cy="4273148"/>
          </a:xfrm>
          <a:prstGeom prst="rect">
            <a:avLst/>
          </a:prstGeom>
          <a:noFill/>
          <a:ln>
            <a:noFill/>
          </a:ln>
        </p:spPr>
      </p:pic>
      <p:pic>
        <p:nvPicPr>
          <p:cNvPr id="799" name="Google Shape;799;p106"/>
          <p:cNvPicPr preferRelativeResize="0"/>
          <p:nvPr/>
        </p:nvPicPr>
        <p:blipFill>
          <a:blip r:embed="rId4">
            <a:alphaModFix/>
          </a:blip>
          <a:stretch>
            <a:fillRect/>
          </a:stretch>
        </p:blipFill>
        <p:spPr>
          <a:xfrm>
            <a:off x="0" y="759438"/>
            <a:ext cx="9144001" cy="5146073"/>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pic>
        <p:nvPicPr>
          <p:cNvPr id="804" name="Google Shape;804;p107"/>
          <p:cNvPicPr preferRelativeResize="0"/>
          <p:nvPr/>
        </p:nvPicPr>
        <p:blipFill>
          <a:blip r:embed="rId3">
            <a:alphaModFix/>
          </a:blip>
          <a:stretch>
            <a:fillRect/>
          </a:stretch>
        </p:blipFill>
        <p:spPr>
          <a:xfrm>
            <a:off x="0" y="703100"/>
            <a:ext cx="3618225" cy="5421000"/>
          </a:xfrm>
          <a:prstGeom prst="rect">
            <a:avLst/>
          </a:prstGeom>
          <a:noFill/>
          <a:ln>
            <a:noFill/>
          </a:ln>
        </p:spPr>
      </p:pic>
      <p:pic>
        <p:nvPicPr>
          <p:cNvPr id="805" name="Google Shape;805;p107"/>
          <p:cNvPicPr preferRelativeResize="0"/>
          <p:nvPr/>
        </p:nvPicPr>
        <p:blipFill>
          <a:blip r:embed="rId4">
            <a:alphaModFix/>
          </a:blip>
          <a:stretch>
            <a:fillRect/>
          </a:stretch>
        </p:blipFill>
        <p:spPr>
          <a:xfrm>
            <a:off x="4323538" y="1963475"/>
            <a:ext cx="4216600" cy="4160625"/>
          </a:xfrm>
          <a:prstGeom prst="rect">
            <a:avLst/>
          </a:prstGeom>
          <a:noFill/>
          <a:ln>
            <a:noFill/>
          </a:ln>
        </p:spPr>
      </p:pic>
      <p:pic>
        <p:nvPicPr>
          <p:cNvPr id="806" name="Google Shape;806;p107"/>
          <p:cNvPicPr preferRelativeResize="0"/>
          <p:nvPr/>
        </p:nvPicPr>
        <p:blipFill>
          <a:blip r:embed="rId5">
            <a:alphaModFix/>
          </a:blip>
          <a:stretch>
            <a:fillRect/>
          </a:stretch>
        </p:blipFill>
        <p:spPr>
          <a:xfrm>
            <a:off x="3230475" y="1061475"/>
            <a:ext cx="6402724" cy="11367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pic>
        <p:nvPicPr>
          <p:cNvPr id="812" name="Google Shape;812;p108"/>
          <p:cNvPicPr preferRelativeResize="0"/>
          <p:nvPr/>
        </p:nvPicPr>
        <p:blipFill>
          <a:blip r:embed="rId3">
            <a:alphaModFix/>
          </a:blip>
          <a:stretch>
            <a:fillRect/>
          </a:stretch>
        </p:blipFill>
        <p:spPr>
          <a:xfrm>
            <a:off x="131575" y="1426175"/>
            <a:ext cx="8835199" cy="3890400"/>
          </a:xfrm>
          <a:prstGeom prst="rect">
            <a:avLst/>
          </a:prstGeom>
          <a:noFill/>
          <a:ln>
            <a:noFill/>
          </a:ln>
        </p:spPr>
      </p:pic>
      <p:pic>
        <p:nvPicPr>
          <p:cNvPr id="813" name="Google Shape;813;p108"/>
          <p:cNvPicPr preferRelativeResize="0"/>
          <p:nvPr/>
        </p:nvPicPr>
        <p:blipFill>
          <a:blip r:embed="rId4">
            <a:alphaModFix/>
          </a:blip>
          <a:stretch>
            <a:fillRect/>
          </a:stretch>
        </p:blipFill>
        <p:spPr>
          <a:xfrm rot="-1559424">
            <a:off x="6135387" y="870866"/>
            <a:ext cx="2850398" cy="82389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pic>
        <p:nvPicPr>
          <p:cNvPr id="819" name="Google Shape;819;p109"/>
          <p:cNvPicPr preferRelativeResize="0"/>
          <p:nvPr/>
        </p:nvPicPr>
        <p:blipFill>
          <a:blip r:embed="rId3">
            <a:alphaModFix/>
          </a:blip>
          <a:stretch>
            <a:fillRect/>
          </a:stretch>
        </p:blipFill>
        <p:spPr>
          <a:xfrm>
            <a:off x="0" y="815099"/>
            <a:ext cx="9144000" cy="5292593"/>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pic>
        <p:nvPicPr>
          <p:cNvPr id="825" name="Google Shape;825;p110"/>
          <p:cNvPicPr preferRelativeResize="0"/>
          <p:nvPr/>
        </p:nvPicPr>
        <p:blipFill>
          <a:blip r:embed="rId3">
            <a:alphaModFix/>
          </a:blip>
          <a:stretch>
            <a:fillRect/>
          </a:stretch>
        </p:blipFill>
        <p:spPr>
          <a:xfrm>
            <a:off x="0" y="2363075"/>
            <a:ext cx="9144000" cy="20320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pic>
        <p:nvPicPr>
          <p:cNvPr id="831" name="Google Shape;831;p111"/>
          <p:cNvPicPr preferRelativeResize="0"/>
          <p:nvPr/>
        </p:nvPicPr>
        <p:blipFill>
          <a:blip r:embed="rId3">
            <a:alphaModFix/>
          </a:blip>
          <a:stretch>
            <a:fillRect/>
          </a:stretch>
        </p:blipFill>
        <p:spPr>
          <a:xfrm>
            <a:off x="226275" y="929988"/>
            <a:ext cx="8777025" cy="49980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pic>
        <p:nvPicPr>
          <p:cNvPr id="837" name="Google Shape;837;p112"/>
          <p:cNvPicPr preferRelativeResize="0"/>
          <p:nvPr/>
        </p:nvPicPr>
        <p:blipFill>
          <a:blip r:embed="rId3">
            <a:alphaModFix/>
          </a:blip>
          <a:stretch>
            <a:fillRect/>
          </a:stretch>
        </p:blipFill>
        <p:spPr>
          <a:xfrm>
            <a:off x="157738" y="982025"/>
            <a:ext cx="8828524" cy="489395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pic>
        <p:nvPicPr>
          <p:cNvPr id="843" name="Google Shape;843;p113"/>
          <p:cNvPicPr preferRelativeResize="0"/>
          <p:nvPr/>
        </p:nvPicPr>
        <p:blipFill>
          <a:blip r:embed="rId3">
            <a:alphaModFix/>
          </a:blip>
          <a:stretch>
            <a:fillRect/>
          </a:stretch>
        </p:blipFill>
        <p:spPr>
          <a:xfrm>
            <a:off x="775350" y="993648"/>
            <a:ext cx="7154799" cy="5110575"/>
          </a:xfrm>
          <a:prstGeom prst="rect">
            <a:avLst/>
          </a:prstGeom>
          <a:noFill/>
          <a:ln>
            <a:noFill/>
          </a:ln>
        </p:spPr>
      </p:pic>
      <p:pic>
        <p:nvPicPr>
          <p:cNvPr id="844" name="Google Shape;844;p113"/>
          <p:cNvPicPr preferRelativeResize="0"/>
          <p:nvPr/>
        </p:nvPicPr>
        <p:blipFill>
          <a:blip r:embed="rId4">
            <a:alphaModFix/>
          </a:blip>
          <a:stretch>
            <a:fillRect/>
          </a:stretch>
        </p:blipFill>
        <p:spPr>
          <a:xfrm>
            <a:off x="2076775" y="577000"/>
            <a:ext cx="4833125" cy="5711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60"/>
          <p:cNvPicPr preferRelativeResize="0"/>
          <p:nvPr/>
        </p:nvPicPr>
        <p:blipFill>
          <a:blip r:embed="rId3">
            <a:alphaModFix/>
          </a:blip>
          <a:stretch>
            <a:fillRect/>
          </a:stretch>
        </p:blipFill>
        <p:spPr>
          <a:xfrm>
            <a:off x="1063900" y="797925"/>
            <a:ext cx="7016200" cy="526215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pic>
        <p:nvPicPr>
          <p:cNvPr id="850" name="Google Shape;850;p114"/>
          <p:cNvPicPr preferRelativeResize="0"/>
          <p:nvPr/>
        </p:nvPicPr>
        <p:blipFill>
          <a:blip r:embed="rId3">
            <a:alphaModFix/>
          </a:blip>
          <a:stretch>
            <a:fillRect/>
          </a:stretch>
        </p:blipFill>
        <p:spPr>
          <a:xfrm>
            <a:off x="0" y="1712652"/>
            <a:ext cx="9144000" cy="3352786"/>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pic>
        <p:nvPicPr>
          <p:cNvPr id="856" name="Google Shape;856;p115"/>
          <p:cNvPicPr preferRelativeResize="0"/>
          <p:nvPr/>
        </p:nvPicPr>
        <p:blipFill>
          <a:blip r:embed="rId3">
            <a:alphaModFix/>
          </a:blip>
          <a:stretch>
            <a:fillRect/>
          </a:stretch>
        </p:blipFill>
        <p:spPr>
          <a:xfrm>
            <a:off x="78575" y="789275"/>
            <a:ext cx="8870500" cy="5182625"/>
          </a:xfrm>
          <a:prstGeom prst="rect">
            <a:avLst/>
          </a:prstGeom>
          <a:noFill/>
          <a:ln>
            <a:noFill/>
          </a:ln>
        </p:spPr>
      </p:pic>
      <p:pic>
        <p:nvPicPr>
          <p:cNvPr id="857" name="Google Shape;857;p115"/>
          <p:cNvPicPr preferRelativeResize="0"/>
          <p:nvPr/>
        </p:nvPicPr>
        <p:blipFill>
          <a:blip r:embed="rId4">
            <a:alphaModFix/>
          </a:blip>
          <a:stretch>
            <a:fillRect/>
          </a:stretch>
        </p:blipFill>
        <p:spPr>
          <a:xfrm rot="-832541">
            <a:off x="884931" y="558710"/>
            <a:ext cx="1005564" cy="290656"/>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pic>
        <p:nvPicPr>
          <p:cNvPr id="863" name="Google Shape;863;p116"/>
          <p:cNvPicPr preferRelativeResize="0"/>
          <p:nvPr/>
        </p:nvPicPr>
        <p:blipFill>
          <a:blip r:embed="rId3">
            <a:alphaModFix/>
          </a:blip>
          <a:stretch>
            <a:fillRect/>
          </a:stretch>
        </p:blipFill>
        <p:spPr>
          <a:xfrm>
            <a:off x="122813" y="0"/>
            <a:ext cx="8898375" cy="55979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pic>
        <p:nvPicPr>
          <p:cNvPr id="869" name="Google Shape;869;p117"/>
          <p:cNvPicPr preferRelativeResize="0"/>
          <p:nvPr/>
        </p:nvPicPr>
        <p:blipFill>
          <a:blip r:embed="rId3">
            <a:alphaModFix/>
          </a:blip>
          <a:stretch>
            <a:fillRect/>
          </a:stretch>
        </p:blipFill>
        <p:spPr>
          <a:xfrm>
            <a:off x="101575" y="826225"/>
            <a:ext cx="8940850" cy="4979550"/>
          </a:xfrm>
          <a:prstGeom prst="rect">
            <a:avLst/>
          </a:prstGeom>
          <a:noFill/>
          <a:ln>
            <a:noFill/>
          </a:ln>
        </p:spPr>
      </p:pic>
      <p:sp>
        <p:nvSpPr>
          <p:cNvPr id="870" name="Google Shape;870;p117"/>
          <p:cNvSpPr txBox="1"/>
          <p:nvPr/>
        </p:nvSpPr>
        <p:spPr>
          <a:xfrm>
            <a:off x="5288875" y="5603475"/>
            <a:ext cx="3624300" cy="48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t>www.openaltimetry.org</a:t>
            </a:r>
            <a:endParaRPr sz="24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118"/>
          <p:cNvSpPr txBox="1"/>
          <p:nvPr/>
        </p:nvSpPr>
        <p:spPr>
          <a:xfrm>
            <a:off x="2153700" y="849175"/>
            <a:ext cx="4836600" cy="62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a:t>CONTACT INFORMATION</a:t>
            </a:r>
            <a:endParaRPr sz="3000" b="1"/>
          </a:p>
        </p:txBody>
      </p:sp>
      <p:pic>
        <p:nvPicPr>
          <p:cNvPr id="877" name="Google Shape;877;p118"/>
          <p:cNvPicPr preferRelativeResize="0"/>
          <p:nvPr/>
        </p:nvPicPr>
        <p:blipFill>
          <a:blip r:embed="rId3">
            <a:alphaModFix/>
          </a:blip>
          <a:stretch>
            <a:fillRect/>
          </a:stretch>
        </p:blipFill>
        <p:spPr>
          <a:xfrm>
            <a:off x="46150" y="3249625"/>
            <a:ext cx="9097851" cy="2874225"/>
          </a:xfrm>
          <a:prstGeom prst="rect">
            <a:avLst/>
          </a:prstGeom>
          <a:noFill/>
          <a:ln>
            <a:noFill/>
          </a:ln>
        </p:spPr>
      </p:pic>
      <p:sp>
        <p:nvSpPr>
          <p:cNvPr id="878" name="Google Shape;878;p118"/>
          <p:cNvSpPr txBox="1"/>
          <p:nvPr/>
        </p:nvSpPr>
        <p:spPr>
          <a:xfrm>
            <a:off x="487650" y="1772225"/>
            <a:ext cx="8168700" cy="101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t>Brian Campbell, Trees Around the GLOBE Student Research Campaign Lead</a:t>
            </a:r>
            <a:endParaRPr sz="1800"/>
          </a:p>
          <a:p>
            <a:pPr marL="0" lvl="0" indent="0" algn="l" rtl="0">
              <a:spcBef>
                <a:spcPts val="0"/>
              </a:spcBef>
              <a:spcAft>
                <a:spcPts val="0"/>
              </a:spcAft>
              <a:buNone/>
            </a:pPr>
            <a:r>
              <a:rPr lang="en-US" sz="1800"/>
              <a:t>NASA Wallops Flight Facility, Wallops Island, Virginia, USA</a:t>
            </a:r>
            <a:endParaRPr sz="1800"/>
          </a:p>
          <a:p>
            <a:pPr marL="0" lvl="0" indent="0" algn="l" rtl="0">
              <a:spcBef>
                <a:spcPts val="0"/>
              </a:spcBef>
              <a:spcAft>
                <a:spcPts val="0"/>
              </a:spcAft>
              <a:buNone/>
            </a:pPr>
            <a:r>
              <a:rPr lang="en-US" sz="1800"/>
              <a:t>Brian.A.Campbell@nasa.gov</a:t>
            </a:r>
            <a:endParaRPr sz="180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Google Shape;883;p119"/>
          <p:cNvSpPr txBox="1">
            <a:spLocks noGrp="1"/>
          </p:cNvSpPr>
          <p:nvPr>
            <p:ph type="title"/>
          </p:nvPr>
        </p:nvSpPr>
        <p:spPr>
          <a:xfrm>
            <a:off x="518000" y="1384131"/>
            <a:ext cx="8144700" cy="4044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9B2600"/>
              </a:buClr>
              <a:buSzPts val="3240"/>
              <a:buFont typeface="Arial"/>
              <a:buNone/>
            </a:pPr>
            <a:r>
              <a:rPr lang="en-US" sz="3240"/>
              <a:t>Break: 10:15-10:30</a:t>
            </a:r>
            <a:endParaRPr sz="3240"/>
          </a:p>
          <a:p>
            <a:pPr marL="0" lvl="0" indent="0" algn="ctr" rtl="0">
              <a:lnSpc>
                <a:spcPct val="90000"/>
              </a:lnSpc>
              <a:spcBef>
                <a:spcPts val="0"/>
              </a:spcBef>
              <a:spcAft>
                <a:spcPts val="0"/>
              </a:spcAft>
              <a:buClr>
                <a:srgbClr val="9B2600"/>
              </a:buClr>
              <a:buSzPts val="3240"/>
              <a:buFont typeface="Arial"/>
              <a:buNone/>
            </a:pPr>
            <a:endParaRPr sz="3240"/>
          </a:p>
          <a:p>
            <a:pPr marL="0" lvl="0" indent="0" algn="ctr" rtl="0">
              <a:lnSpc>
                <a:spcPct val="90000"/>
              </a:lnSpc>
              <a:spcBef>
                <a:spcPts val="0"/>
              </a:spcBef>
              <a:spcAft>
                <a:spcPts val="0"/>
              </a:spcAft>
              <a:buClr>
                <a:srgbClr val="9B2600"/>
              </a:buClr>
              <a:buSzPts val="3240"/>
              <a:buFont typeface="Arial"/>
              <a:buNone/>
            </a:pPr>
            <a:r>
              <a:rPr lang="en-US" sz="3240"/>
              <a:t>10:30-12:00</a:t>
            </a:r>
            <a:endParaRPr sz="3240"/>
          </a:p>
          <a:p>
            <a:pPr marL="0" lvl="0" indent="0" algn="ctr" rtl="0">
              <a:lnSpc>
                <a:spcPct val="90000"/>
              </a:lnSpc>
              <a:spcBef>
                <a:spcPts val="0"/>
              </a:spcBef>
              <a:spcAft>
                <a:spcPts val="0"/>
              </a:spcAft>
              <a:buClr>
                <a:srgbClr val="9B2600"/>
              </a:buClr>
              <a:buSzPts val="3240"/>
              <a:buFont typeface="Arial"/>
              <a:buNone/>
            </a:pPr>
            <a:endParaRPr sz="1000"/>
          </a:p>
          <a:p>
            <a:pPr marL="0" lvl="0" indent="0" algn="ctr" rtl="0">
              <a:lnSpc>
                <a:spcPct val="90000"/>
              </a:lnSpc>
              <a:spcBef>
                <a:spcPts val="0"/>
              </a:spcBef>
              <a:spcAft>
                <a:spcPts val="0"/>
              </a:spcAft>
              <a:buClr>
                <a:srgbClr val="9B2600"/>
              </a:buClr>
              <a:buSzPts val="3240"/>
              <a:buFont typeface="Arial"/>
              <a:buNone/>
            </a:pPr>
            <a:r>
              <a:rPr lang="en-US" sz="3240"/>
              <a:t>Go to Grand A:</a:t>
            </a:r>
            <a:endParaRPr sz="3240"/>
          </a:p>
          <a:p>
            <a:pPr marL="0" lvl="0" indent="0" algn="ctr" rtl="0">
              <a:lnSpc>
                <a:spcPct val="90000"/>
              </a:lnSpc>
              <a:spcBef>
                <a:spcPts val="0"/>
              </a:spcBef>
              <a:spcAft>
                <a:spcPts val="0"/>
              </a:spcAft>
              <a:buClr>
                <a:srgbClr val="9B2600"/>
              </a:buClr>
              <a:buSzPts val="3240"/>
              <a:buFont typeface="Arial"/>
              <a:buNone/>
            </a:pPr>
            <a:endParaRPr sz="1000"/>
          </a:p>
          <a:p>
            <a:pPr marL="0" lvl="0" indent="0" algn="ctr" rtl="0">
              <a:lnSpc>
                <a:spcPct val="90000"/>
              </a:lnSpc>
              <a:spcBef>
                <a:spcPts val="0"/>
              </a:spcBef>
              <a:spcAft>
                <a:spcPts val="0"/>
              </a:spcAft>
              <a:buClr>
                <a:srgbClr val="9B2600"/>
              </a:buClr>
              <a:buSzPts val="3240"/>
              <a:buFont typeface="Arial"/>
              <a:buNone/>
            </a:pPr>
            <a:r>
              <a:rPr lang="en-US" sz="3240"/>
              <a:t>Station Activities and Tabletop Demos</a:t>
            </a:r>
            <a:endParaRPr sz="324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61"/>
          <p:cNvSpPr txBox="1">
            <a:spLocks noGrp="1"/>
          </p:cNvSpPr>
          <p:nvPr>
            <p:ph type="body" idx="2"/>
          </p:nvPr>
        </p:nvSpPr>
        <p:spPr>
          <a:xfrm>
            <a:off x="454350" y="5335203"/>
            <a:ext cx="8235300" cy="479400"/>
          </a:xfrm>
          <a:prstGeom prst="rect">
            <a:avLst/>
          </a:prstGeom>
        </p:spPr>
        <p:txBody>
          <a:bodyPr spcFirstLastPara="1" wrap="square" lIns="91425" tIns="0" rIns="91425" bIns="274300" anchor="t" anchorCtr="0">
            <a:noAutofit/>
          </a:bodyPr>
          <a:lstStyle/>
          <a:p>
            <a:pPr marL="0" lvl="0" indent="0" algn="ctr" rtl="0">
              <a:spcBef>
                <a:spcPts val="1000"/>
              </a:spcBef>
              <a:spcAft>
                <a:spcPts val="0"/>
              </a:spcAft>
              <a:buNone/>
            </a:pPr>
            <a:r>
              <a:rPr lang="en-US" sz="3000"/>
              <a:t>Not everything that is white is a cloud!</a:t>
            </a:r>
            <a:endParaRPr sz="3000"/>
          </a:p>
        </p:txBody>
      </p:sp>
      <p:pic>
        <p:nvPicPr>
          <p:cNvPr id="366" name="Google Shape;366;p61"/>
          <p:cNvPicPr preferRelativeResize="0"/>
          <p:nvPr/>
        </p:nvPicPr>
        <p:blipFill rotWithShape="1">
          <a:blip r:embed="rId3">
            <a:alphaModFix/>
          </a:blip>
          <a:srcRect l="16753" r="12016"/>
          <a:stretch/>
        </p:blipFill>
        <p:spPr>
          <a:xfrm>
            <a:off x="140887" y="1626063"/>
            <a:ext cx="4288426" cy="3605875"/>
          </a:xfrm>
          <a:prstGeom prst="rect">
            <a:avLst/>
          </a:prstGeom>
          <a:noFill/>
          <a:ln>
            <a:noFill/>
          </a:ln>
        </p:spPr>
      </p:pic>
      <p:pic>
        <p:nvPicPr>
          <p:cNvPr id="367" name="Google Shape;367;p61"/>
          <p:cNvPicPr preferRelativeResize="0"/>
          <p:nvPr/>
        </p:nvPicPr>
        <p:blipFill rotWithShape="1">
          <a:blip r:embed="rId4">
            <a:alphaModFix/>
          </a:blip>
          <a:srcRect l="16600" r="8386"/>
          <a:stretch/>
        </p:blipFill>
        <p:spPr>
          <a:xfrm>
            <a:off x="4495212" y="1626063"/>
            <a:ext cx="4507913" cy="3605875"/>
          </a:xfrm>
          <a:prstGeom prst="rect">
            <a:avLst/>
          </a:prstGeom>
          <a:noFill/>
          <a:ln>
            <a:noFill/>
          </a:ln>
        </p:spPr>
      </p:pic>
      <p:sp>
        <p:nvSpPr>
          <p:cNvPr id="368" name="Google Shape;368;p61"/>
          <p:cNvSpPr txBox="1">
            <a:spLocks noGrp="1"/>
          </p:cNvSpPr>
          <p:nvPr>
            <p:ph type="body" idx="2"/>
          </p:nvPr>
        </p:nvSpPr>
        <p:spPr>
          <a:xfrm>
            <a:off x="454350" y="820353"/>
            <a:ext cx="8235300" cy="479400"/>
          </a:xfrm>
          <a:prstGeom prst="rect">
            <a:avLst/>
          </a:prstGeom>
        </p:spPr>
        <p:txBody>
          <a:bodyPr spcFirstLastPara="1" wrap="square" lIns="91425" tIns="0" rIns="91425" bIns="274300" anchor="t" anchorCtr="0">
            <a:noAutofit/>
          </a:bodyPr>
          <a:lstStyle/>
          <a:p>
            <a:pPr marL="0" lvl="0" indent="0" algn="ctr" rtl="0">
              <a:spcBef>
                <a:spcPts val="1000"/>
              </a:spcBef>
              <a:spcAft>
                <a:spcPts val="0"/>
              </a:spcAft>
              <a:buNone/>
            </a:pPr>
            <a:r>
              <a:rPr lang="en-US" sz="3000"/>
              <a:t>What do satellites see?</a:t>
            </a:r>
            <a:endParaRPr sz="30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62"/>
          <p:cNvSpPr txBox="1">
            <a:spLocks noGrp="1"/>
          </p:cNvSpPr>
          <p:nvPr>
            <p:ph type="body" idx="2"/>
          </p:nvPr>
        </p:nvSpPr>
        <p:spPr>
          <a:xfrm>
            <a:off x="371550" y="4517575"/>
            <a:ext cx="8400900" cy="1296900"/>
          </a:xfrm>
          <a:prstGeom prst="rect">
            <a:avLst/>
          </a:prstGeom>
        </p:spPr>
        <p:txBody>
          <a:bodyPr spcFirstLastPara="1" wrap="square" lIns="91425" tIns="0" rIns="91425" bIns="274300" anchor="t" anchorCtr="0">
            <a:noAutofit/>
          </a:bodyPr>
          <a:lstStyle/>
          <a:p>
            <a:pPr marL="0" lvl="0" indent="0" algn="ctr" rtl="0">
              <a:spcBef>
                <a:spcPts val="1000"/>
              </a:spcBef>
              <a:spcAft>
                <a:spcPts val="0"/>
              </a:spcAft>
              <a:buNone/>
            </a:pPr>
            <a:r>
              <a:rPr lang="en-US" sz="2400"/>
              <a:t>All observations, </a:t>
            </a:r>
            <a:r>
              <a:rPr lang="en-US" sz="2400" u="sng">
                <a:solidFill>
                  <a:srgbClr val="980000"/>
                </a:solidFill>
              </a:rPr>
              <a:t>no matter how they are submitted to GLOBE</a:t>
            </a:r>
            <a:r>
              <a:rPr lang="en-US" sz="2400"/>
              <a:t>, are matched to a satellite if one was overhead.</a:t>
            </a:r>
            <a:endParaRPr sz="2400"/>
          </a:p>
          <a:p>
            <a:pPr marL="0" lvl="0" indent="0" algn="ctr" rtl="0">
              <a:spcBef>
                <a:spcPts val="1000"/>
              </a:spcBef>
              <a:spcAft>
                <a:spcPts val="0"/>
              </a:spcAft>
              <a:buNone/>
            </a:pPr>
            <a:endParaRPr sz="800"/>
          </a:p>
          <a:p>
            <a:pPr marL="0" lvl="0" indent="0" algn="ctr" rtl="0">
              <a:spcBef>
                <a:spcPts val="1000"/>
              </a:spcBef>
              <a:spcAft>
                <a:spcPts val="0"/>
              </a:spcAft>
              <a:buNone/>
            </a:pPr>
            <a:r>
              <a:rPr lang="en-US" sz="2400"/>
              <a:t>PLEASE SUBMIT DATA WITHIN A MONTH.</a:t>
            </a:r>
            <a:endParaRPr sz="2400"/>
          </a:p>
        </p:txBody>
      </p:sp>
      <p:pic>
        <p:nvPicPr>
          <p:cNvPr id="375" name="Google Shape;375;p62"/>
          <p:cNvPicPr preferRelativeResize="0"/>
          <p:nvPr/>
        </p:nvPicPr>
        <p:blipFill>
          <a:blip r:embed="rId3">
            <a:alphaModFix/>
          </a:blip>
          <a:stretch>
            <a:fillRect/>
          </a:stretch>
        </p:blipFill>
        <p:spPr>
          <a:xfrm>
            <a:off x="371475" y="2041598"/>
            <a:ext cx="8401050" cy="2314575"/>
          </a:xfrm>
          <a:prstGeom prst="rect">
            <a:avLst/>
          </a:prstGeom>
          <a:noFill/>
          <a:ln>
            <a:noFill/>
          </a:ln>
        </p:spPr>
      </p:pic>
      <p:sp>
        <p:nvSpPr>
          <p:cNvPr id="376" name="Google Shape;376;p62"/>
          <p:cNvSpPr txBox="1">
            <a:spLocks noGrp="1"/>
          </p:cNvSpPr>
          <p:nvPr>
            <p:ph type="title"/>
          </p:nvPr>
        </p:nvSpPr>
        <p:spPr>
          <a:xfrm>
            <a:off x="501904" y="1107923"/>
            <a:ext cx="8222100" cy="552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rgbClr val="0E7FC4"/>
                </a:solidFill>
              </a:rPr>
              <a:t>NASA GLOBE Clouds:</a:t>
            </a:r>
            <a:endParaRPr b="1">
              <a:solidFill>
                <a:srgbClr val="0E7FC4"/>
              </a:solidFill>
            </a:endParaRPr>
          </a:p>
          <a:p>
            <a:pPr marL="0" lvl="0" indent="0" algn="ctr" rtl="0">
              <a:spcBef>
                <a:spcPts val="0"/>
              </a:spcBef>
              <a:spcAft>
                <a:spcPts val="0"/>
              </a:spcAft>
              <a:buNone/>
            </a:pPr>
            <a:r>
              <a:rPr lang="en-US" b="1">
                <a:solidFill>
                  <a:srgbClr val="0E7FC4"/>
                </a:solidFill>
              </a:rPr>
              <a:t> We need your observations</a:t>
            </a:r>
            <a:endParaRPr b="1">
              <a:solidFill>
                <a:srgbClr val="0E7FC4"/>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p63"/>
          <p:cNvPicPr preferRelativeResize="0"/>
          <p:nvPr/>
        </p:nvPicPr>
        <p:blipFill rotWithShape="1">
          <a:blip r:embed="rId3">
            <a:alphaModFix/>
          </a:blip>
          <a:srcRect b="22582"/>
          <a:stretch/>
        </p:blipFill>
        <p:spPr>
          <a:xfrm>
            <a:off x="326575" y="873000"/>
            <a:ext cx="4965202" cy="5032500"/>
          </a:xfrm>
          <a:prstGeom prst="rect">
            <a:avLst/>
          </a:prstGeom>
          <a:noFill/>
          <a:ln w="9525" cap="flat" cmpd="sng">
            <a:solidFill>
              <a:schemeClr val="dk2"/>
            </a:solidFill>
            <a:prstDash val="solid"/>
            <a:round/>
            <a:headEnd type="none" w="sm" len="sm"/>
            <a:tailEnd type="none" w="sm" len="sm"/>
          </a:ln>
        </p:spPr>
      </p:pic>
      <p:cxnSp>
        <p:nvCxnSpPr>
          <p:cNvPr id="383" name="Google Shape;383;p63"/>
          <p:cNvCxnSpPr/>
          <p:nvPr/>
        </p:nvCxnSpPr>
        <p:spPr>
          <a:xfrm flipH="1">
            <a:off x="4994075" y="1306275"/>
            <a:ext cx="680100" cy="408300"/>
          </a:xfrm>
          <a:prstGeom prst="straightConnector1">
            <a:avLst/>
          </a:prstGeom>
          <a:noFill/>
          <a:ln w="38100" cap="flat" cmpd="sng">
            <a:solidFill>
              <a:schemeClr val="dk2"/>
            </a:solidFill>
            <a:prstDash val="solid"/>
            <a:round/>
            <a:headEnd type="none" w="med" len="med"/>
            <a:tailEnd type="stealth" w="med" len="med"/>
          </a:ln>
        </p:spPr>
      </p:cxnSp>
      <p:sp>
        <p:nvSpPr>
          <p:cNvPr id="384" name="Google Shape;384;p63"/>
          <p:cNvSpPr txBox="1"/>
          <p:nvPr/>
        </p:nvSpPr>
        <p:spPr>
          <a:xfrm>
            <a:off x="5864700" y="954650"/>
            <a:ext cx="2618100" cy="85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t>Your observations are in </a:t>
            </a:r>
            <a:r>
              <a:rPr lang="en-US" sz="2400" b="1" u="sng">
                <a:solidFill>
                  <a:srgbClr val="6AA84F"/>
                </a:solidFill>
              </a:rPr>
              <a:t>green</a:t>
            </a:r>
            <a:r>
              <a:rPr lang="en-US" sz="2400"/>
              <a:t>.</a:t>
            </a:r>
            <a:endParaRPr sz="2400"/>
          </a:p>
        </p:txBody>
      </p:sp>
      <p:cxnSp>
        <p:nvCxnSpPr>
          <p:cNvPr id="385" name="Google Shape;385;p63"/>
          <p:cNvCxnSpPr/>
          <p:nvPr/>
        </p:nvCxnSpPr>
        <p:spPr>
          <a:xfrm flipH="1">
            <a:off x="3404925" y="3897425"/>
            <a:ext cx="2223000" cy="1044900"/>
          </a:xfrm>
          <a:prstGeom prst="straightConnector1">
            <a:avLst/>
          </a:prstGeom>
          <a:noFill/>
          <a:ln w="38100" cap="flat" cmpd="sng">
            <a:solidFill>
              <a:schemeClr val="dk2"/>
            </a:solidFill>
            <a:prstDash val="solid"/>
            <a:round/>
            <a:headEnd type="none" w="med" len="med"/>
            <a:tailEnd type="stealth" w="med" len="med"/>
          </a:ln>
        </p:spPr>
      </p:cxnSp>
      <p:cxnSp>
        <p:nvCxnSpPr>
          <p:cNvPr id="386" name="Google Shape;386;p63"/>
          <p:cNvCxnSpPr/>
          <p:nvPr/>
        </p:nvCxnSpPr>
        <p:spPr>
          <a:xfrm flipH="1">
            <a:off x="2114925" y="3911025"/>
            <a:ext cx="3513000" cy="1170000"/>
          </a:xfrm>
          <a:prstGeom prst="straightConnector1">
            <a:avLst/>
          </a:prstGeom>
          <a:noFill/>
          <a:ln w="38100" cap="flat" cmpd="sng">
            <a:solidFill>
              <a:schemeClr val="dk2"/>
            </a:solidFill>
            <a:prstDash val="solid"/>
            <a:round/>
            <a:headEnd type="none" w="med" len="med"/>
            <a:tailEnd type="stealth" w="med" len="med"/>
          </a:ln>
        </p:spPr>
      </p:cxnSp>
      <p:sp>
        <p:nvSpPr>
          <p:cNvPr id="387" name="Google Shape;387;p63"/>
          <p:cNvSpPr txBox="1"/>
          <p:nvPr/>
        </p:nvSpPr>
        <p:spPr>
          <a:xfrm>
            <a:off x="5656500" y="3001050"/>
            <a:ext cx="3400500" cy="85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t>Satellite observations are in </a:t>
            </a:r>
            <a:r>
              <a:rPr lang="en-US" sz="2400" b="1" u="sng">
                <a:solidFill>
                  <a:srgbClr val="F1C232"/>
                </a:solidFill>
              </a:rPr>
              <a:t>yellow</a:t>
            </a:r>
            <a:r>
              <a:rPr lang="en-US" sz="2400"/>
              <a:t> and </a:t>
            </a:r>
            <a:r>
              <a:rPr lang="en-US" sz="2400" b="1" u="sng">
                <a:solidFill>
                  <a:schemeClr val="accent2"/>
                </a:solidFill>
              </a:rPr>
              <a:t>orange</a:t>
            </a:r>
            <a:r>
              <a:rPr lang="en-US" sz="2400"/>
              <a:t> with a photograph from the satellite’s point of view of your location.</a:t>
            </a:r>
            <a:endParaRPr sz="2400"/>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1741</Words>
  <Application>Microsoft Macintosh PowerPoint</Application>
  <PresentationFormat>On-screen Show (4:3)</PresentationFormat>
  <Paragraphs>299</Paragraphs>
  <Slides>65</Slides>
  <Notes>65</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65</vt:i4>
      </vt:variant>
    </vt:vector>
  </HeadingPairs>
  <TitlesOfParts>
    <vt:vector size="70" baseType="lpstr">
      <vt:lpstr>Calibri</vt:lpstr>
      <vt:lpstr>Arial</vt:lpstr>
      <vt:lpstr>Helvetica Neue</vt:lpstr>
      <vt:lpstr>Office Theme</vt:lpstr>
      <vt:lpstr>Office Theme</vt:lpstr>
      <vt:lpstr>NASA Earth Science Education Collaborative (NESEC) </vt:lpstr>
      <vt:lpstr>Overview</vt:lpstr>
      <vt:lpstr>From Observations to maps and decisions</vt:lpstr>
      <vt:lpstr>Overview - (Cloud Challenge)</vt:lpstr>
      <vt:lpstr>NASA GLOBE Clouds:  Not all clouds are created the same</vt:lpstr>
      <vt:lpstr>PowerPoint Presentation</vt:lpstr>
      <vt:lpstr>PowerPoint Presentation</vt:lpstr>
      <vt:lpstr>NASA GLOBE Clouds:  We need your observations</vt:lpstr>
      <vt:lpstr>PowerPoint Presentation</vt:lpstr>
      <vt:lpstr>2018 GLOBE Clouds  Spring Data Challenge</vt:lpstr>
      <vt:lpstr>60% of GLOBE participants reported cloudy conditions in Spring 2018</vt:lpstr>
      <vt:lpstr>Most observed cloud type for 2018: Cumulus </vt:lpstr>
      <vt:lpstr>Unique Observations - Dust Storms</vt:lpstr>
      <vt:lpstr>How to Report Dust Storms Select clouds and choose obscurations</vt:lpstr>
      <vt:lpstr>Question: What are the major cloud types worldwide per season?</vt:lpstr>
      <vt:lpstr>Unique Observations - Antarctica</vt:lpstr>
      <vt:lpstr>Unique Observations - Contrails</vt:lpstr>
      <vt:lpstr>Overview - (U.S. Air Quality)</vt:lpstr>
      <vt:lpstr>U.S. Air Quality Student Research Campaign</vt:lpstr>
      <vt:lpstr>PowerPoint Presentation</vt:lpstr>
      <vt:lpstr>PowerPoint Presentation</vt:lpstr>
      <vt:lpstr>PowerPoint Presentation</vt:lpstr>
      <vt:lpstr>Overview - GLOBE Mission Mosquito</vt:lpstr>
      <vt:lpstr>GLOBE  Mission Mosquito</vt:lpstr>
      <vt:lpstr>The goal of GLOBE Mission Mosquito is to create an organized citizen science community - primarily through formal education, with targeted outreach to informal education - that will conduct and report local observations using the MHM.   </vt:lpstr>
      <vt:lpstr>GLOBE “Mission Mosquito” </vt:lpstr>
      <vt:lpstr>Key Scientific Questions</vt:lpstr>
      <vt:lpstr>Campaign Participants:</vt:lpstr>
      <vt:lpstr>Engaging Community Science</vt:lpstr>
      <vt:lpstr>23 IVSS Projects using MHM</vt:lpstr>
      <vt:lpstr>PowerPoint Presentation</vt:lpstr>
      <vt:lpstr>PowerPoint Presentation</vt:lpstr>
      <vt:lpstr>PowerPoint Presentation</vt:lpstr>
      <vt:lpstr>Student Investigations</vt:lpstr>
      <vt:lpstr>Thailand</vt:lpstr>
      <vt:lpstr>  Informal Education settings:</vt:lpstr>
      <vt:lpstr>Columbia GLOBE v-School</vt:lpstr>
      <vt:lpstr>PowerPoint Presentation</vt:lpstr>
      <vt:lpstr>Involving Scientists:</vt:lpstr>
      <vt:lpstr>Metrics</vt:lpstr>
      <vt:lpstr>Still have questions?</vt:lpstr>
      <vt:lpstr>Overview - GO on a Trail</vt:lpstr>
      <vt:lpstr>PowerPoint Presentation</vt:lpstr>
      <vt:lpstr>PowerPoint Presentation</vt:lpstr>
      <vt:lpstr>How to join the challenge </vt:lpstr>
      <vt:lpstr>Map at observer.globe.gov/go-on-a-trail</vt:lpstr>
      <vt:lpstr>GO on a Trail International </vt:lpstr>
      <vt:lpstr>But why does NASA care?</vt:lpstr>
      <vt:lpstr>PowerPoint Presentation</vt:lpstr>
      <vt:lpstr>GO on a Trail Science</vt:lpstr>
      <vt:lpstr>Questions? Holli Kohl  holli.kohl@nasa.gov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 10:15-10:30  10:30-12:00  Go to Grand A:  Station Activities and Tabletop Demos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NASA Earth Science Education Collaborative (NESEC) </dc:title>
  <cp:lastModifiedBy>Theresa Schwerin</cp:lastModifiedBy>
  <cp:revision>1</cp:revision>
  <dcterms:modified xsi:type="dcterms:W3CDTF">2019-07-31T13:21:21Z</dcterms:modified>
</cp:coreProperties>
</file>