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5999725" cx="50401525"/>
  <p:notesSz cx="6715125" cy="9239250"/>
  <p:embeddedFontLst>
    <p:embeddedFont>
      <p:font typeface="Garamond"/>
      <p:regular r:id="rId7"/>
      <p:bold r:id="rId8"/>
      <p:italic r:id="rId9"/>
      <p:boldItalic r:id="rId10"/>
    </p:embeddedFon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95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95" orient="horz"/>
        <p:guide pos="22425" orient="horz"/>
        <p:guide pos="2349" orient="horz"/>
        <p:guide pos="1587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Garamond-boldItalic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ramond-italic.fntdata"/><Relationship Id="rId14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ramond-regular.fntdata"/><Relationship Id="rId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559675" y="20399375"/>
            <a:ext cx="35282189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None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 rot="5400000">
            <a:off x="13321506" y="-2402680"/>
            <a:ext cx="23758525" cy="4536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 rot="5400000">
            <a:off x="26854150" y="11129963"/>
            <a:ext cx="30716537" cy="1133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 rot="5400000">
            <a:off x="4096543" y="-135732"/>
            <a:ext cx="30716537" cy="33870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981450" y="23133050"/>
            <a:ext cx="42841862" cy="7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981450" y="15257463"/>
            <a:ext cx="42841862" cy="7875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25276175" y="8399463"/>
            <a:ext cx="22605999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9705638" y="1433513"/>
            <a:ext cx="28176536" cy="3072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2519363" y="7532688"/>
            <a:ext cx="16583025" cy="2462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9879013" y="25199975"/>
            <a:ext cx="30240286" cy="297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/>
          <p:nvPr>
            <p:ph idx="2" type="pic"/>
          </p:nvPr>
        </p:nvSpPr>
        <p:spPr>
          <a:xfrm>
            <a:off x="9879013" y="3216275"/>
            <a:ext cx="30240286" cy="21599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879013" y="28174950"/>
            <a:ext cx="30240286" cy="4224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7679438" y="31140400"/>
            <a:ext cx="12102465" cy="4651791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3073698" y="6598309"/>
            <a:ext cx="11999358" cy="29193881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25376188" y="6662333"/>
            <a:ext cx="11899900" cy="29129857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13349944" y="6749055"/>
            <a:ext cx="11288713" cy="256606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Methods</a:t>
            </a:r>
            <a:b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i="0" sz="8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87400" y="1199407"/>
            <a:ext cx="48826738" cy="5103432"/>
          </a:xfrm>
          <a:prstGeom prst="roundRect">
            <a:avLst>
              <a:gd fmla="val 10870" name="adj"/>
            </a:avLst>
          </a:prstGeom>
          <a:gradFill>
            <a:gsLst>
              <a:gs pos="0">
                <a:srgbClr val="A7C4FF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00175" y="1317625"/>
            <a:ext cx="46988414" cy="4320393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Concise Title of Less Than 15 Words That Summarizes the Study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Members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Name</a:t>
            </a:r>
            <a:endParaRPr b="0" i="0" sz="6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61438" y="3194274"/>
            <a:ext cx="4716338" cy="281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Logo</a:t>
            </a:r>
            <a:endParaRPr b="0" i="0" sz="3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982048" y="29778306"/>
            <a:ext cx="11924389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#1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7372697" y="17241811"/>
            <a:ext cx="7459980" cy="7361563"/>
          </a:xfrm>
          <a:prstGeom prst="flowChartOr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679438" y="31097997"/>
            <a:ext cx="11921930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Bibliography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2893011" y="7984566"/>
            <a:ext cx="12102465" cy="21490723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-285750" lvl="1" marL="7429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Planning Investigations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the planning process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between 300 and 500 words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Present the investigation plan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Include a map and description of the study site with mention of: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(1) the area of study, (2) climatic characteristics, and (3) basic aspects of land cover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GLOBE protocols and NASA assets used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process for data collection, including instrument calibration, preparation of materials, and tools and equipment used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Include the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planned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data collection activities including: (1) how time of day of data collection was selected, (2) how frequently data was collected, and (3) the location of sample collection and measurement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Include a Google Earth map and (if possible) a NASA satellite image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plan for the investigation is 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plan will produce data to test ________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study site is located at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study site looks like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GLOBE protocols we plan to use are_______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plan to collect ___ data, ___ times each day, ___ days each week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plan to collect data at _____ time of day.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Carrying Out Investigations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what </a:t>
            </a:r>
            <a:r>
              <a:rPr b="1" i="1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actually</a:t>
            </a: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happened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between 300 and 500 words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the GLOBE protocols, data, and NASA assets </a:t>
            </a:r>
            <a:r>
              <a:rPr b="0" i="1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actually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used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data collection activities that actually happened including</a:t>
            </a:r>
            <a:endParaRPr/>
          </a:p>
          <a:p>
            <a:pPr indent="-457200" lvl="2" marL="165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Steps for data collection </a:t>
            </a:r>
            <a:endParaRPr/>
          </a:p>
          <a:p>
            <a:pPr indent="-457200" lvl="2" marL="165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When and how often data was collected</a:t>
            </a:r>
            <a:endParaRPr/>
          </a:p>
          <a:p>
            <a:pPr indent="-457200" lvl="2" marL="165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Types and amounts of data collected</a:t>
            </a:r>
            <a:endParaRPr/>
          </a:p>
          <a:p>
            <a:pPr indent="-457200" lvl="2" marL="165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Locations at the study site where data collection happened</a:t>
            </a:r>
            <a:endParaRPr/>
          </a:p>
          <a:p>
            <a:pPr indent="-457200" lvl="2" marL="165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Role each team member played in carrying out the investigation</a:t>
            </a:r>
            <a:endParaRPr/>
          </a:p>
          <a:p>
            <a:pPr indent="-457200" lvl="0" marL="965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procedures for data analysis including mathematical calculations used</a:t>
            </a:r>
            <a:endParaRPr/>
          </a:p>
          <a:p>
            <a:pPr indent="-457200" lvl="0" marL="965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Explain how the methods used to carry out the investigation help to  answer the research question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GLOBE protocols we used were _______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When we collected data (this happened_______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collected a total of ______ data points for 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collected a total of ______ data points 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analyzed the data using ______ procedures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methods help to answer the research questions because ______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7705231" y="32272338"/>
            <a:ext cx="12076670" cy="3024129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3444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References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Cite the GLOBE website and any other literature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b="0" i="1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See</a:t>
            </a: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1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owl.english.purdue.edu for guidance and resources)</a:t>
            </a:r>
            <a:endParaRPr/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List GLOBE materials and NASA assets used</a:t>
            </a:r>
            <a:endParaRPr/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Provide sources beyond those provided by GLOBE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25448070" y="7866730"/>
            <a:ext cx="11756133" cy="6225005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Analyzing Data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between 400 and 600 words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State the results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Perform analysis to address the research question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patterns and trends in the data using tables, figures, and graphs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results show 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analysis we conducted addressed the research question because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As shown in our data table,  _____ data was collected and _______ data points were entered into the GLOBE database. (See data table and graph)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A summary of our results shows 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According to our data, _______(this happened)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5638123" y="6697128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b="1" i="0" sz="8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83142" y="6598309"/>
            <a:ext cx="12102465" cy="5789775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096851" y="6524871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</a:t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677383" y="12610116"/>
            <a:ext cx="12102465" cy="8631470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8881" y="12467082"/>
            <a:ext cx="118254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Question/Hypothesis</a:t>
            </a:r>
            <a:endParaRPr b="1" sz="8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96849" y="21487391"/>
            <a:ext cx="12247165" cy="14304801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41281" y="21463619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b="1" sz="8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37579219" y="6911195"/>
            <a:ext cx="12022147" cy="1554240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876591" y="7281509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</a:t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37679438" y="22798578"/>
            <a:ext cx="12102465" cy="7971707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7876591" y="23040120"/>
            <a:ext cx="11724777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37831044" y="24214366"/>
            <a:ext cx="1179924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 Conclusions &amp; Next Steps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State conclusions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Support conclusions with interpretations of the results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Explain how conclusions were reached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 implications for future research including improvements in the methods and recommendations for follow-up research 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conclusion is (or is not) supported by the results because_____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Improvements to our research can be_______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appreciated doing this research for GLOBE and NASA because_______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37498903" y="8405783"/>
            <a:ext cx="12102465" cy="984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Interpreting Data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Restate the most important results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 the what the results mean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Explain the importance, relevance, and impact of the research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Compare results with similar studies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 </a:t>
            </a:r>
            <a:r>
              <a:rPr b="0" i="1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and why </a:t>
            </a: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results help answer the research question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Answer the research question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Support or refute the hypothesis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Interpret the uncertainties and limitations of the research process including possible sources of error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most important results are 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results mean that ________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data are important to science and our community because 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Comparing our results to similar studies by other researchers reveals _______ 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results (do or do not) help answer the research question because 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results (do or do not) support our hypothesis because 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had problems collecting and recording data because 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had problems analyzing data because_________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Uncertainties and limitations in our research process means ______</a:t>
            </a:r>
            <a:endParaRPr b="0" i="0" sz="3200" u="none" cap="none" strike="noStrike">
              <a:solidFill>
                <a:srgbClr val="6868C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052462" y="7591303"/>
            <a:ext cx="1099124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less than 200 words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research context and objectives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 the research question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methods, state the results, and draw conclusions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research is about _____ because ______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research question is _______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GLOBE protocols we used were _______ to test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The results of our research are ______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conclude that ______</a:t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761949" y="13381078"/>
            <a:ext cx="11932379" cy="7725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Asking Questions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between 250 and 400 words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 the research question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State the hypothesis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Discuss the research by answering the following questions: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can the research question be answered with GLOBE data? 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the question important and of scientific interest?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Does the question address a local or global community issue? 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 the question and the hypothesis show in-depth content knowledge?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does the research expand on previous investigations?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research question asks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Our hypothesis is _____</a:t>
            </a:r>
            <a:endParaRPr b="0" i="0" sz="3200" u="none" cap="none" strike="noStrike">
              <a:solidFill>
                <a:srgbClr val="6868C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We are interested in researching this topic because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6868CF"/>
                </a:solidFill>
                <a:latin typeface="Garamond"/>
                <a:ea typeface="Garamond"/>
                <a:cs typeface="Garamond"/>
                <a:sym typeface="Garamond"/>
              </a:rPr>
              <a:t>In class we learned ______ and we wanted to find out more about _______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399459" y="22524142"/>
            <a:ext cx="12102465" cy="79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Content Knowledge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between 300 and 500 words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State the importance of the research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Review what you know already about this research topic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environmental or societal issue addressed by the research question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Demonstrate knowledge of facts, scientific concepts, and fundamental principles covered in the GLOBE protocol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Cite research from 3 or more scientific studies, including at least one primary source in a “peer-reviewed” journal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1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Researching this topic is important because______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1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 topic addresses _______ issue because _____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1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our research we used ________ GLOBE protocols or data to understand how ________ </a:t>
            </a:r>
            <a:endParaRPr/>
          </a:p>
          <a:p>
            <a:pPr indent="-3683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2591" y="3327000"/>
            <a:ext cx="8991169" cy="2387620"/>
          </a:xfrm>
          <a:prstGeom prst="rect">
            <a:avLst/>
          </a:prstGeom>
          <a:noFill/>
          <a:ln cap="flat" cmpd="sng" w="9525">
            <a:solidFill>
              <a:srgbClr val="0046D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titled.png"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133" y="30535431"/>
            <a:ext cx="2951413" cy="3937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kon ESA 3 4-24-10 276" id="82" name="Google Shape;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6707" y="30535431"/>
            <a:ext cx="5080492" cy="380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15133134" y="31127675"/>
            <a:ext cx="7853934" cy="2007382"/>
          </a:xfrm>
          <a:prstGeom prst="rect">
            <a:avLst/>
          </a:prstGeom>
          <a:solidFill>
            <a:srgbClr val="00B0F0"/>
          </a:solidFill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en-US" sz="5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lang="en-US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 of Study Site(s)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618489" y="34566819"/>
            <a:ext cx="11743753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  <a:t>Field Photos (requires release forms)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6513631" y="26329966"/>
            <a:ext cx="9537700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#3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79088" y="27566094"/>
            <a:ext cx="7790966" cy="706380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5435705" y="16062645"/>
            <a:ext cx="11768499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