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4633"/>
  </p:normalViewPr>
  <p:slideViewPr>
    <p:cSldViewPr snapToGrid="0" snapToObjects="1">
      <p:cViewPr>
        <p:scale>
          <a:sx n="80" d="100"/>
          <a:sy n="80" d="100"/>
        </p:scale>
        <p:origin x="55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1626101" y="77953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4043" y="62339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385F4-BB67-0440-9C4B-58196DF43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720" y="679928"/>
            <a:ext cx="7126984" cy="2268559"/>
          </a:xfrm>
        </p:spPr>
        <p:txBody>
          <a:bodyPr>
            <a:normAutofit fontScale="90000"/>
          </a:bodyPr>
          <a:lstStyle/>
          <a:p>
            <a:r>
              <a:rPr lang="en-US" dirty="0"/>
              <a:t>Concise Title of Less Than 15 Words That Summarizes the Study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9EC758-6802-C64E-8094-681514B9D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2104" y="3493355"/>
            <a:ext cx="5357600" cy="1160213"/>
          </a:xfrm>
        </p:spPr>
        <p:txBody>
          <a:bodyPr/>
          <a:lstStyle/>
          <a:p>
            <a:r>
              <a:rPr lang="en-US" sz="2800" b="1" dirty="0"/>
              <a:t>Collaboration Team Names</a:t>
            </a:r>
          </a:p>
          <a:p>
            <a:r>
              <a:rPr lang="en-US" sz="2000" dirty="0"/>
              <a:t>School Name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xmlns="" id="{A7750D2C-E1CA-A442-82A8-2682CBCCC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720" y="4831696"/>
            <a:ext cx="2554530" cy="176584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i="1" dirty="0"/>
              <a:t>School Logo</a:t>
            </a:r>
            <a:endParaRPr lang="en-US" alt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1A1D10-489F-D748-993A-6EACE3CE2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2591" y="3327000"/>
            <a:ext cx="8991169" cy="2387620"/>
          </a:xfrm>
          <a:prstGeom prst="rect">
            <a:avLst/>
          </a:prstGeom>
          <a:ln>
            <a:solidFill>
              <a:srgbClr val="0046D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E1A767-F07F-584D-A903-D0FF5A770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074" y="5714620"/>
            <a:ext cx="3288910" cy="873376"/>
          </a:xfrm>
          <a:prstGeom prst="rect">
            <a:avLst/>
          </a:prstGeom>
          <a:ln>
            <a:solidFill>
              <a:srgbClr val="0046D2"/>
            </a:solidFill>
          </a:ln>
        </p:spPr>
      </p:pic>
    </p:spTree>
    <p:extLst>
      <p:ext uri="{BB962C8B-B14F-4D97-AF65-F5344CB8AC3E}">
        <p14:creationId xmlns:p14="http://schemas.microsoft.com/office/powerpoint/2010/main" val="287264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860F4-72DB-2F4F-8560-3657B96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68" y="247500"/>
            <a:ext cx="10291864" cy="10772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Results</a:t>
            </a:r>
            <a:br>
              <a:rPr lang="en-US" dirty="0"/>
            </a:br>
            <a:r>
              <a:rPr lang="en-US" dirty="0"/>
              <a:t>Figure 2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89E7E5-571C-BA4E-9581-BB09F4D39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974" y="1677655"/>
            <a:ext cx="4874051" cy="44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8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860F4-72DB-2F4F-8560-3657B96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68" y="247500"/>
            <a:ext cx="10291864" cy="10772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Discussion</a:t>
            </a:r>
            <a:br>
              <a:rPr lang="en-US" dirty="0"/>
            </a:br>
            <a:r>
              <a:rPr lang="en-US" dirty="0"/>
              <a:t>(Interpreting Data)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D317A3-D654-4043-BC48-6FDB04999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956" y="2931694"/>
            <a:ext cx="9788976" cy="2018489"/>
          </a:xfrm>
        </p:spPr>
        <p:txBody>
          <a:bodyPr>
            <a:no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Garamond" panose="02020404030301010803" pitchFamily="18" charset="0"/>
              </a:rPr>
              <a:t>The most important results are _______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Garamond" panose="02020404030301010803" pitchFamily="18" charset="0"/>
              </a:rPr>
              <a:t>The results mean that ________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Garamond" panose="02020404030301010803" pitchFamily="18" charset="0"/>
              </a:rPr>
              <a:t>The data are important to science and our community because _____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Garamond" panose="02020404030301010803" pitchFamily="18" charset="0"/>
              </a:rPr>
              <a:t>Comparing our results to similar studies by other researchers reveals _______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Garamond" panose="02020404030301010803" pitchFamily="18" charset="0"/>
              </a:rPr>
              <a:t>The results (do or do not) help answer the research question because _______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Garamond" panose="02020404030301010803" pitchFamily="18" charset="0"/>
              </a:rPr>
              <a:t>The results (do or do not) support our hypothesis because _______</a:t>
            </a:r>
            <a:endParaRPr lang="en-US" sz="28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11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860F4-72DB-2F4F-8560-3657B96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68" y="247500"/>
            <a:ext cx="10291864" cy="10772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Discussion (continued)</a:t>
            </a:r>
            <a:br>
              <a:rPr lang="en-US" dirty="0"/>
            </a:br>
            <a:r>
              <a:rPr lang="en-US" dirty="0"/>
              <a:t>(Interpreting Data)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7958" y="2028617"/>
            <a:ext cx="9448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i="1" dirty="0">
                <a:latin typeface="Garamond" panose="02020404030301010803" pitchFamily="18" charset="0"/>
              </a:rPr>
              <a:t>We had problems collecting and recording data because _______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i="1" dirty="0" smtClean="0">
              <a:latin typeface="Garamond" panose="02020404030301010803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Garamond" panose="02020404030301010803" pitchFamily="18" charset="0"/>
              </a:rPr>
              <a:t>We </a:t>
            </a:r>
            <a:r>
              <a:rPr lang="en-US" sz="2800" i="1" dirty="0">
                <a:latin typeface="Garamond" panose="02020404030301010803" pitchFamily="18" charset="0"/>
              </a:rPr>
              <a:t>had problems analyzing data because_________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i="1" dirty="0" smtClean="0">
              <a:latin typeface="Garamond" panose="02020404030301010803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Garamond" panose="02020404030301010803" pitchFamily="18" charset="0"/>
              </a:rPr>
              <a:t>Uncertainties </a:t>
            </a:r>
            <a:r>
              <a:rPr lang="en-US" sz="2800" i="1" dirty="0">
                <a:latin typeface="Garamond" panose="02020404030301010803" pitchFamily="18" charset="0"/>
              </a:rPr>
              <a:t>and limitations in our research process means ______</a:t>
            </a:r>
            <a:endParaRPr lang="en-US" sz="2800" dirty="0">
              <a:latin typeface="Garamond" panose="02020404030301010803" pitchFamily="18" charset="0"/>
            </a:endParaRPr>
          </a:p>
          <a:p>
            <a:endParaRPr lang="en-US" sz="1000" dirty="0">
              <a:latin typeface="Garamond" panose="02020404030301010803" pitchFamily="18" charset="0"/>
            </a:endParaRPr>
          </a:p>
          <a:p>
            <a:pPr>
              <a:buClr>
                <a:schemeClr val="tx1"/>
              </a:buClr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3618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860F4-72DB-2F4F-8560-3657B96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68" y="247500"/>
            <a:ext cx="10291864" cy="10772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Map of Study Site</a:t>
            </a:r>
          </a:p>
        </p:txBody>
      </p:sp>
    </p:spTree>
    <p:extLst>
      <p:ext uri="{BB962C8B-B14F-4D97-AF65-F5344CB8AC3E}">
        <p14:creationId xmlns:p14="http://schemas.microsoft.com/office/powerpoint/2010/main" val="1026937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860F4-72DB-2F4F-8560-3657B96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68" y="247500"/>
            <a:ext cx="10291864" cy="10772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Conclusions</a:t>
            </a:r>
            <a:br>
              <a:rPr lang="en-US" dirty="0"/>
            </a:br>
            <a:r>
              <a:rPr lang="en-US" dirty="0"/>
              <a:t>(Drawing Conclusions)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23366" y="1731274"/>
            <a:ext cx="8439833" cy="3997828"/>
          </a:xfrm>
        </p:spPr>
        <p:txBody>
          <a:bodyPr/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</a:rPr>
              <a:t>Our conclusion is (or is not) supported by the results because</a:t>
            </a:r>
            <a:r>
              <a:rPr lang="en-US" sz="3200" i="1" dirty="0" smtClean="0">
                <a:latin typeface="Garamond" panose="02020404030301010803" pitchFamily="18" charset="0"/>
              </a:rPr>
              <a:t>_____</a:t>
            </a:r>
            <a:endParaRPr lang="en-US" sz="3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3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860F4-72DB-2F4F-8560-3657B96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68" y="247500"/>
            <a:ext cx="10291864" cy="10772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Conclusions</a:t>
            </a:r>
            <a:br>
              <a:rPr lang="en-US" dirty="0"/>
            </a:br>
            <a:r>
              <a:rPr lang="en-US" dirty="0"/>
              <a:t>(Next Steps)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D317A3-D654-4043-BC48-6FDB04999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512" y="2755231"/>
            <a:ext cx="9788976" cy="2018489"/>
          </a:xfrm>
        </p:spPr>
        <p:txBody>
          <a:bodyPr>
            <a:no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</a:rPr>
              <a:t>Improvements to our research can </a:t>
            </a:r>
            <a:r>
              <a:rPr lang="en-US" sz="3200" i="1">
                <a:latin typeface="Garamond" panose="02020404030301010803" pitchFamily="18" charset="0"/>
              </a:rPr>
              <a:t>be</a:t>
            </a:r>
            <a:r>
              <a:rPr lang="en-US" sz="3200" i="1" smtClean="0">
                <a:latin typeface="Garamond" panose="02020404030301010803" pitchFamily="18" charset="0"/>
              </a:rPr>
              <a:t>_______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i="1" dirty="0">
              <a:latin typeface="Garamond" panose="02020404030301010803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</a:rPr>
              <a:t>We appreciated doing this research for GLOBE and NASA because_______</a:t>
            </a:r>
          </a:p>
          <a:p>
            <a:pPr>
              <a:buClr>
                <a:schemeClr val="tx1"/>
              </a:buClr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6565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860F4-72DB-2F4F-8560-3657B96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68" y="247500"/>
            <a:ext cx="10291864" cy="10772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Bibliography</a:t>
            </a:r>
            <a:br>
              <a:rPr lang="en-US" dirty="0"/>
            </a:br>
            <a:r>
              <a:rPr lang="en-US" dirty="0"/>
              <a:t>(References)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3157" y="2209580"/>
            <a:ext cx="93990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5988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aramond" panose="02020404030301010803" pitchFamily="18" charset="0"/>
              </a:rPr>
              <a:t>Cite the GLOBE website and any other literature </a:t>
            </a:r>
            <a:br>
              <a:rPr lang="en-US" sz="3600" dirty="0">
                <a:latin typeface="Garamond" panose="02020404030301010803" pitchFamily="18" charset="0"/>
              </a:rPr>
            </a:b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See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i="1" dirty="0" err="1">
                <a:latin typeface="Garamond" panose="02020404030301010803" pitchFamily="18" charset="0"/>
              </a:rPr>
              <a:t>owl.english.purdue.edu</a:t>
            </a:r>
            <a:r>
              <a:rPr lang="en-US" sz="3600" i="1" dirty="0">
                <a:latin typeface="Garamond" panose="02020404030301010803" pitchFamily="18" charset="0"/>
              </a:rPr>
              <a:t> for guidance and resources)</a:t>
            </a:r>
          </a:p>
          <a:p>
            <a:pPr marL="915988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aramond" panose="02020404030301010803" pitchFamily="18" charset="0"/>
              </a:rPr>
              <a:t>List GLOBE materials and NASA assets used</a:t>
            </a:r>
          </a:p>
          <a:p>
            <a:pPr marL="915988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aramond" panose="02020404030301010803" pitchFamily="18" charset="0"/>
              </a:rPr>
              <a:t>Provide sources beyond those provided by GLOBE</a:t>
            </a:r>
            <a:endParaRPr lang="en-US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4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860F4-72DB-2F4F-8560-3657B96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32" y="269441"/>
            <a:ext cx="10291864" cy="1077229"/>
          </a:xfrm>
        </p:spPr>
        <p:txBody>
          <a:bodyPr/>
          <a:lstStyle/>
          <a:p>
            <a:pPr algn="ctr"/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D317A3-D654-4043-BC48-6FDB04999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150" y="2052115"/>
            <a:ext cx="9110990" cy="4329229"/>
          </a:xfrm>
        </p:spPr>
        <p:txBody>
          <a:bodyPr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  <a:cs typeface="Arial" panose="020B0604020202020204" pitchFamily="34" charset="0"/>
              </a:rPr>
              <a:t>Our research is about _____ because ______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  <a:cs typeface="Arial" panose="020B0604020202020204" pitchFamily="34" charset="0"/>
              </a:rPr>
              <a:t>Our research question is _______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</a:rPr>
              <a:t>The GLOBE protocols we used were _______ to test _____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  <a:cs typeface="Arial" panose="020B0604020202020204" pitchFamily="34" charset="0"/>
              </a:rPr>
              <a:t>The results of our research are ______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  <a:cs typeface="Arial" panose="020B0604020202020204" pitchFamily="34" charset="0"/>
              </a:rPr>
              <a:t>We conclude that ______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746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860F4-72DB-2F4F-8560-3657B96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68" y="418950"/>
            <a:ext cx="10291864" cy="1077229"/>
          </a:xfrm>
        </p:spPr>
        <p:txBody>
          <a:bodyPr/>
          <a:lstStyle/>
          <a:p>
            <a:pPr algn="ctr"/>
            <a:r>
              <a:rPr lang="en-US" dirty="0"/>
              <a:t>Research Question</a:t>
            </a:r>
            <a:br>
              <a:rPr lang="en-US" dirty="0"/>
            </a:br>
            <a:r>
              <a:rPr lang="en-US" dirty="0"/>
              <a:t>(Asking Questions)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D317A3-D654-4043-BC48-6FDB04999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40" y="2104338"/>
            <a:ext cx="8974803" cy="3997828"/>
          </a:xfrm>
        </p:spPr>
        <p:txBody>
          <a:bodyPr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  <a:cs typeface="Arial" panose="020B0604020202020204" pitchFamily="34" charset="0"/>
              </a:rPr>
              <a:t>Our research question asks _____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</a:rPr>
              <a:t>Our hypothesis is _____</a:t>
            </a:r>
            <a:endParaRPr lang="en-US" sz="3200" dirty="0"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</a:rPr>
              <a:t>We are interested in researching this topic because _____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</a:rPr>
              <a:t>In class we learned ______ and we wanted to find out more about _______</a:t>
            </a:r>
            <a:endParaRPr lang="en-US" sz="3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1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860F4-72DB-2F4F-8560-3657B96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68" y="418950"/>
            <a:ext cx="10291864" cy="1077229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(Content Knowledge)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D317A3-D654-4043-BC48-6FDB04999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956" y="3043648"/>
            <a:ext cx="9788976" cy="2018489"/>
          </a:xfrm>
        </p:spPr>
        <p:txBody>
          <a:bodyPr>
            <a:no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i="1" dirty="0">
                <a:latin typeface="Garamond" panose="02020404030301010803" pitchFamily="18" charset="0"/>
              </a:rPr>
              <a:t>Researching this topic is important because______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i="1" dirty="0">
                <a:latin typeface="Garamond" panose="02020404030301010803" pitchFamily="18" charset="0"/>
              </a:rPr>
              <a:t>This topic addresses _______ issue because _____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i="1" dirty="0">
                <a:latin typeface="Garamond" panose="02020404030301010803" pitchFamily="18" charset="0"/>
              </a:rPr>
              <a:t>For our research we used ________ GLOBE protocols or data to understand how ________ </a:t>
            </a:r>
          </a:p>
        </p:txBody>
      </p:sp>
    </p:spTree>
    <p:extLst>
      <p:ext uri="{BB962C8B-B14F-4D97-AF65-F5344CB8AC3E}">
        <p14:creationId xmlns:p14="http://schemas.microsoft.com/office/powerpoint/2010/main" val="62791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860F4-72DB-2F4F-8560-3657B96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68" y="418950"/>
            <a:ext cx="10291864" cy="1077229"/>
          </a:xfrm>
        </p:spPr>
        <p:txBody>
          <a:bodyPr/>
          <a:lstStyle/>
          <a:p>
            <a:pPr algn="ctr"/>
            <a:r>
              <a:rPr lang="en-US" dirty="0"/>
              <a:t>Introduction (continued)</a:t>
            </a:r>
            <a:br>
              <a:rPr lang="en-US" dirty="0"/>
            </a:br>
            <a:r>
              <a:rPr lang="en-US" dirty="0"/>
              <a:t>(Content Knowledge)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8286A3C-DA44-984B-944E-5914D84A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956" y="2033700"/>
            <a:ext cx="9788976" cy="2018489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200" dirty="0"/>
              <a:t> 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 </a:t>
            </a:r>
          </a:p>
          <a:p>
            <a:pPr>
              <a:buClr>
                <a:schemeClr val="tx1"/>
              </a:buClr>
            </a:pPr>
            <a:r>
              <a:rPr lang="en-US" sz="2200" dirty="0"/>
              <a:t>  </a:t>
            </a:r>
          </a:p>
          <a:p>
            <a:pPr>
              <a:buClr>
                <a:schemeClr val="tx1"/>
              </a:buClr>
            </a:pPr>
            <a:endParaRPr lang="en-US" sz="2200" dirty="0"/>
          </a:p>
          <a:p>
            <a:pPr>
              <a:buClr>
                <a:schemeClr val="tx1"/>
              </a:buClr>
            </a:pPr>
            <a:endParaRPr lang="en-US" sz="2200" dirty="0"/>
          </a:p>
        </p:txBody>
      </p:sp>
      <p:pic>
        <p:nvPicPr>
          <p:cNvPr id="7" name="Picture 6" descr="Untitled.png">
            <a:extLst>
              <a:ext uri="{FF2B5EF4-FFF2-40B4-BE49-F238E27FC236}">
                <a16:creationId xmlns:a16="http://schemas.microsoft.com/office/drawing/2014/main" xmlns="" id="{B61F5F53-87B6-1546-A7F0-3825D16AF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11" y="3465912"/>
            <a:ext cx="2228712" cy="2973138"/>
          </a:xfrm>
          <a:prstGeom prst="rect">
            <a:avLst/>
          </a:prstGeom>
        </p:spPr>
      </p:pic>
      <p:pic>
        <p:nvPicPr>
          <p:cNvPr id="8" name="Picture 29" descr="Nikon ESA 3 4-24-10 276">
            <a:extLst>
              <a:ext uri="{FF2B5EF4-FFF2-40B4-BE49-F238E27FC236}">
                <a16:creationId xmlns:a16="http://schemas.microsoft.com/office/drawing/2014/main" xmlns="" id="{1FC6F7AC-47FF-2F4D-97FF-106EB1557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22" y="4029536"/>
            <a:ext cx="3213539" cy="240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>
            <a:extLst>
              <a:ext uri="{FF2B5EF4-FFF2-40B4-BE49-F238E27FC236}">
                <a16:creationId xmlns:a16="http://schemas.microsoft.com/office/drawing/2014/main" xmlns="" id="{1A563145-0593-594D-8DA0-4C3C39332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309" y="4684724"/>
            <a:ext cx="32135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2164"/>
                </a:solidFill>
                <a:latin typeface="Garamond" panose="02020404030301010803" pitchFamily="18" charset="0"/>
                <a:cs typeface="Cambria"/>
              </a:rPr>
              <a:t>Field Photos</a:t>
            </a:r>
            <a:br>
              <a:rPr lang="en-US" sz="3600" b="1" i="1" dirty="0">
                <a:solidFill>
                  <a:srgbClr val="002164"/>
                </a:solidFill>
                <a:latin typeface="Garamond" panose="02020404030301010803" pitchFamily="18" charset="0"/>
                <a:cs typeface="Cambria"/>
              </a:rPr>
            </a:br>
            <a:r>
              <a:rPr lang="en-US" sz="3600" b="1" i="1" dirty="0">
                <a:solidFill>
                  <a:srgbClr val="002164"/>
                </a:solidFill>
                <a:latin typeface="Garamond" panose="02020404030301010803" pitchFamily="18" charset="0"/>
                <a:cs typeface="Cambria"/>
              </a:rPr>
              <a:t>(requires release forms)</a:t>
            </a:r>
          </a:p>
        </p:txBody>
      </p:sp>
    </p:spTree>
    <p:extLst>
      <p:ext uri="{BB962C8B-B14F-4D97-AF65-F5344CB8AC3E}">
        <p14:creationId xmlns:p14="http://schemas.microsoft.com/office/powerpoint/2010/main" val="374759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860F4-72DB-2F4F-8560-3657B96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68" y="247500"/>
            <a:ext cx="10291864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Research Methods: Describing The Planning Process</a:t>
            </a:r>
            <a:br>
              <a:rPr lang="en-US" dirty="0"/>
            </a:br>
            <a:r>
              <a:rPr lang="en-US" dirty="0"/>
              <a:t>(Planning Investigations)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D317A3-D654-4043-BC48-6FDB04999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956" y="3429000"/>
            <a:ext cx="9788976" cy="2018489"/>
          </a:xfrm>
        </p:spPr>
        <p:txBody>
          <a:bodyPr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Garamond" panose="02020404030301010803" pitchFamily="18" charset="0"/>
                <a:cs typeface="Arial" panose="020B0604020202020204" pitchFamily="34" charset="0"/>
              </a:rPr>
              <a:t>Our plan for the investigation is _______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Garamond" panose="02020404030301010803" pitchFamily="18" charset="0"/>
                <a:cs typeface="Arial" panose="020B0604020202020204" pitchFamily="34" charset="0"/>
              </a:rPr>
              <a:t>Our plan will produce data to test ________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Garamond" panose="02020404030301010803" pitchFamily="18" charset="0"/>
                <a:cs typeface="Arial" panose="020B0604020202020204" pitchFamily="34" charset="0"/>
              </a:rPr>
              <a:t>The study site is located at _____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Garamond" panose="02020404030301010803" pitchFamily="18" charset="0"/>
                <a:cs typeface="Arial" panose="020B0604020202020204" pitchFamily="34" charset="0"/>
              </a:rPr>
              <a:t>Our study site looks like _____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Garamond" panose="02020404030301010803" pitchFamily="18" charset="0"/>
                <a:cs typeface="Arial" panose="020B0604020202020204" pitchFamily="34" charset="0"/>
              </a:rPr>
              <a:t>The GLOBE protocols we plan to use are_______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Garamond" panose="02020404030301010803" pitchFamily="18" charset="0"/>
                <a:cs typeface="Arial" panose="020B0604020202020204" pitchFamily="34" charset="0"/>
              </a:rPr>
              <a:t>We plan to collect ___ data, ___ times each day, ___ days each week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Garamond" panose="02020404030301010803" pitchFamily="18" charset="0"/>
                <a:cs typeface="Arial" panose="020B0604020202020204" pitchFamily="34" charset="0"/>
              </a:rPr>
              <a:t>We plan to collect data at _____ time of day.</a:t>
            </a:r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606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860F4-72DB-2F4F-8560-3657B96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68" y="247500"/>
            <a:ext cx="10291864" cy="10772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Map of Study Site</a:t>
            </a:r>
          </a:p>
        </p:txBody>
      </p:sp>
    </p:spTree>
    <p:extLst>
      <p:ext uri="{BB962C8B-B14F-4D97-AF65-F5344CB8AC3E}">
        <p14:creationId xmlns:p14="http://schemas.microsoft.com/office/powerpoint/2010/main" val="159758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860F4-72DB-2F4F-8560-3657B96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68" y="247500"/>
            <a:ext cx="10291864" cy="10772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Research Methods: Describes What Happened</a:t>
            </a:r>
            <a:br>
              <a:rPr lang="en-US" dirty="0"/>
            </a:br>
            <a:r>
              <a:rPr lang="en-US" dirty="0"/>
              <a:t>(Carrying Out Investigations)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D317A3-D654-4043-BC48-6FDB04999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956" y="3429000"/>
            <a:ext cx="9788976" cy="2018489"/>
          </a:xfrm>
        </p:spPr>
        <p:txBody>
          <a:bodyPr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  <a:cs typeface="Arial" panose="020B0604020202020204" pitchFamily="34" charset="0"/>
              </a:rPr>
              <a:t>The GLOBE protocols we used were _______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  <a:cs typeface="Arial" panose="020B0604020202020204" pitchFamily="34" charset="0"/>
              </a:rPr>
              <a:t>When we collected data (this happened_______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  <a:cs typeface="Arial" panose="020B0604020202020204" pitchFamily="34" charset="0"/>
              </a:rPr>
              <a:t>We collected a total of ______ data points for _______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  <a:cs typeface="Arial" panose="020B0604020202020204" pitchFamily="34" charset="0"/>
              </a:rPr>
              <a:t>We collected a total of ______ data points ______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  <a:cs typeface="Arial" panose="020B0604020202020204" pitchFamily="34" charset="0"/>
              </a:rPr>
              <a:t>We analyzed the data using ______ procedures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Garamond" panose="02020404030301010803" pitchFamily="18" charset="0"/>
                <a:cs typeface="Arial" panose="020B0604020202020204" pitchFamily="34" charset="0"/>
              </a:rPr>
              <a:t>Our methods help to answer the research questions because ______</a:t>
            </a:r>
          </a:p>
          <a:p>
            <a:pPr>
              <a:buClr>
                <a:schemeClr val="tx1"/>
              </a:buClr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5213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860F4-72DB-2F4F-8560-3657B96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68" y="247500"/>
            <a:ext cx="10291864" cy="10772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Results</a:t>
            </a:r>
            <a:br>
              <a:rPr lang="en-US" dirty="0"/>
            </a:br>
            <a:r>
              <a:rPr lang="en-US" dirty="0"/>
              <a:t>Figure 1 Title</a:t>
            </a:r>
          </a:p>
        </p:txBody>
      </p:sp>
      <p:sp>
        <p:nvSpPr>
          <p:cNvPr id="9" name="AutoShape 26">
            <a:extLst>
              <a:ext uri="{FF2B5EF4-FFF2-40B4-BE49-F238E27FC236}">
                <a16:creationId xmlns:a16="http://schemas.microsoft.com/office/drawing/2014/main" xmlns="" id="{FDE55DD2-F056-BE43-8063-877F73A1B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336" y="2182654"/>
            <a:ext cx="5113328" cy="4427846"/>
          </a:xfrm>
          <a:prstGeom prst="flowChar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5315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47</TotalTime>
  <Words>396</Words>
  <Application>Microsoft Macintosh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Cambria</vt:lpstr>
      <vt:lpstr>Garamond</vt:lpstr>
      <vt:lpstr>MS Shell Dlg 2</vt:lpstr>
      <vt:lpstr>Wingdings</vt:lpstr>
      <vt:lpstr>Wingdings 3</vt:lpstr>
      <vt:lpstr>Arial</vt:lpstr>
      <vt:lpstr>Madison</vt:lpstr>
      <vt:lpstr>Concise Title of Less Than 15 Words That Summarizes the Study  </vt:lpstr>
      <vt:lpstr>Abstract</vt:lpstr>
      <vt:lpstr>Research Question (Asking Questions)</vt:lpstr>
      <vt:lpstr>Introduction (Content Knowledge)</vt:lpstr>
      <vt:lpstr>Introduction (continued) (Content Knowledge)</vt:lpstr>
      <vt:lpstr>Research Methods: Describing The Planning Process (Planning Investigations)</vt:lpstr>
      <vt:lpstr>Map of Study Site</vt:lpstr>
      <vt:lpstr>Research Methods: Describes What Happened (Carrying Out Investigations)</vt:lpstr>
      <vt:lpstr>Results Figure 1 Title</vt:lpstr>
      <vt:lpstr>Results Figure 2 Title</vt:lpstr>
      <vt:lpstr>Discussion (Interpreting Data)</vt:lpstr>
      <vt:lpstr>Discussion (continued) (Interpreting Data)</vt:lpstr>
      <vt:lpstr>Map of Study Site</vt:lpstr>
      <vt:lpstr>Conclusions (Drawing Conclusions)</vt:lpstr>
      <vt:lpstr>Conclusions (Next Steps)</vt:lpstr>
      <vt:lpstr>Bibliography (References)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Concise Title of Less Than 15 Words That Summarizes the Study  </dc:title>
  <dc:creator>Jon Boxerman</dc:creator>
  <cp:lastModifiedBy>Microsoft Office User</cp:lastModifiedBy>
  <cp:revision>6</cp:revision>
  <cp:lastPrinted>2019-03-11T04:15:14Z</cp:lastPrinted>
  <dcterms:created xsi:type="dcterms:W3CDTF">2019-03-11T03:38:12Z</dcterms:created>
  <dcterms:modified xsi:type="dcterms:W3CDTF">2020-07-23T03:29:22Z</dcterms:modified>
</cp:coreProperties>
</file>