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20" r:id="rId2"/>
  </p:sldMasterIdLst>
  <p:notesMasterIdLst>
    <p:notesMasterId r:id="rId23"/>
  </p:notesMasterIdLst>
  <p:handoutMasterIdLst>
    <p:handoutMasterId r:id="rId24"/>
  </p:handoutMasterIdLst>
  <p:sldIdLst>
    <p:sldId id="455" r:id="rId3"/>
    <p:sldId id="476" r:id="rId4"/>
    <p:sldId id="539" r:id="rId5"/>
    <p:sldId id="536" r:id="rId6"/>
    <p:sldId id="538" r:id="rId7"/>
    <p:sldId id="542" r:id="rId8"/>
    <p:sldId id="544" r:id="rId9"/>
    <p:sldId id="545" r:id="rId10"/>
    <p:sldId id="546" r:id="rId11"/>
    <p:sldId id="547" r:id="rId12"/>
    <p:sldId id="534" r:id="rId13"/>
    <p:sldId id="540" r:id="rId14"/>
    <p:sldId id="551" r:id="rId15"/>
    <p:sldId id="552" r:id="rId16"/>
    <p:sldId id="553" r:id="rId17"/>
    <p:sldId id="521" r:id="rId18"/>
    <p:sldId id="554" r:id="rId19"/>
    <p:sldId id="555" r:id="rId20"/>
    <p:sldId id="556" r:id="rId21"/>
    <p:sldId id="460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>
          <p15:clr>
            <a:srgbClr val="A4A3A4"/>
          </p15:clr>
        </p15:guide>
        <p15:guide id="2" orient="horz" pos="1664">
          <p15:clr>
            <a:srgbClr val="A4A3A4"/>
          </p15:clr>
        </p15:guide>
        <p15:guide id="3" orient="horz" pos="11">
          <p15:clr>
            <a:srgbClr val="A4A3A4"/>
          </p15:clr>
        </p15:guide>
        <p15:guide id="4" pos="5759">
          <p15:clr>
            <a:srgbClr val="A4A3A4"/>
          </p15:clr>
        </p15:guide>
        <p15:guide id="5" pos="2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BA0C2F"/>
    <a:srgbClr val="53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" autoAdjust="0"/>
    <p:restoredTop sz="96481" autoAdjust="0"/>
  </p:normalViewPr>
  <p:slideViewPr>
    <p:cSldViewPr snapToGrid="0" snapToObjects="1">
      <p:cViewPr>
        <p:scale>
          <a:sx n="150" d="100"/>
          <a:sy n="150" d="100"/>
        </p:scale>
        <p:origin x="904" y="744"/>
      </p:cViewPr>
      <p:guideLst>
        <p:guide orient="horz" pos="3026"/>
        <p:guide orient="horz" pos="1664"/>
        <p:guide orient="horz" pos="11"/>
        <p:guide pos="5759"/>
        <p:guide pos="2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F2216-3C6C-5242-8DB2-4752D4FEC615}" type="datetimeFigureOut">
              <a:rPr lang="en-US" smtClean="0">
                <a:latin typeface="Arial"/>
              </a:rPr>
              <a:pPr/>
              <a:t>3/16/21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E00F2-CC6B-3345-A584-44341337AE23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426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CD6293C-6F3F-374D-A003-D3E152FC3744}" type="datetimeFigureOut">
              <a:rPr lang="en-US" smtClean="0"/>
              <a:pPr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D389288A-BD78-EC48-81B6-C08E556E16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60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1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Trump Administration proposed to remove STEM Engagement Funding, but The House and Senate ultimately </a:t>
            </a:r>
            <a:r>
              <a:rPr lang="en-US" err="1"/>
              <a:t>deciede</a:t>
            </a:r>
            <a:r>
              <a:rPr lang="en-US"/>
              <a:t> to put money into the budget. </a:t>
            </a:r>
          </a:p>
          <a:p>
            <a:r>
              <a:rPr lang="en-US"/>
              <a:t>https://</a:t>
            </a:r>
            <a:r>
              <a:rPr lang="en-US" err="1"/>
              <a:t>www.nasa.gov</a:t>
            </a:r>
            <a:r>
              <a:rPr lang="en-US"/>
              <a:t>/sites/default/files/atoms/files/fy2021_summary_budget_brief.pdf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9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Trump Administration proposed to remove STEM Engagement Funding, but The House and Senate ultimately </a:t>
            </a:r>
            <a:r>
              <a:rPr lang="en-US" err="1"/>
              <a:t>deciede</a:t>
            </a:r>
            <a:r>
              <a:rPr lang="en-US"/>
              <a:t> to put money into the budget. </a:t>
            </a:r>
          </a:p>
          <a:p>
            <a:r>
              <a:rPr lang="en-US"/>
              <a:t>https://</a:t>
            </a:r>
            <a:r>
              <a:rPr lang="en-US" err="1"/>
              <a:t>www.nasa.gov</a:t>
            </a:r>
            <a:r>
              <a:rPr lang="en-US"/>
              <a:t>/sites/default/files/atoms/files/fy2021_summary_budget_brief.pdf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5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 – CleaSpace-1  Satellite to pick up debris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4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 – CleaSpace-1  Satellite to pick up debris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87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 – CleaSpace-1  Satellite to pick up debris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27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ESA – CleaSpace-1  Satellite to pick up debris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7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472514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5" name="Picture 4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4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5306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774668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4603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/>
          </a:p>
          <a:p>
            <a:r>
              <a:rPr lang="en-US"/>
              <a:t>\</a:t>
            </a:r>
          </a:p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212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/>
          </a:p>
          <a:p>
            <a:r>
              <a:rPr lang="en-US"/>
              <a:t>\</a:t>
            </a:r>
          </a:p>
          <a:p>
            <a:r>
              <a:rPr lang="en-US"/>
              <a:t>Click Icon to Add Picture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08671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1142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34403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929414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905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40929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0" y="2239365"/>
            <a:ext cx="9144000" cy="6647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6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792422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7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858272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03833" y="2411554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3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5140325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7624" y="1210733"/>
            <a:ext cx="4016375" cy="4961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7623" y="1735952"/>
            <a:ext cx="4016375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10" name="Picture 9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77" y="4277360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292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119" y="3904542"/>
            <a:ext cx="5674998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235" y="4379880"/>
            <a:ext cx="5655970" cy="4651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5" y="4035699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err="1">
                <a:solidFill>
                  <a:srgbClr val="BA0C2F"/>
                </a:solidFill>
              </a:rPr>
              <a:t>jpl.nasa.gov</a:t>
            </a:r>
            <a:endParaRPr lang="en-US" sz="1600" kern="800" spc="200">
              <a:solidFill>
                <a:srgbClr val="BA0C2F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73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 flipV="1">
            <a:off x="5890626" y="1340395"/>
            <a:ext cx="2" cy="3193140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026160" y="1340395"/>
            <a:ext cx="3886017" cy="319314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521956" y="1340395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6521956" y="2438400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521956" y="3537130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err="1">
                <a:solidFill>
                  <a:schemeClr val="accent3"/>
                </a:solidFill>
              </a:rPr>
              <a:t>jpl.nasa.gov</a:t>
            </a:r>
            <a:endParaRPr lang="en-US" sz="1000" b="1" kern="500" spc="2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34493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0760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 userDrawn="1"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7248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28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5" r:id="rId3"/>
    <p:sldLayoutId id="2147483707" r:id="rId4"/>
    <p:sldLayoutId id="2147483718" r:id="rId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341298" y="479774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79774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97743"/>
            <a:ext cx="124968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0" r:id="rId3"/>
    <p:sldLayoutId id="2147483723" r:id="rId4"/>
    <p:sldLayoutId id="2147483731" r:id="rId5"/>
    <p:sldLayoutId id="2147483724" r:id="rId6"/>
    <p:sldLayoutId id="2147483732" r:id="rId7"/>
    <p:sldLayoutId id="2147483725" r:id="rId8"/>
    <p:sldLayoutId id="2147483733" r:id="rId9"/>
    <p:sldLayoutId id="2147483726" r:id="rId10"/>
    <p:sldLayoutId id="2147483734" r:id="rId11"/>
    <p:sldLayoutId id="2147483727" r:id="rId12"/>
    <p:sldLayoutId id="2147483728" r:id="rId13"/>
    <p:sldLayoutId id="2147483729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pcfalcon@jpl.nasa.gov" TargetMode="Externa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go.nasa.gov/3r2uH86" TargetMode="Externa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go.nasa.gov/3tBzFdK" TargetMode="Externa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atekids.nasa.gov/" TargetMode="External"/><Relationship Id="rId13" Type="http://schemas.openxmlformats.org/officeDocument/2006/relationships/image" Target="../media/image22.png"/><Relationship Id="rId3" Type="http://schemas.openxmlformats.org/officeDocument/2006/relationships/hyperlink" Target="https://go.nasa.gov/3tBFwQe" TargetMode="External"/><Relationship Id="rId7" Type="http://schemas.openxmlformats.org/officeDocument/2006/relationships/hyperlink" Target="https://go.nasa.gov/2P4RR0C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go.nasa.gov/38Wrv82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go.nasa.gov/3bWPTbw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spaceplace.nasa.gov/" TargetMode="External"/><Relationship Id="rId9" Type="http://schemas.openxmlformats.org/officeDocument/2006/relationships/hyperlink" Target="https://go.nasa.gov/2NCPKA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pacemath.gsfc.nasa.gov/" TargetMode="External"/><Relationship Id="rId3" Type="http://schemas.openxmlformats.org/officeDocument/2006/relationships/hyperlink" Target="https://go.nasa.gov/3tAcall" TargetMode="External"/><Relationship Id="rId7" Type="http://schemas.openxmlformats.org/officeDocument/2006/relationships/hyperlink" Target="https://nasa3d.arc.nasa.gov/models/printabl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go.nasa.gov/2QkmVKm" TargetMode="External"/><Relationship Id="rId5" Type="http://schemas.openxmlformats.org/officeDocument/2006/relationships/hyperlink" Target="https://go.nasa.gov/3vFsxPw" TargetMode="External"/><Relationship Id="rId10" Type="http://schemas.openxmlformats.org/officeDocument/2006/relationships/hyperlink" Target="https://climate.nasa.gov/" TargetMode="External"/><Relationship Id="rId4" Type="http://schemas.openxmlformats.org/officeDocument/2006/relationships/hyperlink" Target="https://solarsystem.nasa.gov/" TargetMode="External"/><Relationship Id="rId9" Type="http://schemas.openxmlformats.org/officeDocument/2006/relationships/hyperlink" Target="https://www.jpl.nasa.gov/edu/teach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asaeclips.arc.nasa.gov/" TargetMode="External"/><Relationship Id="rId3" Type="http://schemas.openxmlformats.org/officeDocument/2006/relationships/hyperlink" Target="https://go.nasa.gov/3cTjvpE" TargetMode="External"/><Relationship Id="rId7" Type="http://schemas.openxmlformats.org/officeDocument/2006/relationships/hyperlink" Target="https://www.jpl.nasa.gov/edu/inter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intern.nasa.gov/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science.nasa.gov/ems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sealevel.nasa.gov/" TargetMode="External"/><Relationship Id="rId9" Type="http://schemas.openxmlformats.org/officeDocument/2006/relationships/hyperlink" Target="https://climate.nasa.gov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svs.gsfc.nasa.gov/" TargetMode="External"/><Relationship Id="rId3" Type="http://schemas.openxmlformats.org/officeDocument/2006/relationships/hyperlink" Target="https://eyes.nasa.gov/eyes-on-the-earth.html" TargetMode="External"/><Relationship Id="rId7" Type="http://schemas.openxmlformats.org/officeDocument/2006/relationships/hyperlink" Target="https://go.nasa.gov/3r2x4I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arthdata.nasa.gov/" TargetMode="External"/><Relationship Id="rId5" Type="http://schemas.openxmlformats.org/officeDocument/2006/relationships/hyperlink" Target="https://earthobservatory.nasa.gov/" TargetMode="External"/><Relationship Id="rId4" Type="http://schemas.openxmlformats.org/officeDocument/2006/relationships/hyperlink" Target="https://worldview.earthdata.nasa.gov/" TargetMode="External"/><Relationship Id="rId9" Type="http://schemas.openxmlformats.org/officeDocument/2006/relationships/hyperlink" Target="https://go.nasa.gov/313Bbs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1700" dirty="0"/>
              <a:t>NASA Resources: Connecting Students to Science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79235" y="4330185"/>
            <a:ext cx="5655970" cy="763620"/>
          </a:xfrm>
        </p:spPr>
        <p:txBody>
          <a:bodyPr/>
          <a:lstStyle/>
          <a:p>
            <a:r>
              <a:rPr lang="en-US" dirty="0"/>
              <a:t>Peter Falcon, NASA/JPL Earth Science Communications</a:t>
            </a:r>
          </a:p>
          <a:p>
            <a:r>
              <a:rPr lang="en-US" dirty="0"/>
              <a:t>March, 19</a:t>
            </a:r>
            <a:r>
              <a:rPr lang="en-US" baseline="30000" dirty="0"/>
              <a:t>th</a:t>
            </a:r>
            <a:r>
              <a:rPr lang="en-US" dirty="0"/>
              <a:t>, 2021</a:t>
            </a:r>
          </a:p>
          <a:p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pcfalcon@jpl.nasa.gov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 descr="D2010_0210_alt-v1rg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47796" b="10657"/>
          <a:stretch/>
        </p:blipFill>
        <p:spPr>
          <a:xfrm>
            <a:off x="0" y="0"/>
            <a:ext cx="9156095" cy="352926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4AF222D-472C-154E-A37E-90D546B8DF77}"/>
              </a:ext>
            </a:extLst>
          </p:cNvPr>
          <p:cNvSpPr txBox="1">
            <a:spLocks/>
          </p:cNvSpPr>
          <p:nvPr/>
        </p:nvSpPr>
        <p:spPr>
          <a:xfrm>
            <a:off x="379235" y="3613907"/>
            <a:ext cx="8436135" cy="2906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Presentation to The GLOBE Earth System Science Community</a:t>
            </a:r>
          </a:p>
        </p:txBody>
      </p:sp>
    </p:spTree>
    <p:extLst>
      <p:ext uri="{BB962C8B-B14F-4D97-AF65-F5344CB8AC3E}">
        <p14:creationId xmlns:p14="http://schemas.microsoft.com/office/powerpoint/2010/main" val="404392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28547D-E082-BE45-85C8-4FD4F3C7DC9B}"/>
              </a:ext>
            </a:extLst>
          </p:cNvPr>
          <p:cNvSpPr/>
          <p:nvPr/>
        </p:nvSpPr>
        <p:spPr>
          <a:xfrm>
            <a:off x="-36414" y="-34409"/>
            <a:ext cx="9253242" cy="526995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22241-5F0D-EC47-9465-063F6103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C5B6-427A-E04D-9D41-DC167FD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3709E-80C3-7E4A-BFC4-1E21C21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2B892-3AF8-8E4E-B3EB-06202010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NASA Science</a:t>
            </a:r>
          </a:p>
        </p:txBody>
      </p:sp>
      <p:pic>
        <p:nvPicPr>
          <p:cNvPr id="10" name="current_earth_observing_fleet_1080p" descr="current_earth_observing_fleet_1080p">
            <a:hlinkClick r:id="" action="ppaction://media"/>
            <a:extLst>
              <a:ext uri="{FF2B5EF4-FFF2-40B4-BE49-F238E27FC236}">
                <a16:creationId xmlns:a16="http://schemas.microsoft.com/office/drawing/2014/main" id="{75F8E569-3D8F-5C48-9079-7BC20ABFAE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6556" y="-13236"/>
            <a:ext cx="9293525" cy="52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3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F42A3-42E2-B544-BA12-7A2615ABBA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E40B5-5430-3849-BABB-CDE892595A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6BAD-7F9D-884D-9E9E-614AEB7824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F366A-86BB-364F-961B-4905F195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8" y="-852618"/>
            <a:ext cx="8565165" cy="66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F42A3-42E2-B544-BA12-7A2615ABBA4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E40B5-5430-3849-BABB-CDE892595A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6BAD-7F9D-884D-9E9E-614AEB7824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F366A-86BB-364F-961B-4905F195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18" y="-852618"/>
            <a:ext cx="8565165" cy="6618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62C1F9-E3AB-B547-9B67-A61420B91DDF}"/>
              </a:ext>
            </a:extLst>
          </p:cNvPr>
          <p:cNvSpPr/>
          <p:nvPr/>
        </p:nvSpPr>
        <p:spPr>
          <a:xfrm>
            <a:off x="1254265" y="2249586"/>
            <a:ext cx="6635469" cy="113288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8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9200D4-1FBF-8348-ACE7-72251047E3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0" y="2246388"/>
            <a:ext cx="3872289" cy="83699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https://go.nasa.gov/3r2uH86</a:t>
            </a:r>
            <a:endParaRPr lang="en-US" sz="2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2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EA1D0-3265-BB4B-AAF7-CB8182BA878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CACB7-0E56-E644-9A69-E0953B9FEAD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BEE73-769D-434F-A07E-885F6C8C4CB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3E79CD-A57E-D543-A3E5-D886D65F0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34" y="-97454"/>
            <a:ext cx="4125133" cy="53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26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D20373-5031-8445-A417-EB95894704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87" y="4139349"/>
            <a:ext cx="8364762" cy="493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40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go.nasa.gov</a:t>
            </a:r>
            <a:r>
              <a:rPr lang="en-US" sz="240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/3tBzFdK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202FB-8336-0B4C-95DE-54A32BEFD4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NASA At HOME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FB6B39-0A46-AC49-88C4-BA34C36BFC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Science Resources	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33A6B-175B-A849-9617-8D702ECFADE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5B1F2-50E4-8D44-BE31-9F3499C09FB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1BFD0-2648-0343-8676-43B4146EBBC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163E22-57A8-8E40-A691-F544C5FE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88" b="22734"/>
          <a:stretch/>
        </p:blipFill>
        <p:spPr>
          <a:xfrm>
            <a:off x="0" y="1136100"/>
            <a:ext cx="9144000" cy="28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E30F5-604D-B343-A58B-9415AF3077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 dirty="0"/>
              <a:t>Pre–Kindergarten &amp; Elementary</a:t>
            </a:r>
          </a:p>
          <a:p>
            <a:endParaRPr lang="en-US" sz="1000" dirty="0"/>
          </a:p>
          <a:p>
            <a:r>
              <a:rPr lang="en-US" sz="2800" dirty="0"/>
              <a:t>Middle School</a:t>
            </a:r>
          </a:p>
          <a:p>
            <a:endParaRPr lang="en-US" sz="1000" dirty="0"/>
          </a:p>
          <a:p>
            <a:endParaRPr lang="en-US" sz="100" dirty="0"/>
          </a:p>
          <a:p>
            <a:r>
              <a:rPr lang="en-US" sz="2800" dirty="0"/>
              <a:t>High School/University</a:t>
            </a:r>
          </a:p>
          <a:p>
            <a:endParaRPr lang="en-US" sz="1000" dirty="0"/>
          </a:p>
          <a:p>
            <a:r>
              <a:rPr lang="en-US" sz="2800" dirty="0"/>
              <a:t>Data Visualizations and Animations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2E823-8B81-2C4E-9F65-AC7EC42A8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22113-210C-CB47-996D-2D459B74AD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Science Resources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09DD7-55C7-B445-A8EB-6E1C43479C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7E2BC-FBBD-494E-876B-EB7820E1EEA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FDA9A-38B3-1B4E-A281-40BBD2EDA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72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93F83-147A-AC4F-ADCB-7D9A56380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sz="14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Aeronautics for Pre-K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https://go.nasa.gov/3tBFwQe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(Great for informal settings, libraries etc.)</a:t>
            </a: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Space Place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https://spaceplace.nasa.gov/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The Aire We Breathe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https://go.nasa.gov/3bWPTbw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002060"/>
                </a:solidFill>
              </a:rPr>
              <a:t> </a:t>
            </a:r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Earth Observatory Kids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https://go.nasa.gov/38Wrv82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Imagine The Universe </a:t>
            </a:r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https://go.nasa.gov/2P4RR0C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Climate Kids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https://climatekids.nasa.gov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NASA’s Kids’ Club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https://go.nasa.gov/2NCPKAM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2EA30-BE24-3F47-8CE1-48F6D215F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Websites – Lessons, Activities, Games, Stories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0E9BD-0CE5-B04F-A1F2-3A9884EE4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Pre-K &amp; Elementary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5F590-383E-6041-9A57-078806C6DDC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6CDA-DD4E-594A-B66C-DCF6EF58EF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3F695-AD56-FB4A-BB62-38D43DF92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7FB566-305A-D44F-AE17-144510042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2107" y="2471964"/>
            <a:ext cx="1123798" cy="1240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E070A-9835-CC4E-A0D7-70C1D79740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8422" y="3092025"/>
            <a:ext cx="1221312" cy="1576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7D491-9B28-5548-89CE-B0435919A5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2051" y="3446680"/>
            <a:ext cx="1123798" cy="1071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7958-8DD5-5F44-AABF-2AA9D43E51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3874" y="1818105"/>
            <a:ext cx="2451100" cy="3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4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93F83-147A-AC4F-ADCB-7D9A56380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002060"/>
                </a:solidFill>
              </a:rPr>
              <a:t>NASA’s Earth Minute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https://go.nasa.gov/3tAcall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</a:rPr>
              <a:t>(White Board Videos)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Solar System Exploration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https://solarsystem.nasa.gov/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NASA STEM Engagement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https://go.nasa.gov/3vFsxPw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Code a Mars Rover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https://go.nasa.gov/2QkmVKm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</a:rPr>
              <a:t>(Activities Using Coding)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002060"/>
                </a:solidFill>
              </a:rPr>
              <a:t> </a:t>
            </a:r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3D models - 3D printable </a:t>
            </a:r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https://nasa3d.arc.nasa.gov/models/printable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Space Math @ NASA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https://spacemath.gsfc.nasa.gov/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</a:rPr>
              <a:t>(Math Problems 3</a:t>
            </a:r>
            <a:r>
              <a:rPr lang="en-US" sz="1400" i="1" baseline="30000" dirty="0">
                <a:solidFill>
                  <a:schemeClr val="bg2">
                    <a:lumMod val="50000"/>
                  </a:schemeClr>
                </a:solidFill>
              </a:rPr>
              <a:t>rd</a:t>
            </a:r>
            <a:r>
              <a:rPr lang="en-US" sz="1400" i="1" dirty="0">
                <a:solidFill>
                  <a:schemeClr val="bg2">
                    <a:lumMod val="50000"/>
                  </a:schemeClr>
                </a:solidFill>
              </a:rPr>
              <a:t> grade - Calculus)</a:t>
            </a: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JPL Education - Teach </a:t>
            </a: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https://www.jpl.nasa.gov/edu/teach/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Global Climate Change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https://climate.nasa.gov/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2EA30-BE24-3F47-8CE1-48F6D215F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Websites – Lessons, NGSS Activities, Coding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0E9BD-0CE5-B04F-A1F2-3A9884EE4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Middle School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5F590-383E-6041-9A57-078806C6DDC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6CDA-DD4E-594A-B66C-DCF6EF58EF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3F695-AD56-FB4A-BB62-38D43DF92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93F83-147A-AC4F-ADCB-7D9A56380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00" b="1" dirty="0">
                <a:solidFill>
                  <a:srgbClr val="002060"/>
                </a:solidFill>
              </a:rPr>
              <a:t>Solar System Ambassadors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https://go.nasa.gov/3cTjvpE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Sea Level Change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https://sealevel.nasa.gov/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Tour of the Electromagnetic Spectrum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science.nasa.gov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/ems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Internships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https://intern.nasa.gov/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002060"/>
                </a:solidFill>
              </a:rPr>
              <a:t> </a:t>
            </a:r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JPL Internships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https://www.jpl.nasa.gov/edu/intern/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 err="1">
                <a:solidFill>
                  <a:srgbClr val="002060"/>
                </a:solidFill>
              </a:rPr>
              <a:t>eClips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https://nasaeclips.arc.nasa.gov/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Global Climate Change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https://climate.nasa.gov/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2EA30-BE24-3F47-8CE1-48F6D215F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Websites – Lessons, NGSS Activities, Internships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0E9BD-0CE5-B04F-A1F2-3A9884EE4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High School - University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5F590-383E-6041-9A57-078806C6DDC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6CDA-DD4E-594A-B66C-DCF6EF58EF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3F695-AD56-FB4A-BB62-38D43DF92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FF369C-B7C7-3F4B-9CF3-439C35C292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7145" y="2917229"/>
            <a:ext cx="2535767" cy="14268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E378F-2204-F545-8C74-2ACD0F7535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3520" y="478938"/>
            <a:ext cx="1702403" cy="22031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0133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93F83-147A-AC4F-ADCB-7D9A56380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sz="800" b="1" dirty="0">
              <a:solidFill>
                <a:srgbClr val="002060"/>
              </a:solidFill>
            </a:endParaRPr>
          </a:p>
          <a:p>
            <a:r>
              <a:rPr lang="en-US" sz="1400" b="1" dirty="0">
                <a:solidFill>
                  <a:srgbClr val="002060"/>
                </a:solidFill>
              </a:rPr>
              <a:t>Eyes on the Earth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https://eyes.nasa.gov/eyes-on-the-earth.html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(Informal w/monthly averages)</a:t>
            </a: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Worldview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https://worldview.earthdata.nasa.gov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800" dirty="0">
                <a:solidFill>
                  <a:srgbClr val="002060"/>
                </a:solidFill>
              </a:rPr>
              <a:t> </a:t>
            </a:r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Earth Observatory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https://earthobservatory.nasa.gov/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(NASA Imagery and Stories)</a:t>
            </a:r>
          </a:p>
          <a:p>
            <a:endParaRPr lang="en-US" sz="800" dirty="0"/>
          </a:p>
          <a:p>
            <a:r>
              <a:rPr lang="en-US" sz="1400" b="1" dirty="0" err="1">
                <a:solidFill>
                  <a:srgbClr val="002060"/>
                </a:solidFill>
              </a:rPr>
              <a:t>EarthData</a:t>
            </a:r>
            <a:r>
              <a:rPr lang="en-US" sz="1400" b="1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https://earthdata.nasa.gov/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 err="1">
                <a:solidFill>
                  <a:srgbClr val="002060"/>
                </a:solidFill>
              </a:rPr>
              <a:t>Hyperwall</a:t>
            </a:r>
            <a:r>
              <a:rPr lang="en-US" sz="1400" b="1" dirty="0">
                <a:solidFill>
                  <a:srgbClr val="002060"/>
                </a:solidFill>
              </a:rPr>
              <a:t> Animations and Talks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https://go.nasa.gov/3r2x4I4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Scientific Visualization Studio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https://svs.gsfc.nasa.gov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800" dirty="0"/>
          </a:p>
          <a:p>
            <a:r>
              <a:rPr lang="en-US" sz="1400" b="1" dirty="0">
                <a:solidFill>
                  <a:srgbClr val="002060"/>
                </a:solidFill>
              </a:rPr>
              <a:t>Images of Change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https://go.nasa.gov/313BbsN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</a:rPr>
              <a:t>(Informal, Before &amp; After photos of the world)</a:t>
            </a:r>
            <a:endParaRPr 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2EA30-BE24-3F47-8CE1-48F6D215F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Websites for NASA Data, and Scientific Animations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90E9BD-0CE5-B04F-A1F2-3A9884EE4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Visualizations and Animations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5F590-383E-6041-9A57-078806C6DDC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6CDA-DD4E-594A-B66C-DCF6EF58EF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3F695-AD56-FB4A-BB62-38D43DF92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D4FB51-D993-0048-A8D4-47D8ED70D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829" y="24601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6B9CAC-A83F-A84B-ACBE-18110BC04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1751" y="359926"/>
            <a:ext cx="8540497" cy="870159"/>
          </a:xfrm>
        </p:spPr>
        <p:txBody>
          <a:bodyPr/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Thanks to Deanna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</a:rPr>
              <a:t>Tebockhorst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</a:rPr>
              <a:t> and John </a:t>
            </a:r>
            <a:r>
              <a:rPr lang="en-US" sz="2800" err="1">
                <a:solidFill>
                  <a:schemeClr val="accent5">
                    <a:lumMod val="75000"/>
                  </a:schemeClr>
                </a:solidFill>
              </a:rPr>
              <a:t>Ristvey</a:t>
            </a:r>
            <a:endParaRPr lang="en-US" sz="28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87D6C-A325-654F-A162-3AF58257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91" y="4358580"/>
            <a:ext cx="1682809" cy="582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9370B-C820-314B-83AB-5E6C08C65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03" y="4418384"/>
            <a:ext cx="717493" cy="551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EA83F-A9C9-F24C-9A0E-936F3D2BD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500" y="4358580"/>
            <a:ext cx="667123" cy="670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022D83-0018-9C4F-B489-5C763D090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230085"/>
            <a:ext cx="9144000" cy="30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89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3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A8331-2B11-1844-B43C-3AF18F5C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58AFEA-67EB-4E49-9578-E23ACD6D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6" y="742950"/>
            <a:ext cx="4445000" cy="365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08CC7-0F56-F74C-9A03-855248AB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0" y="856851"/>
            <a:ext cx="623455" cy="7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9A6F71-8C83-CF41-AF3A-3C5575DC6FB2}"/>
              </a:ext>
            </a:extLst>
          </p:cNvPr>
          <p:cNvSpPr/>
          <p:nvPr/>
        </p:nvSpPr>
        <p:spPr>
          <a:xfrm>
            <a:off x="5102446" y="2361507"/>
            <a:ext cx="340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What Do You Want?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8AFEA-67EB-4E49-9578-E23ACD6D8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6" y="742950"/>
            <a:ext cx="4445000" cy="365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F08CC7-0F56-F74C-9A03-855248AB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0" y="856851"/>
            <a:ext cx="623455" cy="7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6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28547D-E082-BE45-85C8-4FD4F3C7DC9B}"/>
              </a:ext>
            </a:extLst>
          </p:cNvPr>
          <p:cNvSpPr/>
          <p:nvPr/>
        </p:nvSpPr>
        <p:spPr>
          <a:xfrm>
            <a:off x="-36414" y="-34409"/>
            <a:ext cx="9253242" cy="526995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22241-5F0D-EC47-9465-063F6103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C5B6-427A-E04D-9D41-DC167FD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3709E-80C3-7E4A-BFC4-1E21C21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86A3-3C69-8D41-9BE8-241CB366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0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2B892-3AF8-8E4E-B3EB-06202010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NASA Science</a:t>
            </a:r>
          </a:p>
        </p:txBody>
      </p:sp>
    </p:spTree>
    <p:extLst>
      <p:ext uri="{BB962C8B-B14F-4D97-AF65-F5344CB8AC3E}">
        <p14:creationId xmlns:p14="http://schemas.microsoft.com/office/powerpoint/2010/main" val="292183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28547D-E082-BE45-85C8-4FD4F3C7DC9B}"/>
              </a:ext>
            </a:extLst>
          </p:cNvPr>
          <p:cNvSpPr/>
          <p:nvPr/>
        </p:nvSpPr>
        <p:spPr>
          <a:xfrm>
            <a:off x="-36414" y="-34409"/>
            <a:ext cx="9253242" cy="526995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22241-5F0D-EC47-9465-063F6103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C5B6-427A-E04D-9D41-DC167FD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3709E-80C3-7E4A-BFC4-1E21C21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86A3-3C69-8D41-9BE8-241CB366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0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942DE-655E-6346-A014-DDBFB8AA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13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2B892-3AF8-8E4E-B3EB-06202010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NASA Science</a:t>
            </a:r>
          </a:p>
        </p:txBody>
      </p:sp>
    </p:spTree>
    <p:extLst>
      <p:ext uri="{BB962C8B-B14F-4D97-AF65-F5344CB8AC3E}">
        <p14:creationId xmlns:p14="http://schemas.microsoft.com/office/powerpoint/2010/main" val="204683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28547D-E082-BE45-85C8-4FD4F3C7DC9B}"/>
              </a:ext>
            </a:extLst>
          </p:cNvPr>
          <p:cNvSpPr/>
          <p:nvPr/>
        </p:nvSpPr>
        <p:spPr>
          <a:xfrm>
            <a:off x="-36414" y="-34409"/>
            <a:ext cx="9253242" cy="526995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22241-5F0D-EC47-9465-063F6103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C5B6-427A-E04D-9D41-DC167FD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3709E-80C3-7E4A-BFC4-1E21C21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86A3-3C69-8D41-9BE8-241CB366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0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942DE-655E-6346-A014-DDBFB8AA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13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C87CA1-89A4-F845-919F-1C38F81A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91587"/>
            <a:ext cx="2054958" cy="31766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2B892-3AF8-8E4E-B3EB-06202010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NASA Science</a:t>
            </a:r>
          </a:p>
        </p:txBody>
      </p:sp>
    </p:spTree>
    <p:extLst>
      <p:ext uri="{BB962C8B-B14F-4D97-AF65-F5344CB8AC3E}">
        <p14:creationId xmlns:p14="http://schemas.microsoft.com/office/powerpoint/2010/main" val="2907919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28547D-E082-BE45-85C8-4FD4F3C7DC9B}"/>
              </a:ext>
            </a:extLst>
          </p:cNvPr>
          <p:cNvSpPr/>
          <p:nvPr/>
        </p:nvSpPr>
        <p:spPr>
          <a:xfrm>
            <a:off x="-36414" y="-34409"/>
            <a:ext cx="9253242" cy="526995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22241-5F0D-EC47-9465-063F6103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C5B6-427A-E04D-9D41-DC167FD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3709E-80C3-7E4A-BFC4-1E21C21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86A3-3C69-8D41-9BE8-241CB366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40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6942DE-655E-6346-A014-DDBFB8AA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13" y="1093098"/>
            <a:ext cx="2054953" cy="31766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C87CA1-89A4-F845-919F-1C38F81A2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91587"/>
            <a:ext cx="2054958" cy="31766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6BDEB-58A2-FB49-ADFB-86BD00EDA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992" y="1062919"/>
            <a:ext cx="2052594" cy="31729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2B892-3AF8-8E4E-B3EB-06202010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NASA Science</a:t>
            </a:r>
          </a:p>
        </p:txBody>
      </p:sp>
    </p:spTree>
    <p:extLst>
      <p:ext uri="{BB962C8B-B14F-4D97-AF65-F5344CB8AC3E}">
        <p14:creationId xmlns:p14="http://schemas.microsoft.com/office/powerpoint/2010/main" val="203173686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Slides</Template>
  <TotalTime>7383</TotalTime>
  <Words>710</Words>
  <Application>Microsoft Macintosh PowerPoint</Application>
  <PresentationFormat>On-screen Show (16:9)</PresentationFormat>
  <Paragraphs>118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Cover Slides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 Science</vt:lpstr>
      <vt:lpstr>NASA Science</vt:lpstr>
      <vt:lpstr>NASA Science</vt:lpstr>
      <vt:lpstr>NASA Science</vt:lpstr>
      <vt:lpstr>NASA Science</vt:lpstr>
      <vt:lpstr>PowerPoint Presentation</vt:lpstr>
      <vt:lpstr>PowerPoint Presentation</vt:lpstr>
      <vt:lpstr>PowerPoint Presentation</vt:lpstr>
      <vt:lpstr>Science Resources </vt:lpstr>
      <vt:lpstr>Science Resources</vt:lpstr>
      <vt:lpstr>Pre-K &amp; Elementary</vt:lpstr>
      <vt:lpstr>Middle School</vt:lpstr>
      <vt:lpstr>High School - University</vt:lpstr>
      <vt:lpstr>Data Visualizations and Animations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134</cp:revision>
  <cp:lastPrinted>2014-07-14T23:49:38Z</cp:lastPrinted>
  <dcterms:created xsi:type="dcterms:W3CDTF">2019-10-09T02:20:24Z</dcterms:created>
  <dcterms:modified xsi:type="dcterms:W3CDTF">2021-03-19T21:00:07Z</dcterms:modified>
</cp:coreProperties>
</file>