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24ff5d53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a24ff5d539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c48e9578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c48e9578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c48e9578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c48e9578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ac48e95781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ac48e95781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c48e95781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c48e95781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c48e95781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c48e95781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c48e95781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c48e95781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c48e95781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c48e95781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c48e95781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c48e95781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a24ff5d5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a24ff5d5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24ff5d53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24ff5d53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24ff5d53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24ff5d53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24ff5d53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24ff5d53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24ff5d53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a24ff5d53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24355d3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24355d3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24ff5d53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24ff5d53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24355d37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a24355d37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a24ff5d53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a24ff5d53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24355d3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a24355d3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a24ff5d53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a24ff5d53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24355d37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a24355d37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c48e957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c48e957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a24ff5d53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a24ff5d53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a24ff5d539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a24ff5d539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a24ff5d539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a24ff5d539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a24ff5d53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a24ff5d53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a24ff5d539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a24ff5d539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24355d37b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24355d37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24355d37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24355d37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24355d37b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24355d37b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24355d37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24355d37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c48e9578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c48e9578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c48e9578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c48e9578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3.jpg"/><Relationship Id="rId5" Type="http://schemas.openxmlformats.org/officeDocument/2006/relationships/image" Target="../media/image15.jpg"/><Relationship Id="rId6" Type="http://schemas.openxmlformats.org/officeDocument/2006/relationships/image" Target="../media/image22.jpg"/><Relationship Id="rId7" Type="http://schemas.openxmlformats.org/officeDocument/2006/relationships/image" Target="../media/image19.jpg"/><Relationship Id="rId8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Relationship Id="rId4" Type="http://schemas.openxmlformats.org/officeDocument/2006/relationships/image" Target="../media/image31.jpg"/><Relationship Id="rId5" Type="http://schemas.openxmlformats.org/officeDocument/2006/relationships/image" Target="../media/image30.jpg"/><Relationship Id="rId6" Type="http://schemas.openxmlformats.org/officeDocument/2006/relationships/image" Target="../media/image33.jpg"/><Relationship Id="rId7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6.jpg"/><Relationship Id="rId7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8.png"/><Relationship Id="rId7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66.png"/><Relationship Id="rId5" Type="http://schemas.openxmlformats.org/officeDocument/2006/relationships/image" Target="../media/image40.png"/><Relationship Id="rId6" Type="http://schemas.openxmlformats.org/officeDocument/2006/relationships/image" Target="../media/image52.png"/><Relationship Id="rId7" Type="http://schemas.openxmlformats.org/officeDocument/2006/relationships/image" Target="../media/image45.png"/><Relationship Id="rId8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5" Type="http://schemas.openxmlformats.org/officeDocument/2006/relationships/image" Target="../media/image55.png"/><Relationship Id="rId6" Type="http://schemas.openxmlformats.org/officeDocument/2006/relationships/image" Target="../media/image46.png"/><Relationship Id="rId7" Type="http://schemas.openxmlformats.org/officeDocument/2006/relationships/image" Target="../media/image68.png"/><Relationship Id="rId8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Relationship Id="rId4" Type="http://schemas.openxmlformats.org/officeDocument/2006/relationships/image" Target="../media/image6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65.png"/><Relationship Id="rId8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jpg"/><Relationship Id="rId4" Type="http://schemas.openxmlformats.org/officeDocument/2006/relationships/image" Target="../media/image64.png"/><Relationship Id="rId5" Type="http://schemas.openxmlformats.org/officeDocument/2006/relationships/image" Target="../media/image60.png"/><Relationship Id="rId6" Type="http://schemas.openxmlformats.org/officeDocument/2006/relationships/image" Target="../media/image58.jpg"/><Relationship Id="rId7" Type="http://schemas.openxmlformats.org/officeDocument/2006/relationships/image" Target="../media/image67.jpg"/><Relationship Id="rId8" Type="http://schemas.openxmlformats.org/officeDocument/2006/relationships/image" Target="../media/image6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hyperlink" Target="mailto:jrestrepo@montessoricartagena.edu.co" TargetMode="External"/><Relationship Id="rId4" Type="http://schemas.openxmlformats.org/officeDocument/2006/relationships/hyperlink" Target="https://www.globe.gov/es/web/jrestrepo" TargetMode="External"/><Relationship Id="rId5" Type="http://schemas.openxmlformats.org/officeDocument/2006/relationships/image" Target="../media/image5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33781" y="558431"/>
            <a:ext cx="6390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33775" y="2125594"/>
            <a:ext cx="63903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311500" y="3056025"/>
            <a:ext cx="23253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Relating SDG+ s with GLOBE: Cartagena Montessori School, Colombia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Juan Felipe Restrepo Mesa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/>
          <p:nvPr/>
        </p:nvSpPr>
        <p:spPr>
          <a:xfrm>
            <a:off x="107400" y="104850"/>
            <a:ext cx="8724900" cy="493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25" y="1134730"/>
            <a:ext cx="1357505" cy="101812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/>
          <p:nvPr/>
        </p:nvSpPr>
        <p:spPr>
          <a:xfrm>
            <a:off x="3131675" y="1760425"/>
            <a:ext cx="1865700" cy="2583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/>
          <p:nvPr/>
        </p:nvSpPr>
        <p:spPr>
          <a:xfrm rot="-1961095">
            <a:off x="1860471" y="2118192"/>
            <a:ext cx="2936008" cy="1833457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2"/>
          <p:cNvSpPr/>
          <p:nvPr/>
        </p:nvSpPr>
        <p:spPr>
          <a:xfrm rot="620129">
            <a:off x="1562919" y="1429104"/>
            <a:ext cx="3162006" cy="1510393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2"/>
          <p:cNvSpPr/>
          <p:nvPr/>
        </p:nvSpPr>
        <p:spPr>
          <a:xfrm rot="1832641">
            <a:off x="3283268" y="1887402"/>
            <a:ext cx="2865407" cy="1682446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/>
          <p:nvPr/>
        </p:nvSpPr>
        <p:spPr>
          <a:xfrm rot="-1412216">
            <a:off x="3212867" y="1254183"/>
            <a:ext cx="3161967" cy="1715822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2"/>
          <p:cNvSpPr/>
          <p:nvPr/>
        </p:nvSpPr>
        <p:spPr>
          <a:xfrm>
            <a:off x="3054575" y="518350"/>
            <a:ext cx="1865700" cy="2250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365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¿Cómo funciona</a:t>
            </a:r>
            <a:r>
              <a:rPr b="1" lang="es"/>
              <a:t>?</a:t>
            </a:r>
            <a:endParaRPr b="1"/>
          </a:p>
        </p:txBody>
      </p:sp>
      <p:sp>
        <p:nvSpPr>
          <p:cNvPr id="130" name="Google Shape;130;p22"/>
          <p:cNvSpPr txBox="1"/>
          <p:nvPr/>
        </p:nvSpPr>
        <p:spPr>
          <a:xfrm>
            <a:off x="3360575" y="2087063"/>
            <a:ext cx="1407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Ecosistema</a:t>
            </a:r>
            <a:endParaRPr sz="1800"/>
          </a:p>
        </p:txBody>
      </p:sp>
      <p:sp>
        <p:nvSpPr>
          <p:cNvPr id="131" name="Google Shape;131;p22"/>
          <p:cNvSpPr txBox="1"/>
          <p:nvPr/>
        </p:nvSpPr>
        <p:spPr>
          <a:xfrm>
            <a:off x="3478225" y="1162000"/>
            <a:ext cx="11595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Estudiantes</a:t>
            </a:r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4985250" y="1276013"/>
            <a:ext cx="12336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Docentes</a:t>
            </a:r>
            <a:endParaRPr/>
          </a:p>
        </p:txBody>
      </p:sp>
      <p:sp>
        <p:nvSpPr>
          <p:cNvPr id="133" name="Google Shape;133;p22"/>
          <p:cNvSpPr txBox="1"/>
          <p:nvPr/>
        </p:nvSpPr>
        <p:spPr>
          <a:xfrm>
            <a:off x="5079875" y="3141450"/>
            <a:ext cx="990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Expertos</a:t>
            </a:r>
            <a:endParaRPr/>
          </a:p>
        </p:txBody>
      </p:sp>
      <p:sp>
        <p:nvSpPr>
          <p:cNvPr id="134" name="Google Shape;134;p22"/>
          <p:cNvSpPr txBox="1"/>
          <p:nvPr/>
        </p:nvSpPr>
        <p:spPr>
          <a:xfrm>
            <a:off x="1761400" y="1560850"/>
            <a:ext cx="11595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Padres 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Familia &amp;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Comunidad</a:t>
            </a:r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2537275" y="3079928"/>
            <a:ext cx="160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Sabedores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Ancestrales</a:t>
            </a: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3727325" y="3613675"/>
            <a:ext cx="9909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Asesores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ONDAS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0096" y="217410"/>
            <a:ext cx="1159500" cy="8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5924" y="2699898"/>
            <a:ext cx="990904" cy="74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0775" y="3558186"/>
            <a:ext cx="990904" cy="74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9376" y="1157703"/>
            <a:ext cx="1482002" cy="111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8478" y="3652635"/>
            <a:ext cx="990898" cy="132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073" y="3530061"/>
            <a:ext cx="1602004" cy="120154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7242600" y="304800"/>
            <a:ext cx="1482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Dimensiones natural, social y cultural</a:t>
            </a:r>
            <a:endParaRPr/>
          </a:p>
        </p:txBody>
      </p:sp>
      <p:sp>
        <p:nvSpPr>
          <p:cNvPr id="144" name="Google Shape;144;p22"/>
          <p:cNvSpPr txBox="1"/>
          <p:nvPr/>
        </p:nvSpPr>
        <p:spPr>
          <a:xfrm>
            <a:off x="5666400" y="4599275"/>
            <a:ext cx="30582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Fotografías por Juan Felipe Restrepo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571075" y="1070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Fases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727850" y="1579575"/>
            <a:ext cx="9948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Fase</a:t>
            </a:r>
            <a:r>
              <a:rPr lang="es">
                <a:solidFill>
                  <a:srgbClr val="FFFFFF"/>
                </a:solidFill>
              </a:rPr>
              <a:t> 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664375" y="2802225"/>
            <a:ext cx="14160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Conformación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de los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Grupos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1947750" y="1589175"/>
            <a:ext cx="9948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Fase</a:t>
            </a:r>
            <a:r>
              <a:rPr lang="es">
                <a:solidFill>
                  <a:srgbClr val="FFFFFF"/>
                </a:solidFill>
              </a:rPr>
              <a:t> 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1918350" y="2802225"/>
            <a:ext cx="11646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El problema</a:t>
            </a:r>
            <a:r>
              <a:rPr lang="es">
                <a:solidFill>
                  <a:srgbClr val="FFFFFF"/>
                </a:solidFill>
              </a:rPr>
              <a:t> &amp; la pregunta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problema</a:t>
            </a:r>
            <a:r>
              <a:rPr lang="es"/>
              <a:t> </a:t>
            </a:r>
            <a:endParaRPr/>
          </a:p>
        </p:txBody>
      </p:sp>
      <p:sp>
        <p:nvSpPr>
          <p:cNvPr id="154" name="Google Shape;154;p23"/>
          <p:cNvSpPr txBox="1"/>
          <p:nvPr/>
        </p:nvSpPr>
        <p:spPr>
          <a:xfrm>
            <a:off x="3167650" y="1589175"/>
            <a:ext cx="9948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Fase</a:t>
            </a:r>
            <a:r>
              <a:rPr lang="es">
                <a:solidFill>
                  <a:srgbClr val="FFFFFF"/>
                </a:solidFill>
              </a:rPr>
              <a:t> 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3275450" y="2882025"/>
            <a:ext cx="1338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Construcción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de un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catálogo de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especies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“línea base”</a:t>
            </a:r>
            <a:r>
              <a:rPr lang="es"/>
              <a:t> </a:t>
            </a: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4387550" y="1589175"/>
            <a:ext cx="9948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Fase</a:t>
            </a:r>
            <a:r>
              <a:rPr lang="es">
                <a:solidFill>
                  <a:srgbClr val="FFFFFF"/>
                </a:solidFill>
              </a:rPr>
              <a:t> 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4470400" y="2882025"/>
            <a:ext cx="1338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Salidas de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campo</a:t>
            </a:r>
            <a:r>
              <a:rPr lang="es">
                <a:solidFill>
                  <a:srgbClr val="FFFFFF"/>
                </a:solidFill>
              </a:rPr>
              <a:t> &amp;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Inventarios</a:t>
            </a:r>
            <a:r>
              <a:rPr lang="es"/>
              <a:t>  </a:t>
            </a:r>
            <a:endParaRPr/>
          </a:p>
        </p:txBody>
      </p:sp>
      <p:sp>
        <p:nvSpPr>
          <p:cNvPr id="158" name="Google Shape;158;p23"/>
          <p:cNvSpPr txBox="1"/>
          <p:nvPr/>
        </p:nvSpPr>
        <p:spPr>
          <a:xfrm>
            <a:off x="5607450" y="1589175"/>
            <a:ext cx="9948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Fase</a:t>
            </a:r>
            <a:r>
              <a:rPr lang="es">
                <a:solidFill>
                  <a:srgbClr val="FFFFFF"/>
                </a:solidFill>
              </a:rPr>
              <a:t> 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5607450" y="2882025"/>
            <a:ext cx="1338300" cy="1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Análisis de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Datos,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colecciones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curadas por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expertos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6827350" y="1589175"/>
            <a:ext cx="9948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Fase</a:t>
            </a:r>
            <a:r>
              <a:rPr lang="es">
                <a:solidFill>
                  <a:srgbClr val="FFFFFF"/>
                </a:solidFill>
              </a:rPr>
              <a:t> 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6945750" y="2882025"/>
            <a:ext cx="1338300" cy="1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Compartir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resultados con la comunidad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1939950" y="2092650"/>
            <a:ext cx="1164600" cy="582300"/>
          </a:xfrm>
          <a:prstGeom prst="chevron">
            <a:avLst>
              <a:gd fmla="val 50000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/>
          <p:nvPr/>
        </p:nvSpPr>
        <p:spPr>
          <a:xfrm>
            <a:off x="3191400" y="2132550"/>
            <a:ext cx="1164600" cy="582300"/>
          </a:xfrm>
          <a:prstGeom prst="chevron">
            <a:avLst>
              <a:gd fmla="val 50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3"/>
          <p:cNvSpPr/>
          <p:nvPr/>
        </p:nvSpPr>
        <p:spPr>
          <a:xfrm>
            <a:off x="4442850" y="2132550"/>
            <a:ext cx="1164600" cy="582300"/>
          </a:xfrm>
          <a:prstGeom prst="chevron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5694300" y="2132550"/>
            <a:ext cx="1164600" cy="582300"/>
          </a:xfrm>
          <a:prstGeom prst="chevron">
            <a:avLst>
              <a:gd fmla="val 50000" name="adj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6945750" y="2132550"/>
            <a:ext cx="1164600" cy="582300"/>
          </a:xfrm>
          <a:prstGeom prst="chevron">
            <a:avLst>
              <a:gd fmla="val 50000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/>
          <p:nvPr/>
        </p:nvSpPr>
        <p:spPr>
          <a:xfrm>
            <a:off x="861300" y="2092650"/>
            <a:ext cx="1055400" cy="572700"/>
          </a:xfrm>
          <a:prstGeom prst="homePlate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8" name="Google Shape;168;p23"/>
          <p:cNvCxnSpPr/>
          <p:nvPr/>
        </p:nvCxnSpPr>
        <p:spPr>
          <a:xfrm>
            <a:off x="921900" y="4177500"/>
            <a:ext cx="6696900" cy="123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23"/>
          <p:cNvSpPr txBox="1"/>
          <p:nvPr/>
        </p:nvSpPr>
        <p:spPr>
          <a:xfrm>
            <a:off x="921900" y="4255500"/>
            <a:ext cx="69873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Un período de seis a siete meses</a:t>
            </a:r>
            <a:r>
              <a:rPr lang="es"/>
              <a:t> </a:t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1649950" y="557225"/>
            <a:ext cx="61722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¿Cómo está compuesta la biodiversidad de la zona de estudio y cuál ha sido el impacto ambiental derivado de las actividades humanas?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1" name="Google Shape;171;p23"/>
          <p:cNvSpPr txBox="1"/>
          <p:nvPr>
            <p:ph type="title"/>
          </p:nvPr>
        </p:nvSpPr>
        <p:spPr>
          <a:xfrm>
            <a:off x="571075" y="9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00"/>
                </a:solidFill>
              </a:rPr>
              <a:t>Pregunta Integradora</a:t>
            </a:r>
            <a:endParaRPr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>
            <p:ph type="title"/>
          </p:nvPr>
        </p:nvSpPr>
        <p:spPr>
          <a:xfrm>
            <a:off x="311700" y="25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Principales productos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88" y="977250"/>
            <a:ext cx="7698824" cy="344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7320075" y="4690925"/>
            <a:ext cx="17145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Fuente Inaturalist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Principales Productos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Guía Práctica para los grupos expedición bio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 (ISBN 978-958-8290-74-4)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Catálogo Expedición ONDAS - BIO Bolívar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(ISBN 978-958-8862-55-2)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200" y="3294425"/>
            <a:ext cx="1108453" cy="147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2100" y="3294475"/>
            <a:ext cx="1108453" cy="147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8" y="3294450"/>
            <a:ext cx="1970635" cy="147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4075" y="3294453"/>
            <a:ext cx="1108453" cy="1477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8675" y="524025"/>
            <a:ext cx="17907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3312088" y="4772400"/>
            <a:ext cx="475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Firma de libros por parte de nuestros estudiantes. Foto JFrestrepo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>
            <p:ph type="title"/>
          </p:nvPr>
        </p:nvSpPr>
        <p:spPr>
          <a:xfrm>
            <a:off x="311700" y="359300"/>
            <a:ext cx="8520600" cy="13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Instituciones que han hecho posible el proyecto Expedición ONDAS BIO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13" y="4015950"/>
            <a:ext cx="4490724" cy="7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800" y="3917550"/>
            <a:ext cx="878475" cy="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575" y="1824362"/>
            <a:ext cx="5180397" cy="9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6">
            <a:alphaModFix/>
          </a:blip>
          <a:srcRect b="19454" l="19367" r="23684" t="21967"/>
          <a:stretch/>
        </p:blipFill>
        <p:spPr>
          <a:xfrm>
            <a:off x="509575" y="2882871"/>
            <a:ext cx="1300176" cy="94563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/>
          <p:nvPr/>
        </p:nvSpPr>
        <p:spPr>
          <a:xfrm>
            <a:off x="2014550" y="2882875"/>
            <a:ext cx="1414500" cy="9456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1710" y="3048400"/>
            <a:ext cx="1300182" cy="6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267900" y="155700"/>
            <a:ext cx="8564400" cy="14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El modelo que hemos seguido se basa en el documento de la UNESCO “Educación para los Objetivos de Desarrollo Sostenible”, para cada ODS se define: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311700" y="1939488"/>
            <a:ext cx="8520600" cy="22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Un objetivo general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Objetivos de aprendizaje cognitivos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Objetivos de aprendizaje socio-emocionales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Objetivos de aprendizaje conductuales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Una lista de tema sugeridos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Ejemplos de enfoques y métodos de aprendizaje para cada ODS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/>
          <p:nvPr/>
        </p:nvSpPr>
        <p:spPr>
          <a:xfrm rot="10799595">
            <a:off x="807147" y="4212748"/>
            <a:ext cx="458730" cy="411966"/>
          </a:xfrm>
          <a:prstGeom prst="flowChartDocumen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 txBox="1"/>
          <p:nvPr/>
        </p:nvSpPr>
        <p:spPr>
          <a:xfrm>
            <a:off x="1264450" y="4098775"/>
            <a:ext cx="55185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https://www.dropbox.com/sh/guhhp3hxkrf7gi1/AABp1YFrKetBMPdTbjLSiES_a?dl=0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Objetivos Generales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15" name="Google Shape;215;p28"/>
          <p:cNvSpPr txBox="1"/>
          <p:nvPr>
            <p:ph idx="1" type="body"/>
          </p:nvPr>
        </p:nvSpPr>
        <p:spPr>
          <a:xfrm>
            <a:off x="311700" y="14418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b="1" lang="es">
                <a:solidFill>
                  <a:srgbClr val="FFFFFF"/>
                </a:solidFill>
              </a:rPr>
              <a:t>ODS 15 Vida Submarina.</a:t>
            </a:r>
            <a:r>
              <a:rPr lang="es">
                <a:solidFill>
                  <a:srgbClr val="FFFFFF"/>
                </a:solidFill>
              </a:rPr>
              <a:t> Conservar y utilizar en forma sostenible los océanos, los mares y los recursos marinos para el desarrollo sostenible.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b="1" lang="es">
                <a:solidFill>
                  <a:srgbClr val="FFFFFF"/>
                </a:solidFill>
              </a:rPr>
              <a:t>ODS 16 Vida de Ecosistemas Terrestres.</a:t>
            </a:r>
            <a:r>
              <a:rPr lang="es">
                <a:solidFill>
                  <a:srgbClr val="FFFFFF"/>
                </a:solidFill>
              </a:rPr>
              <a:t> Proteger, establecer y promover el uso de los ecosistemas terrestres, gestionar sosteniblemente los bosques, luchar contra la desertificación, detener e invertir la degradación de las tierras y detener la pérdida de la biodiversidad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Objetivos de Aprendizaje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21" name="Google Shape;221;p29"/>
          <p:cNvSpPr txBox="1"/>
          <p:nvPr>
            <p:ph idx="1" type="body"/>
          </p:nvPr>
        </p:nvSpPr>
        <p:spPr>
          <a:xfrm>
            <a:off x="311700" y="1152475"/>
            <a:ext cx="8520600" cy="3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</a:rPr>
              <a:t>Objetivos de Aprendizaje Cognitivos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14. Vida Submarina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comprende la ecología marina básica, los ecosistemas, las relaciones depredador presa, etc.(1)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 comprende el vínculo que mucha gente tiene con el mar y la vida que se sustenta, incluyendo el rol del mar como fuente de alimento, trabajo y oportunidades. (2)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15. Vida de ecosistemas terrestres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 sz="1400">
                <a:solidFill>
                  <a:srgbClr val="FFFFFF"/>
                </a:solidFill>
              </a:rPr>
              <a:t>El/la alumno/a comprende la ecología básica en referencia a ecosistemas locales y mundiales, y puede identificar especies locales y comprender la medida de la biodiversidad. (1)</a:t>
            </a:r>
            <a:endParaRPr sz="1400"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comprende las diversas amenazas a las que se enfrenta la biodiversidad incluidos servicios de apoyo, suministro, de regulación y culturales, y servicios  de ecosistemas para la reducción del riesgo de desastres. (2)</a:t>
            </a:r>
            <a:endParaRPr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Objetivos de Aprendizaje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27" name="Google Shape;22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</a:rPr>
              <a:t>Objetivos de Aprendizaje Socio-emocionales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14. Vida Submarina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de defender las prácticas de pesca sostenible. (1)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de demostrar a las personas el impacto del hombre sobre los océanos (pérdida de biomasa, acidificación, contaminación, etc.) y la importancia de océanos saludables y limpios. (2)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15. Vida de Ecosistemas Terrestres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de argumentar en contra de las prácticas ambientales destructivas, que causan pérdida de la Biodiversidad. (1)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de defender la conservación de la biodiversidad sobre distintas bases, incluyendo servicios de ecosistema y el valor intrínseco. (2)</a:t>
            </a:r>
            <a:endParaRPr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Objetivos de Aprendizaje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33" name="Google Shape;23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Objetivos de Aprendizaje Conductuales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14. Vida Submarina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de investigar cuánto depende su país del mar. (1)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 de debatir métodos sostenibles, tales como cuotas de pesca estrictas y moratorias para especies en peligro de extinción. (2)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15. Vida de Ecosistemas Terrestres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de vincular grupos locales dedicados a la conservación de la biodiversidad en su área. (1)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El/la alumno/a es capaz de usar eficazmente su voz en los procesos de toma de decisiones para ayudar a las áreas urbanas y rurales a que se vuelvan más receptivas a la vida silvestre por medio del establecimiento de corredores de vida silvestre, programas agroambientales, ecología de restauración y otros.</a:t>
            </a:r>
            <a:endParaRPr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7805" l="0" r="0" t="7813"/>
          <a:stretch/>
        </p:blipFill>
        <p:spPr>
          <a:xfrm>
            <a:off x="0" y="0"/>
            <a:ext cx="914397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8" y="65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/>
              <a:t>Expedición ONDAS BIO</a:t>
            </a:r>
            <a:endParaRPr sz="4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Una experiencia significativa de cara a los objetivos de desarrollo sostenible</a:t>
            </a:r>
            <a:endParaRPr sz="2400"/>
          </a:p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311700" y="2994825"/>
            <a:ext cx="8520600" cy="14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Por: Juan Felipe Restrepo Mesa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Jefe de Gestión del Conocimiento y Coordinador Ambiental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Colegio Montessori de Cartagena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2020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75375" y="4286175"/>
            <a:ext cx="61722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375" y="4457615"/>
            <a:ext cx="557934" cy="5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0125" y="4454371"/>
            <a:ext cx="557925" cy="5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3975" y="4441293"/>
            <a:ext cx="557925" cy="54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7832" y="4454375"/>
            <a:ext cx="600618" cy="5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62825" y="3048375"/>
            <a:ext cx="520875" cy="5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44300" y="2292782"/>
            <a:ext cx="557925" cy="557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Temas sugeridos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39" name="Google Shape;239;p32"/>
          <p:cNvSpPr txBox="1"/>
          <p:nvPr>
            <p:ph idx="1" type="body"/>
          </p:nvPr>
        </p:nvSpPr>
        <p:spPr>
          <a:xfrm>
            <a:off x="311700" y="1017725"/>
            <a:ext cx="8520600" cy="3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ODS14 Vida Submarina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Ecología marina – la red alimentaria, depredadores y presa, competencia, colapso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Contaminantes del océano: plásticos, microperlas, aguas residuales, nutrientes y químicos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ODS 15 Vida de Ecosistemas Terrestres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Amenazas a la biodiversidad: pérdida de hábitat, deforestación, fragmentación, especies invasoras y sobreexplotación (causado por prácticas de producción y consumo no sostenibles, tecnologías no sostenibles, etc.)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Servicios de ecosistemas (culturales, de suministro, de regulación y de apoyo)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Ejemplos de Enfoques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45" name="Google Shape;24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14 Vida Submarina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Crear y llevar a cabo un proyecto de acción (juvenil) relacionado con la vida submarina.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Visitar sitios costeros.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ODS 15 Vida de Ecosistema Terrestres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Realizar un BioBlitz (se trata de una jornada anual donde la comunidad se reúne para hacer un mapa de todas las especies que existen en su área).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s">
                <a:solidFill>
                  <a:srgbClr val="FFFFFF"/>
                </a:solidFill>
              </a:rPr>
              <a:t>Realizar un proyecto de investigación en torno a: "¿Por qué es importante la biodiversidad?".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en el Colegio Montessori de Cartagena (2017-2020)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51" name="Google Shape;251;p34"/>
          <p:cNvSpPr txBox="1"/>
          <p:nvPr>
            <p:ph idx="1" type="body"/>
          </p:nvPr>
        </p:nvSpPr>
        <p:spPr>
          <a:xfrm>
            <a:off x="311700" y="1703775"/>
            <a:ext cx="8520600" cy="23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Expedición BIO I: a un relicto de Bosque Seco Tropical del Ekoparque Luna Forest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Expedición BIO II: al Ecotono Bosque Seco Tropical - Bosque de Manglar. </a:t>
            </a:r>
            <a:r>
              <a:rPr lang="es" sz="1200">
                <a:solidFill>
                  <a:srgbClr val="FF9900"/>
                </a:solidFill>
              </a:rPr>
              <a:t>(Mejor proyecto a nivel Nacional 2018, tercer mejor proyecto internacional en la Feria Internacional de Mostratec. Novo Hamburgo, Brasil)</a:t>
            </a:r>
            <a:endParaRPr sz="1200">
              <a:solidFill>
                <a:srgbClr val="FF99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Expedición BIO III: la aves urbanas del Caño de Bazurto, Cartagena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Expedición BIO IV: a dos humedales estuarinos del Norte de Colombia </a:t>
            </a:r>
            <a:r>
              <a:rPr lang="es" sz="1200">
                <a:solidFill>
                  <a:srgbClr val="FF9900"/>
                </a:solidFill>
              </a:rPr>
              <a:t>(4 estrellas del 2020 IVSS, y tres insignias) </a:t>
            </a:r>
            <a:endParaRPr sz="1200">
              <a:solidFill>
                <a:srgbClr val="FF99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Expedición BIO V: las aves urbanas de Manga en tiempos de Covid-19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Expedición BIO VI: las aves urbanas y el efecto de las islas de calor</a:t>
            </a:r>
            <a:r>
              <a:rPr lang="es"/>
              <a:t> </a:t>
            </a:r>
            <a:endParaRPr/>
          </a:p>
        </p:txBody>
      </p:sp>
      <p:sp>
        <p:nvSpPr>
          <p:cNvPr id="252" name="Google Shape;252;p34"/>
          <p:cNvSpPr txBox="1"/>
          <p:nvPr/>
        </p:nvSpPr>
        <p:spPr>
          <a:xfrm>
            <a:off x="569700" y="4618450"/>
            <a:ext cx="8004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Objetivos de Desarrollo Sostenible #14 Vida Submarina y #15 Vida de Ecosistemas Terrestres </a:t>
            </a:r>
            <a:endParaRPr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00"/>
                </a:solidFill>
              </a:rPr>
              <a:t>2017, Expedición BIO I</a:t>
            </a:r>
            <a:endParaRPr b="1" sz="2400">
              <a:solidFill>
                <a:srgbClr val="FFFF00"/>
              </a:solidFill>
            </a:endParaRPr>
          </a:p>
        </p:txBody>
      </p:sp>
      <p:sp>
        <p:nvSpPr>
          <p:cNvPr id="258" name="Google Shape;258;p35"/>
          <p:cNvSpPr/>
          <p:nvPr/>
        </p:nvSpPr>
        <p:spPr>
          <a:xfrm>
            <a:off x="359050" y="2179700"/>
            <a:ext cx="42771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5"/>
          <p:cNvSpPr/>
          <p:nvPr/>
        </p:nvSpPr>
        <p:spPr>
          <a:xfrm rot="2700000">
            <a:off x="1328179" y="1672683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5"/>
          <p:cNvSpPr/>
          <p:nvPr/>
        </p:nvSpPr>
        <p:spPr>
          <a:xfrm rot="-2700000">
            <a:off x="817188" y="2650352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5"/>
          <p:cNvSpPr/>
          <p:nvPr/>
        </p:nvSpPr>
        <p:spPr>
          <a:xfrm rot="-2700000">
            <a:off x="2148261" y="2650345"/>
            <a:ext cx="891379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 txBox="1"/>
          <p:nvPr/>
        </p:nvSpPr>
        <p:spPr>
          <a:xfrm>
            <a:off x="2468125" y="1826150"/>
            <a:ext cx="1507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63" name="Google Shape;263;p35"/>
          <p:cNvSpPr txBox="1"/>
          <p:nvPr/>
        </p:nvSpPr>
        <p:spPr>
          <a:xfrm>
            <a:off x="156325" y="3233350"/>
            <a:ext cx="1783200" cy="12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IX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CNAA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&amp; 1er Taller “Las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Aves del Bosque Seco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Tropical”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Asociación 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264" name="Google Shape;264;p35"/>
          <p:cNvSpPr txBox="1"/>
          <p:nvPr/>
        </p:nvSpPr>
        <p:spPr>
          <a:xfrm>
            <a:off x="534025" y="1017725"/>
            <a:ext cx="1934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Convocatoria ONDAS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265" name="Google Shape;265;p35"/>
          <p:cNvSpPr txBox="1"/>
          <p:nvPr/>
        </p:nvSpPr>
        <p:spPr>
          <a:xfrm>
            <a:off x="1620650" y="3233350"/>
            <a:ext cx="1934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Global Big Day 2017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6167825" y="1923150"/>
            <a:ext cx="1783200" cy="9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Encuentro “Yo Amo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La Ciencia CT+I 2017”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Departamental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267" name="Google Shape;267;p35"/>
          <p:cNvSpPr/>
          <p:nvPr/>
        </p:nvSpPr>
        <p:spPr>
          <a:xfrm rot="-2700000">
            <a:off x="3448548" y="2597320"/>
            <a:ext cx="891379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5"/>
          <p:cNvSpPr txBox="1"/>
          <p:nvPr/>
        </p:nvSpPr>
        <p:spPr>
          <a:xfrm>
            <a:off x="3554750" y="3233350"/>
            <a:ext cx="962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X CNAA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269" name="Google Shape;269;p35"/>
          <p:cNvSpPr txBox="1"/>
          <p:nvPr/>
        </p:nvSpPr>
        <p:spPr>
          <a:xfrm>
            <a:off x="4616513" y="1923150"/>
            <a:ext cx="12237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Salida de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Campo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Eko parque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Luna Forest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70" name="Google Shape;270;p35"/>
          <p:cNvSpPr/>
          <p:nvPr/>
        </p:nvSpPr>
        <p:spPr>
          <a:xfrm rot="2700000">
            <a:off x="7675579" y="1721183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5"/>
          <p:cNvSpPr/>
          <p:nvPr/>
        </p:nvSpPr>
        <p:spPr>
          <a:xfrm>
            <a:off x="7811675" y="2179700"/>
            <a:ext cx="12237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5"/>
          <p:cNvSpPr txBox="1"/>
          <p:nvPr/>
        </p:nvSpPr>
        <p:spPr>
          <a:xfrm>
            <a:off x="6595538" y="739050"/>
            <a:ext cx="1085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IV Festival de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las Aves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Migratorias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273" name="Google Shape;273;p35"/>
          <p:cNvSpPr/>
          <p:nvPr/>
        </p:nvSpPr>
        <p:spPr>
          <a:xfrm>
            <a:off x="5475700" y="2205300"/>
            <a:ext cx="6921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35"/>
          <p:cNvPicPr preferRelativeResize="0"/>
          <p:nvPr/>
        </p:nvPicPr>
        <p:blipFill rotWithShape="1">
          <a:blip r:embed="rId3">
            <a:alphaModFix/>
          </a:blip>
          <a:srcRect b="19454" l="19367" r="23684" t="21967"/>
          <a:stretch/>
        </p:blipFill>
        <p:spPr>
          <a:xfrm>
            <a:off x="627450" y="1377727"/>
            <a:ext cx="494976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000" y="2712450"/>
            <a:ext cx="59083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4692" y="821012"/>
            <a:ext cx="590850" cy="91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5054" y="3566673"/>
            <a:ext cx="668846" cy="8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5"/>
          <p:cNvSpPr/>
          <p:nvPr/>
        </p:nvSpPr>
        <p:spPr>
          <a:xfrm>
            <a:off x="632225" y="1810950"/>
            <a:ext cx="590700" cy="32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449" y="1795161"/>
            <a:ext cx="692101" cy="327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13" y="785825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25" y="2902725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9600" y="2902725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3625" y="785825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4375" y="2902725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4225" y="785825"/>
            <a:ext cx="24384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/>
          <p:cNvSpPr txBox="1"/>
          <p:nvPr/>
        </p:nvSpPr>
        <p:spPr>
          <a:xfrm>
            <a:off x="4149250" y="192900"/>
            <a:ext cx="9645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00"/>
                </a:solidFill>
              </a:rPr>
              <a:t>2017</a:t>
            </a:r>
            <a:endParaRPr b="1" sz="1800">
              <a:solidFill>
                <a:srgbClr val="FFFF00"/>
              </a:solidFill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546750" y="252887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1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3445175" y="252887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2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93" name="Google Shape;293;p36"/>
          <p:cNvSpPr txBox="1"/>
          <p:nvPr/>
        </p:nvSpPr>
        <p:spPr>
          <a:xfrm>
            <a:off x="6343625" y="252887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3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94" name="Google Shape;294;p36"/>
          <p:cNvSpPr txBox="1"/>
          <p:nvPr/>
        </p:nvSpPr>
        <p:spPr>
          <a:xfrm>
            <a:off x="546750" y="477517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4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95" name="Google Shape;295;p36"/>
          <p:cNvSpPr txBox="1"/>
          <p:nvPr/>
        </p:nvSpPr>
        <p:spPr>
          <a:xfrm>
            <a:off x="3445175" y="477517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5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96" name="Google Shape;296;p36"/>
          <p:cNvSpPr txBox="1"/>
          <p:nvPr/>
        </p:nvSpPr>
        <p:spPr>
          <a:xfrm>
            <a:off x="6343600" y="477517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6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FF00"/>
                </a:solidFill>
              </a:rPr>
              <a:t>2018, Expedición BIO I, II &amp; III </a:t>
            </a:r>
            <a:endParaRPr b="1" sz="2400">
              <a:solidFill>
                <a:srgbClr val="FFFF00"/>
              </a:solidFill>
            </a:endParaRPr>
          </a:p>
        </p:txBody>
      </p:sp>
      <p:sp>
        <p:nvSpPr>
          <p:cNvPr id="302" name="Google Shape;302;p37"/>
          <p:cNvSpPr/>
          <p:nvPr/>
        </p:nvSpPr>
        <p:spPr>
          <a:xfrm>
            <a:off x="254175" y="1832525"/>
            <a:ext cx="23604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7"/>
          <p:cNvSpPr/>
          <p:nvPr/>
        </p:nvSpPr>
        <p:spPr>
          <a:xfrm rot="-2700000">
            <a:off x="117238" y="2352502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7"/>
          <p:cNvSpPr/>
          <p:nvPr/>
        </p:nvSpPr>
        <p:spPr>
          <a:xfrm>
            <a:off x="2743200" y="1832525"/>
            <a:ext cx="14370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7"/>
          <p:cNvSpPr/>
          <p:nvPr/>
        </p:nvSpPr>
        <p:spPr>
          <a:xfrm rot="2700000">
            <a:off x="7049729" y="1390020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7"/>
          <p:cNvSpPr txBox="1"/>
          <p:nvPr/>
        </p:nvSpPr>
        <p:spPr>
          <a:xfrm>
            <a:off x="988350" y="1472525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07" name="Google Shape;307;p37"/>
          <p:cNvSpPr/>
          <p:nvPr/>
        </p:nvSpPr>
        <p:spPr>
          <a:xfrm rot="-2700000">
            <a:off x="6415636" y="2227320"/>
            <a:ext cx="891379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7"/>
          <p:cNvSpPr/>
          <p:nvPr/>
        </p:nvSpPr>
        <p:spPr>
          <a:xfrm rot="-2700000">
            <a:off x="2563536" y="2269395"/>
            <a:ext cx="891379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7"/>
          <p:cNvSpPr txBox="1"/>
          <p:nvPr/>
        </p:nvSpPr>
        <p:spPr>
          <a:xfrm>
            <a:off x="2678850" y="1472525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II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10" name="Google Shape;310;p37"/>
          <p:cNvSpPr txBox="1"/>
          <p:nvPr/>
        </p:nvSpPr>
        <p:spPr>
          <a:xfrm>
            <a:off x="43225" y="2872325"/>
            <a:ext cx="789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XI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CNAA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11" name="Google Shape;311;p37"/>
          <p:cNvSpPr txBox="1"/>
          <p:nvPr/>
        </p:nvSpPr>
        <p:spPr>
          <a:xfrm>
            <a:off x="6118050" y="2780375"/>
            <a:ext cx="918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XII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CNAA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12" name="Google Shape;312;p37"/>
          <p:cNvSpPr txBox="1"/>
          <p:nvPr/>
        </p:nvSpPr>
        <p:spPr>
          <a:xfrm>
            <a:off x="1620400" y="2931125"/>
            <a:ext cx="1934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Global Big Day 2018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4251475" y="1550375"/>
            <a:ext cx="11733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Salida de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Campo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Ekoparque,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Ecotono,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 y Ciénaga de la Virgen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14" name="Google Shape;314;p37"/>
          <p:cNvSpPr/>
          <p:nvPr/>
        </p:nvSpPr>
        <p:spPr>
          <a:xfrm>
            <a:off x="6659500" y="1832525"/>
            <a:ext cx="14370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7"/>
          <p:cNvSpPr txBox="1"/>
          <p:nvPr/>
        </p:nvSpPr>
        <p:spPr>
          <a:xfrm>
            <a:off x="5951250" y="222625"/>
            <a:ext cx="10857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V </a:t>
            </a:r>
            <a:r>
              <a:rPr lang="es">
                <a:solidFill>
                  <a:srgbClr val="00FFFF"/>
                </a:solidFill>
              </a:rPr>
              <a:t>Festival de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las Aves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Migratorias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16" name="Google Shape;316;p37"/>
          <p:cNvSpPr/>
          <p:nvPr/>
        </p:nvSpPr>
        <p:spPr>
          <a:xfrm rot="-2700000">
            <a:off x="7135811" y="2232682"/>
            <a:ext cx="891379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7"/>
          <p:cNvSpPr txBox="1"/>
          <p:nvPr/>
        </p:nvSpPr>
        <p:spPr>
          <a:xfrm>
            <a:off x="6970600" y="2780375"/>
            <a:ext cx="10857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Visita 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Colegios,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Zona de Influencia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18" name="Google Shape;318;p37"/>
          <p:cNvSpPr txBox="1"/>
          <p:nvPr/>
        </p:nvSpPr>
        <p:spPr>
          <a:xfrm>
            <a:off x="5498900" y="1581413"/>
            <a:ext cx="1085700" cy="1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Encuentro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 “Yo Amo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La Ciencia CT+I 2018”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Regional</a:t>
            </a:r>
            <a:endParaRPr/>
          </a:p>
        </p:txBody>
      </p:sp>
      <p:sp>
        <p:nvSpPr>
          <p:cNvPr id="319" name="Google Shape;319;p37"/>
          <p:cNvSpPr/>
          <p:nvPr/>
        </p:nvSpPr>
        <p:spPr>
          <a:xfrm>
            <a:off x="5143475" y="1832525"/>
            <a:ext cx="3939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7"/>
          <p:cNvSpPr txBox="1"/>
          <p:nvPr/>
        </p:nvSpPr>
        <p:spPr>
          <a:xfrm>
            <a:off x="8085500" y="1581413"/>
            <a:ext cx="1085700" cy="1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Encuentro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 “Yo Amo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La Ciencia CT+I 2018” Nacional</a:t>
            </a:r>
            <a:endParaRPr/>
          </a:p>
        </p:txBody>
      </p:sp>
      <p:sp>
        <p:nvSpPr>
          <p:cNvPr id="321" name="Google Shape;321;p37"/>
          <p:cNvSpPr/>
          <p:nvPr/>
        </p:nvSpPr>
        <p:spPr>
          <a:xfrm>
            <a:off x="3617850" y="3932825"/>
            <a:ext cx="17994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7"/>
          <p:cNvSpPr txBox="1"/>
          <p:nvPr/>
        </p:nvSpPr>
        <p:spPr>
          <a:xfrm>
            <a:off x="3672300" y="3626388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III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5607275" y="3661775"/>
            <a:ext cx="11733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Bio-conteo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Caño de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Bazurto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2000725" y="4389725"/>
            <a:ext cx="17478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Triada 2, FUPAC, IPCC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25" name="Google Shape;325;p37"/>
          <p:cNvSpPr/>
          <p:nvPr/>
        </p:nvSpPr>
        <p:spPr>
          <a:xfrm rot="-2700000">
            <a:off x="3697486" y="4349270"/>
            <a:ext cx="891379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7"/>
          <p:cNvSpPr/>
          <p:nvPr/>
        </p:nvSpPr>
        <p:spPr>
          <a:xfrm>
            <a:off x="6753350" y="3932813"/>
            <a:ext cx="17994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7"/>
          <p:cNvSpPr/>
          <p:nvPr/>
        </p:nvSpPr>
        <p:spPr>
          <a:xfrm rot="-2700000">
            <a:off x="7537911" y="4349270"/>
            <a:ext cx="891379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"/>
          <p:cNvSpPr txBox="1"/>
          <p:nvPr/>
        </p:nvSpPr>
        <p:spPr>
          <a:xfrm>
            <a:off x="5611225" y="4346375"/>
            <a:ext cx="2065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Capacitación GLOBE Hidrósfera, Atmósfera, Chía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329" name="Google Shape;329;p37"/>
          <p:cNvPicPr preferRelativeResize="0"/>
          <p:nvPr/>
        </p:nvPicPr>
        <p:blipFill rotWithShape="1">
          <a:blip r:embed="rId3">
            <a:alphaModFix/>
          </a:blip>
          <a:srcRect b="40853" l="3197" r="1925" t="23885"/>
          <a:stretch/>
        </p:blipFill>
        <p:spPr>
          <a:xfrm>
            <a:off x="1081825" y="4481350"/>
            <a:ext cx="918900" cy="3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159" y="4481349"/>
            <a:ext cx="637217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7"/>
          <p:cNvCxnSpPr/>
          <p:nvPr/>
        </p:nvCxnSpPr>
        <p:spPr>
          <a:xfrm>
            <a:off x="5611225" y="3727325"/>
            <a:ext cx="3396900" cy="321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dash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75" y="91200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9588" y="91200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9100" y="91200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1300" y="3000375"/>
            <a:ext cx="2438400" cy="182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8"/>
          <p:cNvPicPr preferRelativeResize="0"/>
          <p:nvPr/>
        </p:nvPicPr>
        <p:blipFill rotWithShape="1">
          <a:blip r:embed="rId7">
            <a:alphaModFix/>
          </a:blip>
          <a:srcRect b="12831" l="1438" r="33180" t="0"/>
          <a:stretch/>
        </p:blipFill>
        <p:spPr>
          <a:xfrm>
            <a:off x="3860000" y="300005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9100" y="3030150"/>
            <a:ext cx="3148000" cy="176863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8"/>
          <p:cNvSpPr txBox="1"/>
          <p:nvPr/>
        </p:nvSpPr>
        <p:spPr>
          <a:xfrm>
            <a:off x="3782625" y="278625"/>
            <a:ext cx="9645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00"/>
                </a:solidFill>
              </a:rPr>
              <a:t>2018</a:t>
            </a:r>
            <a:endParaRPr b="1" sz="1800">
              <a:solidFill>
                <a:srgbClr val="FFFF00"/>
              </a:solidFill>
            </a:endParaRPr>
          </a:p>
        </p:txBody>
      </p:sp>
      <p:sp>
        <p:nvSpPr>
          <p:cNvPr id="343" name="Google Shape;343;p38"/>
          <p:cNvSpPr txBox="1"/>
          <p:nvPr/>
        </p:nvSpPr>
        <p:spPr>
          <a:xfrm>
            <a:off x="621750" y="2721348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1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44" name="Google Shape;344;p38"/>
          <p:cNvSpPr txBox="1"/>
          <p:nvPr/>
        </p:nvSpPr>
        <p:spPr>
          <a:xfrm>
            <a:off x="3479600" y="2699900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2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45" name="Google Shape;345;p38"/>
          <p:cNvSpPr txBox="1"/>
          <p:nvPr/>
        </p:nvSpPr>
        <p:spPr>
          <a:xfrm>
            <a:off x="6236925" y="2699888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3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46" name="Google Shape;346;p38"/>
          <p:cNvSpPr txBox="1"/>
          <p:nvPr/>
        </p:nvSpPr>
        <p:spPr>
          <a:xfrm>
            <a:off x="621750" y="4798763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4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47" name="Google Shape;347;p38"/>
          <p:cNvSpPr txBox="1"/>
          <p:nvPr/>
        </p:nvSpPr>
        <p:spPr>
          <a:xfrm>
            <a:off x="3860000" y="4798763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5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48" name="Google Shape;348;p38"/>
          <p:cNvSpPr txBox="1"/>
          <p:nvPr/>
        </p:nvSpPr>
        <p:spPr>
          <a:xfrm>
            <a:off x="6491300" y="4798763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6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00"/>
                </a:solidFill>
              </a:rPr>
              <a:t>2019 Expedición BIO II y IV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354" name="Google Shape;354;p39"/>
          <p:cNvSpPr/>
          <p:nvPr/>
        </p:nvSpPr>
        <p:spPr>
          <a:xfrm>
            <a:off x="6804425" y="3964775"/>
            <a:ext cx="22206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9"/>
          <p:cNvSpPr/>
          <p:nvPr/>
        </p:nvSpPr>
        <p:spPr>
          <a:xfrm>
            <a:off x="3493300" y="1662000"/>
            <a:ext cx="40827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9"/>
          <p:cNvSpPr/>
          <p:nvPr/>
        </p:nvSpPr>
        <p:spPr>
          <a:xfrm rot="2700000">
            <a:off x="6395767" y="1226545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9"/>
          <p:cNvSpPr txBox="1"/>
          <p:nvPr/>
        </p:nvSpPr>
        <p:spPr>
          <a:xfrm>
            <a:off x="4056100" y="1246863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II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58" name="Google Shape;358;p39"/>
          <p:cNvSpPr/>
          <p:nvPr/>
        </p:nvSpPr>
        <p:spPr>
          <a:xfrm rot="-2700000">
            <a:off x="687613" y="2119027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9"/>
          <p:cNvSpPr/>
          <p:nvPr/>
        </p:nvSpPr>
        <p:spPr>
          <a:xfrm rot="-2700000">
            <a:off x="4437638" y="2131002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9"/>
          <p:cNvSpPr/>
          <p:nvPr/>
        </p:nvSpPr>
        <p:spPr>
          <a:xfrm rot="-2700000">
            <a:off x="2745025" y="2119027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9"/>
          <p:cNvSpPr txBox="1"/>
          <p:nvPr/>
        </p:nvSpPr>
        <p:spPr>
          <a:xfrm>
            <a:off x="7629525" y="759300"/>
            <a:ext cx="1445400" cy="18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Feria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Internacional de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Mostratec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Novo Hamburgo,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Rio Grande du Sud - Brasil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362" name="Google Shape;362;p39"/>
          <p:cNvSpPr txBox="1"/>
          <p:nvPr/>
        </p:nvSpPr>
        <p:spPr>
          <a:xfrm>
            <a:off x="5450200" y="96450"/>
            <a:ext cx="11424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VI </a:t>
            </a:r>
            <a:r>
              <a:rPr lang="es">
                <a:solidFill>
                  <a:srgbClr val="00FFFF"/>
                </a:solidFill>
              </a:rPr>
              <a:t>Festival de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las Aves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Migratorias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63" name="Google Shape;363;p39"/>
          <p:cNvSpPr txBox="1"/>
          <p:nvPr/>
        </p:nvSpPr>
        <p:spPr>
          <a:xfrm>
            <a:off x="64650" y="2467400"/>
            <a:ext cx="789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XIII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CNAA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64" name="Google Shape;364;p39"/>
          <p:cNvSpPr txBox="1"/>
          <p:nvPr/>
        </p:nvSpPr>
        <p:spPr>
          <a:xfrm>
            <a:off x="1664638" y="2638838"/>
            <a:ext cx="1934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Global Big Day 2019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65" name="Google Shape;365;p39"/>
          <p:cNvSpPr txBox="1"/>
          <p:nvPr/>
        </p:nvSpPr>
        <p:spPr>
          <a:xfrm>
            <a:off x="3704650" y="2467400"/>
            <a:ext cx="789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XIV </a:t>
            </a:r>
            <a:r>
              <a:rPr lang="es">
                <a:solidFill>
                  <a:srgbClr val="00FFFF"/>
                </a:solidFill>
              </a:rPr>
              <a:t>CNAA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66" name="Google Shape;366;p39"/>
          <p:cNvSpPr/>
          <p:nvPr/>
        </p:nvSpPr>
        <p:spPr>
          <a:xfrm>
            <a:off x="3078050" y="3964775"/>
            <a:ext cx="23874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9"/>
          <p:cNvSpPr txBox="1"/>
          <p:nvPr/>
        </p:nvSpPr>
        <p:spPr>
          <a:xfrm>
            <a:off x="5494438" y="3385775"/>
            <a:ext cx="11733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Salida de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Campo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Eko parque,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Ciénaga del Totumo y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 C.  de la Virgen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68" name="Google Shape;368;p39"/>
          <p:cNvSpPr/>
          <p:nvPr/>
        </p:nvSpPr>
        <p:spPr>
          <a:xfrm rot="-2700000">
            <a:off x="3808025" y="4417452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9"/>
          <p:cNvSpPr/>
          <p:nvPr/>
        </p:nvSpPr>
        <p:spPr>
          <a:xfrm rot="2700000">
            <a:off x="4486654" y="3555483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9"/>
          <p:cNvSpPr txBox="1"/>
          <p:nvPr/>
        </p:nvSpPr>
        <p:spPr>
          <a:xfrm>
            <a:off x="3004025" y="3151875"/>
            <a:ext cx="17724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Capacitación 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GLOBE Hidrósfera, Medellín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2444975" y="4381750"/>
            <a:ext cx="17724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Clubes de Ciencia, despertando nuestros sueños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72" name="Google Shape;372;p39"/>
          <p:cNvSpPr txBox="1"/>
          <p:nvPr/>
        </p:nvSpPr>
        <p:spPr>
          <a:xfrm>
            <a:off x="6804425" y="3604763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IV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73" name="Google Shape;373;p39"/>
          <p:cNvSpPr/>
          <p:nvPr/>
        </p:nvSpPr>
        <p:spPr>
          <a:xfrm rot="-2700000">
            <a:off x="7888513" y="4429227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9"/>
          <p:cNvSpPr txBox="1"/>
          <p:nvPr/>
        </p:nvSpPr>
        <p:spPr>
          <a:xfrm>
            <a:off x="6335975" y="4381750"/>
            <a:ext cx="20658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Capacitación GLOBE IVSS 2020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75" name="Google Shape;375;p39"/>
          <p:cNvSpPr/>
          <p:nvPr/>
        </p:nvSpPr>
        <p:spPr>
          <a:xfrm>
            <a:off x="813925" y="3964775"/>
            <a:ext cx="10239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9"/>
          <p:cNvSpPr txBox="1"/>
          <p:nvPr/>
        </p:nvSpPr>
        <p:spPr>
          <a:xfrm>
            <a:off x="64650" y="3407788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III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1837825" y="3445175"/>
            <a:ext cx="10239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Encuentro 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“Yo Amo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La Ciencia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CT+I 2019”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Depart.</a:t>
            </a:r>
            <a:endParaRPr/>
          </a:p>
        </p:txBody>
      </p:sp>
      <p:sp>
        <p:nvSpPr>
          <p:cNvPr id="378" name="Google Shape;378;p39"/>
          <p:cNvSpPr txBox="1"/>
          <p:nvPr/>
        </p:nvSpPr>
        <p:spPr>
          <a:xfrm>
            <a:off x="64650" y="3647075"/>
            <a:ext cx="11733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Bio-conteo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Caño 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Juan Angola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379" name="Google Shape;379;p39"/>
          <p:cNvSpPr/>
          <p:nvPr/>
        </p:nvSpPr>
        <p:spPr>
          <a:xfrm>
            <a:off x="336275" y="1630063"/>
            <a:ext cx="18369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9"/>
          <p:cNvSpPr txBox="1"/>
          <p:nvPr/>
        </p:nvSpPr>
        <p:spPr>
          <a:xfrm>
            <a:off x="2326227" y="931575"/>
            <a:ext cx="11733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Encuentro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de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Semilleros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U de C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2019</a:t>
            </a:r>
            <a:endParaRPr>
              <a:solidFill>
                <a:srgbClr val="FF00FF"/>
              </a:solidFill>
            </a:endParaRPr>
          </a:p>
        </p:txBody>
      </p:sp>
      <p:pic>
        <p:nvPicPr>
          <p:cNvPr id="381" name="Google Shape;38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150" y="1079700"/>
            <a:ext cx="488400" cy="48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39"/>
          <p:cNvCxnSpPr/>
          <p:nvPr/>
        </p:nvCxnSpPr>
        <p:spPr>
          <a:xfrm>
            <a:off x="107150" y="3236125"/>
            <a:ext cx="8829900" cy="501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dash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025" y="3011075"/>
            <a:ext cx="2590375" cy="194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13" y="906575"/>
            <a:ext cx="2522400" cy="18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2650" y="906575"/>
            <a:ext cx="2790048" cy="186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5837" y="3016460"/>
            <a:ext cx="2892350" cy="1932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2600" y="3036550"/>
            <a:ext cx="2837760" cy="189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7927" y="105050"/>
            <a:ext cx="2078376" cy="27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263415">
            <a:off x="253498" y="366916"/>
            <a:ext cx="1663804" cy="111142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0"/>
          <p:cNvSpPr txBox="1"/>
          <p:nvPr/>
        </p:nvSpPr>
        <p:spPr>
          <a:xfrm>
            <a:off x="3782625" y="278625"/>
            <a:ext cx="9645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00"/>
                </a:solidFill>
              </a:rPr>
              <a:t>2019</a:t>
            </a:r>
            <a:endParaRPr b="1" sz="1800">
              <a:solidFill>
                <a:srgbClr val="FFFF00"/>
              </a:solidFill>
            </a:endParaRPr>
          </a:p>
        </p:txBody>
      </p:sp>
      <p:sp>
        <p:nvSpPr>
          <p:cNvPr id="395" name="Google Shape;395;p40"/>
          <p:cNvSpPr txBox="1"/>
          <p:nvPr/>
        </p:nvSpPr>
        <p:spPr>
          <a:xfrm>
            <a:off x="1907625" y="27862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1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96" name="Google Shape;396;p40"/>
          <p:cNvSpPr txBox="1"/>
          <p:nvPr/>
        </p:nvSpPr>
        <p:spPr>
          <a:xfrm>
            <a:off x="214300" y="2714950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2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97" name="Google Shape;397;p40"/>
          <p:cNvSpPr txBox="1"/>
          <p:nvPr/>
        </p:nvSpPr>
        <p:spPr>
          <a:xfrm>
            <a:off x="3075825" y="2714938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3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98" name="Google Shape;398;p40"/>
          <p:cNvSpPr txBox="1"/>
          <p:nvPr/>
        </p:nvSpPr>
        <p:spPr>
          <a:xfrm>
            <a:off x="8384150" y="2571738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4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99" name="Google Shape;399;p40"/>
          <p:cNvSpPr txBox="1"/>
          <p:nvPr/>
        </p:nvSpPr>
        <p:spPr>
          <a:xfrm>
            <a:off x="214300" y="4821888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5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00" name="Google Shape;400;p40"/>
          <p:cNvSpPr txBox="1"/>
          <p:nvPr/>
        </p:nvSpPr>
        <p:spPr>
          <a:xfrm>
            <a:off x="3075825" y="4821888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6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01" name="Google Shape;401;p40"/>
          <p:cNvSpPr txBox="1"/>
          <p:nvPr/>
        </p:nvSpPr>
        <p:spPr>
          <a:xfrm>
            <a:off x="6124625" y="4821888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7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1"/>
          <p:cNvSpPr txBox="1"/>
          <p:nvPr>
            <p:ph type="title"/>
          </p:nvPr>
        </p:nvSpPr>
        <p:spPr>
          <a:xfrm>
            <a:off x="258125" y="13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00"/>
                </a:solidFill>
              </a:rPr>
              <a:t>2020 Expedición BIO IV, V y VI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407" name="Google Shape;407;p41"/>
          <p:cNvSpPr/>
          <p:nvPr/>
        </p:nvSpPr>
        <p:spPr>
          <a:xfrm>
            <a:off x="6611550" y="949075"/>
            <a:ext cx="22692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1"/>
          <p:cNvSpPr/>
          <p:nvPr/>
        </p:nvSpPr>
        <p:spPr>
          <a:xfrm rot="2700000">
            <a:off x="7192079" y="429245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1"/>
          <p:cNvSpPr/>
          <p:nvPr/>
        </p:nvSpPr>
        <p:spPr>
          <a:xfrm>
            <a:off x="3114900" y="4082650"/>
            <a:ext cx="6234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1"/>
          <p:cNvSpPr txBox="1"/>
          <p:nvPr/>
        </p:nvSpPr>
        <p:spPr>
          <a:xfrm>
            <a:off x="1105363" y="3503650"/>
            <a:ext cx="11733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Salida de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Campo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Eko parque,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Ciénaga del Totumo y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 C.  de la Virgen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411" name="Google Shape;411;p41"/>
          <p:cNvSpPr txBox="1"/>
          <p:nvPr/>
        </p:nvSpPr>
        <p:spPr>
          <a:xfrm>
            <a:off x="3801096" y="3760050"/>
            <a:ext cx="814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2020 GLOBE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IVSS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3085500" y="2598225"/>
            <a:ext cx="8148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XVI </a:t>
            </a:r>
            <a:r>
              <a:rPr lang="es">
                <a:solidFill>
                  <a:srgbClr val="00FFFF"/>
                </a:solidFill>
              </a:rPr>
              <a:t>CNAA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13" name="Google Shape;413;p41"/>
          <p:cNvSpPr txBox="1"/>
          <p:nvPr/>
        </p:nvSpPr>
        <p:spPr>
          <a:xfrm>
            <a:off x="258125" y="1443788"/>
            <a:ext cx="8148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XV CNAA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14" name="Google Shape;414;p41"/>
          <p:cNvSpPr txBox="1"/>
          <p:nvPr/>
        </p:nvSpPr>
        <p:spPr>
          <a:xfrm>
            <a:off x="2817163" y="807800"/>
            <a:ext cx="11424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VII Festival de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las Aves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Migratorias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Calidris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15" name="Google Shape;415;p41"/>
          <p:cNvSpPr txBox="1"/>
          <p:nvPr/>
        </p:nvSpPr>
        <p:spPr>
          <a:xfrm>
            <a:off x="1173300" y="2751750"/>
            <a:ext cx="1311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Global 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Big Day 2020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16" name="Google Shape;416;p41"/>
          <p:cNvSpPr txBox="1"/>
          <p:nvPr/>
        </p:nvSpPr>
        <p:spPr>
          <a:xfrm>
            <a:off x="-12" y="3503650"/>
            <a:ext cx="11733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Salida de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Campo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Quick Assessment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Caño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Juan Angola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417" name="Google Shape;417;p41"/>
          <p:cNvSpPr txBox="1"/>
          <p:nvPr/>
        </p:nvSpPr>
        <p:spPr>
          <a:xfrm>
            <a:off x="2330000" y="3503650"/>
            <a:ext cx="11733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Salida de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Campo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Punta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Arena,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Tierra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00"/>
                </a:solidFill>
              </a:rPr>
              <a:t>Bomba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418" name="Google Shape;418;p41"/>
          <p:cNvSpPr txBox="1"/>
          <p:nvPr/>
        </p:nvSpPr>
        <p:spPr>
          <a:xfrm>
            <a:off x="7265550" y="1147750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VI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19" name="Google Shape;419;p41"/>
          <p:cNvSpPr/>
          <p:nvPr/>
        </p:nvSpPr>
        <p:spPr>
          <a:xfrm rot="-2700000">
            <a:off x="6480063" y="1442714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1"/>
          <p:cNvSpPr txBox="1"/>
          <p:nvPr/>
        </p:nvSpPr>
        <p:spPr>
          <a:xfrm>
            <a:off x="7265450" y="1706450"/>
            <a:ext cx="1772400" cy="13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Capacitaciones 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GLOBE, campaign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Trees around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GLOBE, 3rd year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21" name="Google Shape;421;p41"/>
          <p:cNvSpPr txBox="1"/>
          <p:nvPr/>
        </p:nvSpPr>
        <p:spPr>
          <a:xfrm>
            <a:off x="5498638" y="1568738"/>
            <a:ext cx="13119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Formación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30 maestros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Bolívar: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Nubes,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Altura árboles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Cobert. terres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Oxígeno dis.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22" name="Google Shape;422;p41"/>
          <p:cNvSpPr txBox="1"/>
          <p:nvPr/>
        </p:nvSpPr>
        <p:spPr>
          <a:xfrm>
            <a:off x="6784175" y="4320775"/>
            <a:ext cx="14214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Colaboración 11 colegios Bolívar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23" name="Google Shape;423;p41"/>
          <p:cNvSpPr txBox="1"/>
          <p:nvPr/>
        </p:nvSpPr>
        <p:spPr>
          <a:xfrm>
            <a:off x="5953550" y="51713"/>
            <a:ext cx="1311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Colaboración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Montessori</a:t>
            </a:r>
            <a:endParaRPr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FFFF"/>
                </a:solidFill>
              </a:rPr>
              <a:t>Medellín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424" name="Google Shape;424;p41"/>
          <p:cNvSpPr/>
          <p:nvPr/>
        </p:nvSpPr>
        <p:spPr>
          <a:xfrm>
            <a:off x="2509250" y="2196700"/>
            <a:ext cx="24003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5" name="Google Shape;425;p41"/>
          <p:cNvCxnSpPr/>
          <p:nvPr/>
        </p:nvCxnSpPr>
        <p:spPr>
          <a:xfrm flipH="1" rot="10800000">
            <a:off x="5025625" y="1071700"/>
            <a:ext cx="1425000" cy="1125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none"/>
            <a:tailEnd len="sm" w="sm" type="triangle"/>
          </a:ln>
        </p:spPr>
      </p:cxnSp>
      <p:sp>
        <p:nvSpPr>
          <p:cNvPr id="426" name="Google Shape;426;p41"/>
          <p:cNvSpPr/>
          <p:nvPr/>
        </p:nvSpPr>
        <p:spPr>
          <a:xfrm>
            <a:off x="6585125" y="3795425"/>
            <a:ext cx="2269200" cy="22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1"/>
          <p:cNvSpPr/>
          <p:nvPr/>
        </p:nvSpPr>
        <p:spPr>
          <a:xfrm rot="-2700000">
            <a:off x="7907613" y="4197077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1"/>
          <p:cNvSpPr/>
          <p:nvPr/>
        </p:nvSpPr>
        <p:spPr>
          <a:xfrm rot="2700000">
            <a:off x="6642129" y="3218158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9" name="Google Shape;429;p41"/>
          <p:cNvCxnSpPr/>
          <p:nvPr/>
        </p:nvCxnSpPr>
        <p:spPr>
          <a:xfrm>
            <a:off x="5047050" y="2507450"/>
            <a:ext cx="1264500" cy="1307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none"/>
            <a:tailEnd len="sm" w="sm" type="triangle"/>
          </a:ln>
        </p:spPr>
      </p:cxnSp>
      <p:sp>
        <p:nvSpPr>
          <p:cNvPr id="430" name="Google Shape;430;p41"/>
          <p:cNvSpPr txBox="1"/>
          <p:nvPr/>
        </p:nvSpPr>
        <p:spPr>
          <a:xfrm>
            <a:off x="6810550" y="3974713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Todos x el Tití IV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31" name="Google Shape;431;p41"/>
          <p:cNvSpPr/>
          <p:nvPr/>
        </p:nvSpPr>
        <p:spPr>
          <a:xfrm rot="2700000">
            <a:off x="3873367" y="1726020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1"/>
          <p:cNvSpPr txBox="1"/>
          <p:nvPr/>
        </p:nvSpPr>
        <p:spPr>
          <a:xfrm>
            <a:off x="1526575" y="1370613"/>
            <a:ext cx="15195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V</a:t>
            </a:r>
            <a:r>
              <a:rPr lang="es">
                <a:solidFill>
                  <a:srgbClr val="FF00FF"/>
                </a:solidFill>
              </a:rPr>
              <a:t> Encuentro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Jóvenes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Compro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con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el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Medioambiente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433" name="Google Shape;433;p41"/>
          <p:cNvSpPr/>
          <p:nvPr/>
        </p:nvSpPr>
        <p:spPr>
          <a:xfrm rot="-2700000">
            <a:off x="3681950" y="2719139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1"/>
          <p:cNvSpPr/>
          <p:nvPr/>
        </p:nvSpPr>
        <p:spPr>
          <a:xfrm rot="-2700000">
            <a:off x="2452938" y="2719139"/>
            <a:ext cx="927441" cy="224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1"/>
          <p:cNvSpPr txBox="1"/>
          <p:nvPr/>
        </p:nvSpPr>
        <p:spPr>
          <a:xfrm>
            <a:off x="2662775" y="1903100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V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36" name="Google Shape;436;p41"/>
          <p:cNvSpPr txBox="1"/>
          <p:nvPr/>
        </p:nvSpPr>
        <p:spPr>
          <a:xfrm>
            <a:off x="3061200" y="4602550"/>
            <a:ext cx="1690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Expedición BIO IV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37" name="Google Shape;437;p41"/>
          <p:cNvSpPr txBox="1"/>
          <p:nvPr/>
        </p:nvSpPr>
        <p:spPr>
          <a:xfrm>
            <a:off x="175250" y="2391750"/>
            <a:ext cx="1311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FF"/>
                </a:solidFill>
              </a:rPr>
              <a:t>Sciencetubers</a:t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ctrTitle"/>
          </p:nvPr>
        </p:nvSpPr>
        <p:spPr>
          <a:xfrm>
            <a:off x="311708" y="11410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400">
                <a:solidFill>
                  <a:srgbClr val="FFFFFF"/>
                </a:solidFill>
              </a:rPr>
              <a:t>“La educación de calidad es tanto una meta en sí misma como un medio para lograr todos los otros ODS, porque es parte integral del desarrollo sostenible y un facilitador clave del mismo. Es por ello que la educación representa una estrategia esencial en la consecución de los ODS.”</a:t>
            </a:r>
            <a:endParaRPr i="1" sz="2400">
              <a:solidFill>
                <a:srgbClr val="FFFFFF"/>
              </a:solidFill>
            </a:endParaRPr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311700" y="3873525"/>
            <a:ext cx="8520600" cy="9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BF9000"/>
                </a:solidFill>
              </a:rPr>
              <a:t>Quian Tang</a:t>
            </a:r>
            <a:endParaRPr sz="2400">
              <a:solidFill>
                <a:srgbClr val="BF9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BF9000"/>
                </a:solidFill>
              </a:rPr>
              <a:t>Subdirector General de Educación de la UNESCO (2017)</a:t>
            </a:r>
            <a:endParaRPr sz="1200">
              <a:solidFill>
                <a:srgbClr val="BF9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BF9000"/>
                </a:solidFill>
              </a:rPr>
              <a:t>UNESCO. “Educación para los Objetivos de Desarrollo Sostenible”, 2017. Prólogo</a:t>
            </a:r>
            <a:endParaRPr sz="1200"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050" y="2850425"/>
            <a:ext cx="2338550" cy="156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75" y="914425"/>
            <a:ext cx="2338550" cy="156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250" y="870375"/>
            <a:ext cx="2338550" cy="15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6313" y="914425"/>
            <a:ext cx="2338550" cy="156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7250" y="2850425"/>
            <a:ext cx="2338550" cy="156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7800" y="2850425"/>
            <a:ext cx="2438400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2"/>
          <p:cNvSpPr txBox="1"/>
          <p:nvPr/>
        </p:nvSpPr>
        <p:spPr>
          <a:xfrm>
            <a:off x="3782625" y="278625"/>
            <a:ext cx="9645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00"/>
                </a:solidFill>
              </a:rPr>
              <a:t>2020</a:t>
            </a:r>
            <a:endParaRPr b="1" sz="1800">
              <a:solidFill>
                <a:srgbClr val="FFFF00"/>
              </a:solidFill>
            </a:endParaRPr>
          </a:p>
        </p:txBody>
      </p:sp>
      <p:sp>
        <p:nvSpPr>
          <p:cNvPr id="449" name="Google Shape;449;p42"/>
          <p:cNvSpPr txBox="1"/>
          <p:nvPr/>
        </p:nvSpPr>
        <p:spPr>
          <a:xfrm>
            <a:off x="655375" y="2453848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1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50" name="Google Shape;450;p42"/>
          <p:cNvSpPr txBox="1"/>
          <p:nvPr/>
        </p:nvSpPr>
        <p:spPr>
          <a:xfrm>
            <a:off x="3362025" y="2410950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2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51" name="Google Shape;451;p42"/>
          <p:cNvSpPr txBox="1"/>
          <p:nvPr/>
        </p:nvSpPr>
        <p:spPr>
          <a:xfrm>
            <a:off x="6197250" y="2410938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3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52" name="Google Shape;452;p42"/>
          <p:cNvSpPr txBox="1"/>
          <p:nvPr/>
        </p:nvSpPr>
        <p:spPr>
          <a:xfrm>
            <a:off x="529600" y="4530363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4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53" name="Google Shape;453;p42"/>
          <p:cNvSpPr txBox="1"/>
          <p:nvPr/>
        </p:nvSpPr>
        <p:spPr>
          <a:xfrm>
            <a:off x="3210900" y="4530363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5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54" name="Google Shape;454;p42"/>
          <p:cNvSpPr txBox="1"/>
          <p:nvPr/>
        </p:nvSpPr>
        <p:spPr>
          <a:xfrm>
            <a:off x="6261550" y="4530363"/>
            <a:ext cx="364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6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00" y="551050"/>
            <a:ext cx="3208625" cy="24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2165" y="551050"/>
            <a:ext cx="1353609" cy="24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188" y="3302850"/>
            <a:ext cx="2826550" cy="156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9998" y="2884687"/>
            <a:ext cx="2449782" cy="20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5526" y="551057"/>
            <a:ext cx="2962754" cy="222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84188" y="3302850"/>
            <a:ext cx="243840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3"/>
          <p:cNvSpPr txBox="1"/>
          <p:nvPr/>
        </p:nvSpPr>
        <p:spPr>
          <a:xfrm>
            <a:off x="3964775" y="64325"/>
            <a:ext cx="9645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00"/>
                </a:solidFill>
              </a:rPr>
              <a:t>2020</a:t>
            </a:r>
            <a:endParaRPr b="1" sz="1800">
              <a:solidFill>
                <a:srgbClr val="FFFF00"/>
              </a:solidFill>
            </a:endParaRPr>
          </a:p>
        </p:txBody>
      </p:sp>
      <p:sp>
        <p:nvSpPr>
          <p:cNvPr id="466" name="Google Shape;466;p43"/>
          <p:cNvSpPr txBox="1"/>
          <p:nvPr/>
        </p:nvSpPr>
        <p:spPr>
          <a:xfrm>
            <a:off x="560250" y="295752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7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67" name="Google Shape;467;p43"/>
          <p:cNvSpPr txBox="1"/>
          <p:nvPr/>
        </p:nvSpPr>
        <p:spPr>
          <a:xfrm>
            <a:off x="4082163" y="295752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8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68" name="Google Shape;468;p43"/>
          <p:cNvSpPr txBox="1"/>
          <p:nvPr/>
        </p:nvSpPr>
        <p:spPr>
          <a:xfrm>
            <a:off x="8719575" y="2494448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9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69" name="Google Shape;469;p43"/>
          <p:cNvSpPr txBox="1"/>
          <p:nvPr/>
        </p:nvSpPr>
        <p:spPr>
          <a:xfrm>
            <a:off x="138750" y="4658623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10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70" name="Google Shape;470;p43"/>
          <p:cNvSpPr txBox="1"/>
          <p:nvPr/>
        </p:nvSpPr>
        <p:spPr>
          <a:xfrm>
            <a:off x="3537975" y="4731598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11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471" name="Google Shape;471;p43"/>
          <p:cNvSpPr txBox="1"/>
          <p:nvPr/>
        </p:nvSpPr>
        <p:spPr>
          <a:xfrm>
            <a:off x="8719575" y="4591998"/>
            <a:ext cx="3642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12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"/>
          <p:cNvSpPr txBox="1"/>
          <p:nvPr>
            <p:ph type="title"/>
          </p:nvPr>
        </p:nvSpPr>
        <p:spPr>
          <a:xfrm>
            <a:off x="311700" y="231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Algunas reflexiones finales: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77" name="Google Shape;477;p44"/>
          <p:cNvSpPr txBox="1"/>
          <p:nvPr>
            <p:ph idx="1" type="body"/>
          </p:nvPr>
        </p:nvSpPr>
        <p:spPr>
          <a:xfrm>
            <a:off x="294750" y="1045825"/>
            <a:ext cx="8554500" cy="3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Comenzar con los productos de aprendizaje, el plan de seguimiento y de evaluación en mente.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Conectar los ODS, con los estándares de educación locales.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Abrirle espacios de contribución de nuestros estudiantes a la solución de problemas reales.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Siempre estar dispuestos a incluir diversas herramientas para atender diversas formas de aprender, velar por ambientes inclusivos y donde todos podamos coexistir de manera segura.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Mucha planeación, midiendo y sopesando los riesgos.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Ser gerentes de nuestras asignaturas, amplificando el universo de alianzas y de recursos.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050" y="367900"/>
            <a:ext cx="5069950" cy="38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5"/>
          <p:cNvSpPr txBox="1"/>
          <p:nvPr/>
        </p:nvSpPr>
        <p:spPr>
          <a:xfrm>
            <a:off x="685875" y="4287300"/>
            <a:ext cx="75543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“</a:t>
            </a:r>
            <a:r>
              <a:rPr i="1" lang="es" sz="1800">
                <a:solidFill>
                  <a:srgbClr val="FFFFFF"/>
                </a:solidFill>
              </a:rPr>
              <a:t>Quizá solo irás más rápido, pero en equipo siempre llegarás más lejos</a:t>
            </a:r>
            <a:r>
              <a:rPr lang="es" sz="1800">
                <a:solidFill>
                  <a:srgbClr val="FFFFFF"/>
                </a:solidFill>
              </a:rPr>
              <a:t>”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84" name="Google Shape;484;p45"/>
          <p:cNvSpPr txBox="1"/>
          <p:nvPr/>
        </p:nvSpPr>
        <p:spPr>
          <a:xfrm>
            <a:off x="5882625" y="4724400"/>
            <a:ext cx="15546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BF9000"/>
                </a:solidFill>
              </a:rPr>
              <a:t>Proverbio Chino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/>
          <p:nvPr/>
        </p:nvSpPr>
        <p:spPr>
          <a:xfrm>
            <a:off x="149925" y="685800"/>
            <a:ext cx="2718300" cy="27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!! Muchas </a:t>
            </a:r>
            <a:endParaRPr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Gracias, </a:t>
            </a:r>
            <a:endParaRPr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los esperamos en Cartagena ¡¡</a:t>
            </a:r>
            <a:endParaRPr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Juan Felipe Restrepo Mesa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jrestrepo@montessoricartagena.edu.co</a:t>
            </a:r>
            <a:endParaRPr sz="11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Whats app +57 3012080930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https://www.globe.gov/es/web/jrestrepo</a:t>
            </a:r>
            <a:endParaRPr sz="11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68225" y="685800"/>
            <a:ext cx="6079500" cy="40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00"/>
                </a:solidFill>
              </a:rPr>
              <a:t>Consulta Ciudadana “¿Qué camino cogemos? </a:t>
            </a:r>
            <a:endParaRPr sz="2400">
              <a:solidFill>
                <a:srgbClr val="FFFF00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26425" y="1017725"/>
            <a:ext cx="33132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Ciudadanos, Científicos y Empresarios colombianos, priorizando los 17 ODS’s responden a la pregunta:</a:t>
            </a:r>
            <a:r>
              <a:rPr lang="es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75" y="2218126"/>
            <a:ext cx="4136549" cy="28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572000" y="2627750"/>
            <a:ext cx="43605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Consulta Ciudadana de Minciencias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¿Qué Camino Cogemos?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FFFFFF"/>
                </a:solidFill>
              </a:rPr>
              <a:t>oct 2017- ene 2018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Encuestados Nivel Nacional: 475007 (en 329 Mpios)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Región Caribe: 53382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Bolívar: 10530 (en 9 Mpios)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Cartagena de Indias: 9256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Menores de 20 años: 1628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FFFFF"/>
                </a:solidFill>
              </a:rPr>
              <a:t>Fuente: Ministerio de la Ciencia. 2018. Libro Verde 2030</a:t>
            </a:r>
            <a:endParaRPr sz="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799200" y="1813825"/>
            <a:ext cx="81333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¿Cuáles son los ODS´s más preocupantes para los consultados y sus familias?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50" y="152400"/>
            <a:ext cx="782341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FFFF00"/>
                </a:solidFill>
              </a:rPr>
              <a:t>Consulta Ciudadana “¿Qué camino cogemos?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942700"/>
            <a:ext cx="8710800" cy="21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Los empresarios priorizaron siete estrategias: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Estudios de impacto económico, social y ambiental de la actividad empresarial (1)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Integración de criterios de sostenibilidad en los procesos y actividades empresariales (2)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Establecimiento de metas e indicadores específicos sobre contribuciones para algunos de los ODS (3)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Identificación y captura de oportunidades de negocio alrededor de los ODS (4)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Nuevos modelos de negocios sostenibles (5)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Cooperación con otras empresas y actores para el desarrollo de soluciones problemáticas sociales y ambientales (6)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s">
                <a:solidFill>
                  <a:srgbClr val="FFFFFF"/>
                </a:solidFill>
              </a:rPr>
              <a:t>Participación en comités, asociaciones u otro tipo de organizaciones que promuevan la agenda del desarrollo sostenible (7)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6257925" y="0"/>
            <a:ext cx="28317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FFFFFF"/>
                </a:solidFill>
              </a:rPr>
              <a:t>Consulta Ciudadana de Minciencias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FFFFFF"/>
                </a:solidFill>
              </a:rPr>
              <a:t>¿Qué Camino Cogemos?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FFFFFF"/>
                </a:solidFill>
              </a:rPr>
              <a:t>oct 2017- ene 2018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rgbClr val="FFFFFF"/>
                </a:solidFill>
              </a:rPr>
              <a:t>Nivel Nacional: 17994 empresarios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rgbClr val="FFFFFF"/>
                </a:solidFill>
              </a:rPr>
              <a:t>Región Caribe: 1861 empresarios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rgbClr val="FFFFFF"/>
                </a:solidFill>
              </a:rPr>
              <a:t>Bolívar: 220 empresarios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Cartagena de Indias: 197 empresarios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solidFill>
                  <a:srgbClr val="FFFFFF"/>
                </a:solidFill>
              </a:rPr>
              <a:t>Fuente: Ministerio de la Ciencia. 2018. Libro Verde 2030</a:t>
            </a:r>
            <a:endParaRPr sz="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50" y="152400"/>
            <a:ext cx="783135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ctrTitle"/>
          </p:nvPr>
        </p:nvSpPr>
        <p:spPr>
          <a:xfrm>
            <a:off x="299550" y="1118675"/>
            <a:ext cx="2558100" cy="246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00"/>
                </a:solidFill>
              </a:rPr>
              <a:t>Expedición ONDAS BIO</a:t>
            </a:r>
            <a:endParaRPr sz="36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00"/>
                </a:solidFill>
              </a:rPr>
              <a:t>2016-2020</a:t>
            </a:r>
            <a:endParaRPr sz="3600">
              <a:solidFill>
                <a:srgbClr val="FFFF00"/>
              </a:solidFill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725" y="392150"/>
            <a:ext cx="5812275" cy="435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3611500" y="4751350"/>
            <a:ext cx="52893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Pescadores de la Ciénaga de Hoyo Mono. Fotografía Juan Felipe Restrepo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00"/>
                </a:solidFill>
              </a:rPr>
              <a:t>Objetivos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9900"/>
                </a:solidFill>
              </a:rPr>
              <a:t>ONDAS:</a:t>
            </a:r>
            <a:r>
              <a:rPr lang="es">
                <a:solidFill>
                  <a:srgbClr val="FFFFFF"/>
                </a:solidFill>
              </a:rPr>
              <a:t> generar fascinación por la ciencia y la investigación, entre niños y adolescentes, desde K-12,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2012-2016 1'709K niños y 12.9K docentes beneficiados con el programa, por Colsc 6.700 millones de pesos ($ Col), GRS 410.000 millones de pesos ($ Col)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>
                <a:solidFill>
                  <a:srgbClr val="FF9900"/>
                </a:solidFill>
              </a:rPr>
              <a:t>Expedición ONDAS BIO (2016):</a:t>
            </a:r>
            <a:r>
              <a:rPr lang="es">
                <a:solidFill>
                  <a:srgbClr val="FFFFFF"/>
                </a:solidFill>
              </a:rPr>
              <a:t> acercar herramientas y metodologías a los grupos de investigadores de ONDAS (alumnos y profesores de K-12), con el fin de capacitarlos para estudiar la biodiversidad en sus territorios, conociendo la riqueza de su flora y fauna, así como los mecanismos para gestionar, conservar y utilizar de forma sostenible dichos recursos.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