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529" r:id="rId3"/>
    <p:sldId id="533" r:id="rId4"/>
    <p:sldId id="549" r:id="rId5"/>
    <p:sldId id="548" r:id="rId6"/>
    <p:sldId id="550" r:id="rId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Thiemer" initials="AT" lastIdx="1" clrIdx="0">
    <p:extLst>
      <p:ext uri="{19B8F6BF-5375-455C-9EA6-DF929625EA0E}">
        <p15:presenceInfo xmlns:p15="http://schemas.microsoft.com/office/powerpoint/2012/main" userId="3f82369be7f92e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2C2A"/>
    <a:srgbClr val="2C4D75"/>
    <a:srgbClr val="F09644"/>
    <a:srgbClr val="4EACC6"/>
    <a:srgbClr val="8064A2"/>
    <a:srgbClr val="9BBB59"/>
    <a:srgbClr val="4F81BD"/>
    <a:srgbClr val="C0504D"/>
    <a:srgbClr val="6A8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7" autoAdjust="0"/>
    <p:restoredTop sz="50000" autoAdjust="0"/>
  </p:normalViewPr>
  <p:slideViewPr>
    <p:cSldViewPr>
      <p:cViewPr varScale="1">
        <p:scale>
          <a:sx n="76" d="100"/>
          <a:sy n="76" d="100"/>
        </p:scale>
        <p:origin x="15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4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D6C7E-7007-4228-8DC7-E159B9985D35}" type="datetimeFigureOut">
              <a:rPr lang="de-DE" smtClean="0"/>
              <a:t>16.11.2017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C359E-35D1-4544-8A15-3774906812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6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C359E-35D1-4544-8A15-3774906812E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26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:\Marketing\Debora_Schiffer\016\016_Präsentationsvorlagen_UzK\016_PPT_Lay_TiteL_V4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3" y="211814"/>
            <a:ext cx="1656186" cy="8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3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10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5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696744"/>
            <a:ext cx="9144000" cy="16125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360040" y="6335742"/>
            <a:ext cx="7092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University </a:t>
            </a:r>
            <a:r>
              <a:rPr lang="de-DE" altLang="de-DE" sz="11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Cologne | Institute </a:t>
            </a:r>
            <a:r>
              <a:rPr lang="de-DE" altLang="de-DE" sz="11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1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Geography</a:t>
            </a:r>
            <a:r>
              <a:rPr lang="de-DE" altLang="de-DE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| Dr. A. Thiemer |</a:t>
            </a:r>
            <a:r>
              <a:rPr lang="de-DE" altLang="de-DE" sz="1100" baseline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Slide </a:t>
            </a:r>
            <a:fld id="{0FE3E73C-6698-A246-BA10-6D9FAF411B4D}" type="slidenum">
              <a:rPr lang="de-DE" altLang="de-DE" sz="1100" b="1" baseline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‹#›</a:t>
            </a:fld>
            <a:endParaRPr lang="de-DE" altLang="de-DE" sz="11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2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7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4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25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47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4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00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(null)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(null)"/><Relationship Id="rId5" Type="http://schemas.openxmlformats.org/officeDocument/2006/relationships/image" Target="../media/image5.(null)"/><Relationship Id="rId4" Type="http://schemas.openxmlformats.org/officeDocument/2006/relationships/image" Target="../media/image4.(null)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Marketing\Debora_Schiffer\016\016_Präsentationsvorlagen_UzK\016_PPT_Lay_TiteL_V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:\Marketing\CD\CD_Logos\UzK_Logo_Quadrat_uniblau\UzK_LogoQuadra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3" y="211814"/>
            <a:ext cx="1656186" cy="8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le 5">
            <a:extLst>
              <a:ext uri="{FF2B5EF4-FFF2-40B4-BE49-F238E27FC236}">
                <a16:creationId xmlns="" xmlns:a16="http://schemas.microsoft.com/office/drawing/2014/main" id="{A99CAE3E-6CC9-8843-84F5-FB9E1CA2A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48705"/>
              </p:ext>
            </p:extLst>
          </p:nvPr>
        </p:nvGraphicFramePr>
        <p:xfrm>
          <a:off x="121407" y="4912922"/>
          <a:ext cx="8871773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005">
                  <a:extLst>
                    <a:ext uri="{9D8B030D-6E8A-4147-A177-3AD203B41FA5}">
                      <a16:colId xmlns="" xmlns:a16="http://schemas.microsoft.com/office/drawing/2014/main" val="3629503817"/>
                    </a:ext>
                  </a:extLst>
                </a:gridCol>
                <a:gridCol w="6091768">
                  <a:extLst>
                    <a:ext uri="{9D8B030D-6E8A-4147-A177-3AD203B41FA5}">
                      <a16:colId xmlns="" xmlns:a16="http://schemas.microsoft.com/office/drawing/2014/main" val="4206824082"/>
                    </a:ext>
                  </a:extLst>
                </a:gridCol>
              </a:tblGrid>
              <a:tr h="18002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Dr. Andreas Thiemer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400" b="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University </a:t>
                      </a:r>
                      <a:r>
                        <a:rPr lang="de-DE" altLang="de-DE" sz="1400" b="0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of</a:t>
                      </a:r>
                      <a:r>
                        <a:rPr lang="de-DE" altLang="de-DE" sz="1400" b="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Cologne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400" b="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Institute </a:t>
                      </a:r>
                      <a:r>
                        <a:rPr lang="de-DE" altLang="de-DE" sz="1400" b="0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of</a:t>
                      </a:r>
                      <a:r>
                        <a:rPr lang="de-DE" altLang="de-DE" sz="1400" b="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de-DE" altLang="de-DE" sz="1400" b="0" baseline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Geography</a:t>
                      </a:r>
                      <a:endParaRPr lang="de-DE" altLang="de-DE" sz="1400" b="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A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b="1" noProof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GLOBE Europe </a:t>
                      </a:r>
                      <a:r>
                        <a:rPr lang="de-DE" sz="2200" b="1" noProof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and</a:t>
                      </a:r>
                      <a:r>
                        <a:rPr lang="de-DE" sz="2200" b="1" noProof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de-DE" sz="2200" b="1" noProof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Eurasia</a:t>
                      </a:r>
                      <a:r>
                        <a:rPr lang="de-DE" sz="2200" b="1" noProof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Regional Meeting 2017</a:t>
                      </a:r>
                    </a:p>
                    <a:p>
                      <a:endParaRPr lang="de-DE" sz="2200" b="1" noProof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de-DE" sz="2200" b="0" noProof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Highlights at University </a:t>
                      </a:r>
                      <a:r>
                        <a:rPr lang="de-DE" sz="2200" b="0" noProof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of</a:t>
                      </a:r>
                      <a:r>
                        <a:rPr lang="de-DE" sz="2200" b="0" noProof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Cologne</a:t>
                      </a:r>
                    </a:p>
                    <a:p>
                      <a:r>
                        <a:rPr lang="de-DE" sz="2200" b="1" noProof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en-US" sz="2200" b="1" noProof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A9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2387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C697C573-1379-DD4E-BECD-95F1444D6C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138" y="692696"/>
            <a:ext cx="3307126" cy="46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="" xmlns:a16="http://schemas.microsoft.com/office/drawing/2014/main" id="{1C1716CC-194E-1F40-9460-5E4C0B2A31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122" y="836712"/>
            <a:ext cx="3307125" cy="46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5310CB4-0658-684A-A92C-792B2DF6EB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105" y="980728"/>
            <a:ext cx="3307123" cy="46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0CED9E48-3145-BD4B-BBBA-444718CE8E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6" y="698598"/>
            <a:ext cx="3616363" cy="46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7BBD98DC-E243-B843-95CD-DA67904801F5}"/>
              </a:ext>
            </a:extLst>
          </p:cNvPr>
          <p:cNvSpPr/>
          <p:nvPr/>
        </p:nvSpPr>
        <p:spPr>
          <a:xfrm>
            <a:off x="683568" y="5783145"/>
            <a:ext cx="3616363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de-DE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GLOBE </a:t>
            </a:r>
            <a:r>
              <a:rPr lang="de-DE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Protocols</a:t>
            </a:r>
            <a:endParaRPr lang="de-DE" sz="1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ADE81FFF-B293-FC4E-8E99-C3DE607E5EED}"/>
              </a:ext>
            </a:extLst>
          </p:cNvPr>
          <p:cNvSpPr/>
          <p:nvPr/>
        </p:nvSpPr>
        <p:spPr>
          <a:xfrm>
            <a:off x="4827104" y="5795597"/>
            <a:ext cx="3307123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de-DE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Translated</a:t>
            </a:r>
            <a:r>
              <a:rPr lang="de-DE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protocols</a:t>
            </a:r>
            <a:r>
              <a:rPr lang="de-DE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by</a:t>
            </a:r>
            <a:r>
              <a:rPr lang="de-DE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DLR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="" xmlns:a16="http://schemas.microsoft.com/office/drawing/2014/main" id="{5DC3DBE2-8DD8-934B-83CB-6D8AD7CCC9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7" y="842614"/>
            <a:ext cx="3616363" cy="46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024DFDA2-22B0-B245-BA80-3E9263C3A5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986630"/>
            <a:ext cx="3616363" cy="46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29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="" xmlns:a16="http://schemas.microsoft.com/office/drawing/2014/main" id="{9A9BAC5B-C8E8-064D-8DFC-A5384D9D61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7" y="332656"/>
            <a:ext cx="3600000" cy="270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Bild 2">
            <a:extLst>
              <a:ext uri="{FF2B5EF4-FFF2-40B4-BE49-F238E27FC236}">
                <a16:creationId xmlns="" xmlns:a16="http://schemas.microsoft.com/office/drawing/2014/main" id="{6CA063E3-FE20-9A40-9C0D-B77BD7A40C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81" y="2682058"/>
            <a:ext cx="3600000" cy="270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4A136796-9C8D-F740-BC06-474B211FC044}"/>
              </a:ext>
            </a:extLst>
          </p:cNvPr>
          <p:cNvSpPr/>
          <p:nvPr/>
        </p:nvSpPr>
        <p:spPr>
          <a:xfrm>
            <a:off x="587781" y="5445224"/>
            <a:ext cx="2741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GLOBE Tutorials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="" xmlns:a16="http://schemas.microsoft.com/office/drawing/2014/main" id="{E75AFEB7-D3B0-4041-A1E8-D248EDC26765}"/>
              </a:ext>
            </a:extLst>
          </p:cNvPr>
          <p:cNvGrpSpPr/>
          <p:nvPr/>
        </p:nvGrpSpPr>
        <p:grpSpPr>
          <a:xfrm>
            <a:off x="4600883" y="332656"/>
            <a:ext cx="3826814" cy="5420345"/>
            <a:chOff x="4600883" y="332656"/>
            <a:chExt cx="3826814" cy="5420345"/>
          </a:xfrm>
        </p:grpSpPr>
        <p:pic>
          <p:nvPicPr>
            <p:cNvPr id="5" name="Grafik 4">
              <a:extLst>
                <a:ext uri="{FF2B5EF4-FFF2-40B4-BE49-F238E27FC236}">
                  <a16:creationId xmlns="" xmlns:a16="http://schemas.microsoft.com/office/drawing/2014/main" id="{FA09FC7F-AB78-E341-90F2-9F38D81B2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0883" y="332656"/>
              <a:ext cx="3600000" cy="270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Grafik 3">
              <a:extLst>
                <a:ext uri="{FF2B5EF4-FFF2-40B4-BE49-F238E27FC236}">
                  <a16:creationId xmlns="" xmlns:a16="http://schemas.microsoft.com/office/drawing/2014/main" id="{0373E620-767A-6C4A-94A7-2F5471463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7697" y="2682058"/>
              <a:ext cx="3600000" cy="270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hteck 7">
              <a:extLst>
                <a:ext uri="{FF2B5EF4-FFF2-40B4-BE49-F238E27FC236}">
                  <a16:creationId xmlns="" xmlns:a16="http://schemas.microsoft.com/office/drawing/2014/main" id="{D38D7838-93F2-9146-A968-712B95ED6B5C}"/>
                </a:ext>
              </a:extLst>
            </p:cNvPr>
            <p:cNvSpPr/>
            <p:nvPr/>
          </p:nvSpPr>
          <p:spPr>
            <a:xfrm>
              <a:off x="4827697" y="5445224"/>
              <a:ext cx="27417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4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Translated</a:t>
              </a:r>
              <a:r>
                <a:rPr lang="de-DE" sz="14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Tutorials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68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="" xmlns:a16="http://schemas.microsoft.com/office/drawing/2014/main" id="{86247BAD-AD8D-5241-ADFC-E78ADA4824DF}"/>
              </a:ext>
            </a:extLst>
          </p:cNvPr>
          <p:cNvGrpSpPr/>
          <p:nvPr/>
        </p:nvGrpSpPr>
        <p:grpSpPr>
          <a:xfrm>
            <a:off x="698186" y="332656"/>
            <a:ext cx="3529737" cy="2838083"/>
            <a:chOff x="698186" y="332656"/>
            <a:chExt cx="3529737" cy="2838083"/>
          </a:xfrm>
        </p:grpSpPr>
        <p:pic>
          <p:nvPicPr>
            <p:cNvPr id="2" name="Grafik 1">
              <a:extLst>
                <a:ext uri="{FF2B5EF4-FFF2-40B4-BE49-F238E27FC236}">
                  <a16:creationId xmlns="" xmlns:a16="http://schemas.microsoft.com/office/drawing/2014/main" id="{0C12776E-03CF-6748-9F77-2FD27D69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186" y="332656"/>
              <a:ext cx="3360000" cy="252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hteck 5">
              <a:extLst>
                <a:ext uri="{FF2B5EF4-FFF2-40B4-BE49-F238E27FC236}">
                  <a16:creationId xmlns="" xmlns:a16="http://schemas.microsoft.com/office/drawing/2014/main" id="{FB9A23E6-BEC0-694A-A9CE-0585883BE9E7}"/>
                </a:ext>
              </a:extLst>
            </p:cNvPr>
            <p:cNvSpPr/>
            <p:nvPr/>
          </p:nvSpPr>
          <p:spPr>
            <a:xfrm>
              <a:off x="698186" y="2862962"/>
              <a:ext cx="3529737" cy="307777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Atmosphere</a:t>
              </a:r>
              <a:endParaRPr lang="de-DE" sz="14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="" xmlns:a16="http://schemas.microsoft.com/office/drawing/2014/main" id="{11B8F95C-4D0A-9A46-A83D-092E6B7B0264}"/>
              </a:ext>
            </a:extLst>
          </p:cNvPr>
          <p:cNvGrpSpPr/>
          <p:nvPr/>
        </p:nvGrpSpPr>
        <p:grpSpPr>
          <a:xfrm>
            <a:off x="4730387" y="332656"/>
            <a:ext cx="3616363" cy="2825994"/>
            <a:chOff x="4730387" y="332656"/>
            <a:chExt cx="3616363" cy="2825994"/>
          </a:xfrm>
        </p:grpSpPr>
        <p:pic>
          <p:nvPicPr>
            <p:cNvPr id="3" name="Grafik 2">
              <a:extLst>
                <a:ext uri="{FF2B5EF4-FFF2-40B4-BE49-F238E27FC236}">
                  <a16:creationId xmlns="" xmlns:a16="http://schemas.microsoft.com/office/drawing/2014/main" id="{7B921B2F-CB01-8F45-AEAF-547144552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0634" y="332656"/>
              <a:ext cx="3360000" cy="252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hteck 6">
              <a:extLst>
                <a:ext uri="{FF2B5EF4-FFF2-40B4-BE49-F238E27FC236}">
                  <a16:creationId xmlns="" xmlns:a16="http://schemas.microsoft.com/office/drawing/2014/main" id="{6F86C401-320B-2F4F-A0C4-B42619578E17}"/>
                </a:ext>
              </a:extLst>
            </p:cNvPr>
            <p:cNvSpPr/>
            <p:nvPr/>
          </p:nvSpPr>
          <p:spPr>
            <a:xfrm>
              <a:off x="4730387" y="2850873"/>
              <a:ext cx="3616363" cy="307777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Biosphere</a:t>
              </a:r>
              <a:endParaRPr lang="de-DE" sz="14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="" xmlns:a16="http://schemas.microsoft.com/office/drawing/2014/main" id="{EB7CC215-09F5-4A46-A5A3-EFBC3AF387CC}"/>
              </a:ext>
            </a:extLst>
          </p:cNvPr>
          <p:cNvGrpSpPr/>
          <p:nvPr/>
        </p:nvGrpSpPr>
        <p:grpSpPr>
          <a:xfrm>
            <a:off x="698186" y="3356992"/>
            <a:ext cx="3616363" cy="2827777"/>
            <a:chOff x="698186" y="3356992"/>
            <a:chExt cx="3616363" cy="2827777"/>
          </a:xfrm>
        </p:grpSpPr>
        <p:pic>
          <p:nvPicPr>
            <p:cNvPr id="4" name="Grafik 3">
              <a:extLst>
                <a:ext uri="{FF2B5EF4-FFF2-40B4-BE49-F238E27FC236}">
                  <a16:creationId xmlns="" xmlns:a16="http://schemas.microsoft.com/office/drawing/2014/main" id="{EC0CE0BD-822D-FE43-9698-881D2580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186" y="3356992"/>
              <a:ext cx="3360000" cy="252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hteck 7">
              <a:extLst>
                <a:ext uri="{FF2B5EF4-FFF2-40B4-BE49-F238E27FC236}">
                  <a16:creationId xmlns="" xmlns:a16="http://schemas.microsoft.com/office/drawing/2014/main" id="{BF8C0099-E0A0-934C-BC5F-1D70294DAA4C}"/>
                </a:ext>
              </a:extLst>
            </p:cNvPr>
            <p:cNvSpPr/>
            <p:nvPr/>
          </p:nvSpPr>
          <p:spPr>
            <a:xfrm>
              <a:off x="698186" y="5876992"/>
              <a:ext cx="3616363" cy="307777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Hydrosphere</a:t>
              </a:r>
              <a:endParaRPr lang="de-DE" sz="14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="" xmlns:a16="http://schemas.microsoft.com/office/drawing/2014/main" id="{C3EF0BAA-0C39-114A-8C5C-B6647A1F1BC6}"/>
              </a:ext>
            </a:extLst>
          </p:cNvPr>
          <p:cNvGrpSpPr/>
          <p:nvPr/>
        </p:nvGrpSpPr>
        <p:grpSpPr>
          <a:xfrm>
            <a:off x="4716016" y="3371943"/>
            <a:ext cx="3616363" cy="2828831"/>
            <a:chOff x="4716016" y="3371943"/>
            <a:chExt cx="3616363" cy="2828831"/>
          </a:xfrm>
        </p:grpSpPr>
        <p:pic>
          <p:nvPicPr>
            <p:cNvPr id="5" name="Grafik 4">
              <a:extLst>
                <a:ext uri="{FF2B5EF4-FFF2-40B4-BE49-F238E27FC236}">
                  <a16:creationId xmlns="" xmlns:a16="http://schemas.microsoft.com/office/drawing/2014/main" id="{B817D650-6C4E-CB42-A349-7AB4C0BDD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0387" y="3371943"/>
              <a:ext cx="3360000" cy="252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hteck 8">
              <a:extLst>
                <a:ext uri="{FF2B5EF4-FFF2-40B4-BE49-F238E27FC236}">
                  <a16:creationId xmlns="" xmlns:a16="http://schemas.microsoft.com/office/drawing/2014/main" id="{21F915FD-0AAF-4C4B-B053-0E16927BD6AF}"/>
                </a:ext>
              </a:extLst>
            </p:cNvPr>
            <p:cNvSpPr/>
            <p:nvPr/>
          </p:nvSpPr>
          <p:spPr>
            <a:xfrm>
              <a:off x="4716016" y="5892997"/>
              <a:ext cx="3616363" cy="307777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Pedosphere</a:t>
              </a:r>
              <a:endParaRPr lang="de-DE" sz="14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ECE292D6-0DBE-7349-A614-D84D6B6F867E}"/>
              </a:ext>
            </a:extLst>
          </p:cNvPr>
          <p:cNvSpPr txBox="1">
            <a:spLocks noChangeArrowheads="1"/>
          </p:cNvSpPr>
          <p:nvPr/>
        </p:nvSpPr>
        <p:spPr>
          <a:xfrm>
            <a:off x="4730387" y="3371944"/>
            <a:ext cx="3359999" cy="2520000"/>
          </a:xfrm>
          <a:prstGeom prst="rect">
            <a:avLst/>
          </a:prstGeom>
          <a:solidFill>
            <a:srgbClr val="FFFFFF">
              <a:alpha val="89804"/>
            </a:srgbClr>
          </a:solidFill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Introduction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to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Pedosphere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Soil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Temperature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>
                <a:latin typeface="Arial Narrow" panose="020B0606020202030204" pitchFamily="34" charset="0"/>
              </a:rPr>
              <a:t>SMAP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Soil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Moisture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Soil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Moisture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Gravimetric</a:t>
            </a:r>
            <a:endParaRPr lang="de-DE" altLang="de-DE" sz="10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Soil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Characterization</a:t>
            </a:r>
            <a:endParaRPr lang="de-DE" altLang="de-DE" sz="10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Selecting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Exposing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Defining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Soil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Characterization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Site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Soil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Bulk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Density</a:t>
            </a:r>
            <a:endParaRPr lang="de-DE" altLang="de-DE" sz="10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Soil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Infiltration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74B464A1-3D18-064C-A0D1-DE8941EAB8FD}"/>
              </a:ext>
            </a:extLst>
          </p:cNvPr>
          <p:cNvSpPr txBox="1">
            <a:spLocks noChangeArrowheads="1"/>
          </p:cNvSpPr>
          <p:nvPr/>
        </p:nvSpPr>
        <p:spPr>
          <a:xfrm>
            <a:off x="698185" y="3356993"/>
            <a:ext cx="3360001" cy="2520000"/>
          </a:xfrm>
          <a:prstGeom prst="rect">
            <a:avLst/>
          </a:prstGeom>
          <a:solidFill>
            <a:srgbClr val="FFFFFF">
              <a:alpha val="89804"/>
            </a:srgbClr>
          </a:solidFill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Introduction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to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Hydrosphere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Water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Temperature</a:t>
            </a:r>
            <a:r>
              <a:rPr lang="de-DE" altLang="de-DE" sz="1050" b="1" dirty="0">
                <a:latin typeface="Arial Narrow" panose="020B0606020202030204" pitchFamily="34" charset="0"/>
              </a:rPr>
              <a:t> – Thermometer / Probe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Water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Transparency</a:t>
            </a:r>
            <a:r>
              <a:rPr lang="de-DE" altLang="de-DE" sz="1050" b="1" dirty="0">
                <a:latin typeface="Arial Narrow" panose="020B0606020202030204" pitchFamily="34" charset="0"/>
              </a:rPr>
              <a:t> –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Secchi</a:t>
            </a:r>
            <a:r>
              <a:rPr lang="de-DE" altLang="de-DE" sz="1050" b="1" dirty="0">
                <a:latin typeface="Arial Narrow" panose="020B0606020202030204" pitchFamily="34" charset="0"/>
              </a:rPr>
              <a:t> Disc /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Secchi</a:t>
            </a:r>
            <a:r>
              <a:rPr lang="de-DE" altLang="de-DE" sz="1050" b="1" dirty="0">
                <a:latin typeface="Arial Narrow" panose="020B0606020202030204" pitchFamily="34" charset="0"/>
              </a:rPr>
              <a:t> Tube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Electrical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Conductivity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Water</a:t>
            </a:r>
            <a:r>
              <a:rPr lang="de-DE" altLang="de-DE" sz="1050" b="1" dirty="0">
                <a:latin typeface="Arial Narrow" panose="020B0606020202030204" pitchFamily="34" charset="0"/>
              </a:rPr>
              <a:t> pH – pH-Paper / pH-Meter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Alkalinity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Mosquito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Larva</a:t>
            </a:r>
            <a:endParaRPr lang="de-DE" altLang="de-DE" sz="10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Dissolved</a:t>
            </a:r>
            <a:r>
              <a:rPr lang="de-DE" altLang="de-DE" sz="1050" b="1" dirty="0">
                <a:latin typeface="Arial Narrow" panose="020B0606020202030204" pitchFamily="34" charset="0"/>
              </a:rPr>
              <a:t> Oxygen – Commercial Kit / Probe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Salinity</a:t>
            </a:r>
            <a:r>
              <a:rPr lang="de-DE" altLang="de-DE" sz="1050" b="1" dirty="0">
                <a:latin typeface="Arial Narrow" panose="020B0606020202030204" pitchFamily="34" charset="0"/>
              </a:rPr>
              <a:t> – Titration / Hydrometer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>
                <a:latin typeface="Arial Narrow" panose="020B0606020202030204" pitchFamily="34" charset="0"/>
              </a:rPr>
              <a:t>Nitrates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="" xmlns:a16="http://schemas.microsoft.com/office/drawing/2014/main" id="{D598D31A-A85D-BD40-A5C5-506259D1C33C}"/>
              </a:ext>
            </a:extLst>
          </p:cNvPr>
          <p:cNvSpPr txBox="1">
            <a:spLocks noChangeArrowheads="1"/>
          </p:cNvSpPr>
          <p:nvPr/>
        </p:nvSpPr>
        <p:spPr>
          <a:xfrm>
            <a:off x="697938" y="332656"/>
            <a:ext cx="3360248" cy="2530305"/>
          </a:xfrm>
          <a:prstGeom prst="rect">
            <a:avLst/>
          </a:prstGeom>
          <a:solidFill>
            <a:srgbClr val="FFFFFF">
              <a:alpha val="89804"/>
            </a:srgbClr>
          </a:solidFill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Introduction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to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Atmosphere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>
                <a:latin typeface="Arial Narrow" panose="020B0606020202030204" pitchFamily="34" charset="0"/>
              </a:rPr>
              <a:t>Clouds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Precipitation</a:t>
            </a:r>
            <a:r>
              <a:rPr lang="de-DE" altLang="de-DE" sz="1050" b="1" dirty="0">
                <a:latin typeface="Arial Narrow" panose="020B0606020202030204" pitchFamily="34" charset="0"/>
              </a:rPr>
              <a:t> – Rain / Snow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>
                <a:latin typeface="Arial Narrow" panose="020B0606020202030204" pitchFamily="34" charset="0"/>
              </a:rPr>
              <a:t>Air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Temperature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>
                <a:latin typeface="Arial Narrow" panose="020B0606020202030204" pitchFamily="34" charset="0"/>
              </a:rPr>
              <a:t>Relative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Humidity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Barometric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Pressure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>
                <a:latin typeface="Arial Narrow" panose="020B0606020202030204" pitchFamily="34" charset="0"/>
              </a:rPr>
              <a:t>Surface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Temperature</a:t>
            </a:r>
            <a:endParaRPr lang="de-DE" altLang="de-DE" sz="1050" b="1" dirty="0">
              <a:latin typeface="Arial Narrow" panose="020B060602020203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="" xmlns:a16="http://schemas.microsoft.com/office/drawing/2014/main" id="{DCAC1FE4-D370-8849-9457-A2A691D723D0}"/>
              </a:ext>
            </a:extLst>
          </p:cNvPr>
          <p:cNvSpPr txBox="1">
            <a:spLocks noChangeArrowheads="1"/>
          </p:cNvSpPr>
          <p:nvPr/>
        </p:nvSpPr>
        <p:spPr>
          <a:xfrm>
            <a:off x="4730387" y="332656"/>
            <a:ext cx="3359999" cy="2530305"/>
          </a:xfrm>
          <a:prstGeom prst="rect">
            <a:avLst/>
          </a:prstGeom>
          <a:solidFill>
            <a:srgbClr val="FFFFFF">
              <a:alpha val="89804"/>
            </a:srgbClr>
          </a:solidFill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b="1" dirty="0" err="1">
                <a:latin typeface="Arial Narrow" panose="020B0606020202030204" pitchFamily="34" charset="0"/>
              </a:rPr>
              <a:t>Introduction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to</a:t>
            </a:r>
            <a:r>
              <a:rPr lang="de-DE" altLang="de-DE" sz="1050" b="1" dirty="0">
                <a:latin typeface="Arial Narrow" panose="020B0606020202030204" pitchFamily="34" charset="0"/>
              </a:rPr>
              <a:t> </a:t>
            </a:r>
            <a:r>
              <a:rPr lang="de-DE" altLang="de-DE" sz="1050" b="1" dirty="0" err="1">
                <a:latin typeface="Arial Narrow" panose="020B0606020202030204" pitchFamily="34" charset="0"/>
              </a:rPr>
              <a:t>Biosphere</a:t>
            </a:r>
            <a:endParaRPr lang="de-DE" altLang="de-DE" sz="105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Land Cover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Classification</a:t>
            </a:r>
            <a:endParaRPr lang="de-DE" altLang="de-DE" sz="10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Canopy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Cover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Ground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Cover</a:t>
            </a:r>
            <a:endParaRPr lang="de-DE" altLang="de-DE" sz="105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Tree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Circumference</a:t>
            </a:r>
            <a:endParaRPr lang="de-DE" altLang="de-DE" sz="10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Biomass</a:t>
            </a:r>
            <a:endParaRPr lang="de-DE" altLang="de-DE" sz="10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Tree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Shrub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Height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Grass Green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Up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/Green Down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Tree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Shrub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Green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Up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/Green Down</a:t>
            </a:r>
          </a:p>
        </p:txBody>
      </p:sp>
    </p:spTree>
    <p:extLst>
      <p:ext uri="{BB962C8B-B14F-4D97-AF65-F5344CB8AC3E}">
        <p14:creationId xmlns:p14="http://schemas.microsoft.com/office/powerpoint/2010/main" val="31437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10994BA-7C3F-724E-A2CE-C7D1575F6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13" y="683872"/>
            <a:ext cx="3600000" cy="270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75957DAD-E680-3048-B112-1162078119B6}"/>
              </a:ext>
            </a:extLst>
          </p:cNvPr>
          <p:cNvSpPr txBox="1">
            <a:spLocks noChangeArrowheads="1"/>
          </p:cNvSpPr>
          <p:nvPr/>
        </p:nvSpPr>
        <p:spPr>
          <a:xfrm>
            <a:off x="4283968" y="549280"/>
            <a:ext cx="4608512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2400" b="1" dirty="0" err="1">
                <a:latin typeface="Arial Narrow" panose="020B0606020202030204" pitchFamily="34" charset="0"/>
              </a:rPr>
              <a:t>Introduction</a:t>
            </a:r>
            <a:r>
              <a:rPr lang="de-DE" altLang="de-DE" sz="2400" b="1" dirty="0">
                <a:latin typeface="Arial Narrow" panose="020B0606020202030204" pitchFamily="34" charset="0"/>
              </a:rPr>
              <a:t> </a:t>
            </a:r>
            <a:r>
              <a:rPr lang="de-DE" altLang="de-DE" sz="2400" b="1" dirty="0" err="1">
                <a:latin typeface="Arial Narrow" panose="020B0606020202030204" pitchFamily="34" charset="0"/>
              </a:rPr>
              <a:t>to</a:t>
            </a:r>
            <a:r>
              <a:rPr lang="de-DE" altLang="de-DE" sz="2400" b="1" dirty="0">
                <a:latin typeface="Arial Narrow" panose="020B0606020202030204" pitchFamily="34" charset="0"/>
              </a:rPr>
              <a:t> GLOBE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457A93"/>
              </a:buClr>
              <a:buFont typeface="Wingdings" charset="2"/>
              <a:buChar char="§"/>
            </a:pPr>
            <a:r>
              <a:rPr lang="de-DE" altLang="de-DE" sz="2400" b="1" dirty="0">
                <a:latin typeface="Arial Narrow" panose="020B0606020202030204" pitchFamily="34" charset="0"/>
              </a:rPr>
              <a:t>GLOBE Visualization System</a:t>
            </a: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57A93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de-DE" altLang="de-DE" sz="2400" dirty="0">
              <a:latin typeface="Arial Narrow" panose="020B0606020202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C4883B5-867A-3048-AF77-7E9F8CE5DA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65" y="549280"/>
            <a:ext cx="7200000" cy="54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DAE735C-5028-D849-A7B6-F6998D78A8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65" y="549280"/>
            <a:ext cx="720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761E4DB1-52EF-1E47-AF98-6C0488BF46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65" y="549280"/>
            <a:ext cx="720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7E6F7B58-02FB-9745-BCBA-0EFE4D4F5A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65" y="549280"/>
            <a:ext cx="720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856CE52A-EDFA-5747-9BFE-8F5D22C1A0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65" y="549280"/>
            <a:ext cx="720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894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949C0CD7-F5FA-C745-9356-B2806326F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188639"/>
            <a:ext cx="8770199" cy="530891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563C9853-85CC-3F46-9208-A950991CABDF}"/>
              </a:ext>
            </a:extLst>
          </p:cNvPr>
          <p:cNvSpPr/>
          <p:nvPr/>
        </p:nvSpPr>
        <p:spPr>
          <a:xfrm>
            <a:off x="168588" y="5589240"/>
            <a:ext cx="3307123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de-DE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www.globe.uni-koeln.de</a:t>
            </a:r>
            <a:endParaRPr lang="de-DE" sz="1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158</Words>
  <Application>Microsoft Office PowerPoint</Application>
  <PresentationFormat>Předvádění na obrazovce (4:3)</PresentationFormat>
  <Paragraphs>52</Paragraphs>
  <Slides>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Calibri</vt:lpstr>
      <vt:lpstr>Wingdings</vt:lpstr>
      <vt:lpstr>Larissa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Universität zu Köln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debora schiffer</dc:creator>
  <cp:lastModifiedBy>Bara S</cp:lastModifiedBy>
  <cp:revision>365</cp:revision>
  <cp:lastPrinted>2017-05-31T13:44:49Z</cp:lastPrinted>
  <dcterms:created xsi:type="dcterms:W3CDTF">2016-07-01T09:02:19Z</dcterms:created>
  <dcterms:modified xsi:type="dcterms:W3CDTF">2017-11-16T12:40:04Z</dcterms:modified>
</cp:coreProperties>
</file>