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4" r:id="rId2"/>
    <p:sldId id="371" r:id="rId3"/>
    <p:sldId id="378" r:id="rId4"/>
    <p:sldId id="326" r:id="rId5"/>
    <p:sldId id="359" r:id="rId6"/>
    <p:sldId id="360" r:id="rId7"/>
    <p:sldId id="361" r:id="rId8"/>
    <p:sldId id="362" r:id="rId9"/>
    <p:sldId id="363" r:id="rId10"/>
    <p:sldId id="364" r:id="rId11"/>
    <p:sldId id="366" r:id="rId12"/>
    <p:sldId id="370" r:id="rId13"/>
    <p:sldId id="354" r:id="rId14"/>
    <p:sldId id="355" r:id="rId15"/>
    <p:sldId id="339" r:id="rId16"/>
    <p:sldId id="340" r:id="rId17"/>
    <p:sldId id="341" r:id="rId18"/>
    <p:sldId id="342" r:id="rId19"/>
    <p:sldId id="372" r:id="rId20"/>
    <p:sldId id="379" r:id="rId21"/>
    <p:sldId id="368" r:id="rId22"/>
    <p:sldId id="328" r:id="rId23"/>
    <p:sldId id="331" r:id="rId24"/>
    <p:sldId id="332" r:id="rId25"/>
    <p:sldId id="333" r:id="rId26"/>
    <p:sldId id="369" r:id="rId27"/>
    <p:sldId id="373" r:id="rId28"/>
    <p:sldId id="375" r:id="rId29"/>
    <p:sldId id="376" r:id="rId30"/>
    <p:sldId id="377" r:id="rId31"/>
    <p:sldId id="374" r:id="rId32"/>
    <p:sldId id="358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02" autoAdjust="0"/>
    <p:restoredTop sz="94647"/>
  </p:normalViewPr>
  <p:slideViewPr>
    <p:cSldViewPr snapToGrid="0" snapToObjects="1">
      <p:cViewPr varScale="1">
        <p:scale>
          <a:sx n="76" d="100"/>
          <a:sy n="76" d="100"/>
        </p:scale>
        <p:origin x="31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39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768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1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42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49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54055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t>16-11-2017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lobe.gov/web/european-phenology-campaign/overview/doing-research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globe.gov/web/european-phenology-campaign/overview/globe-protocol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hyperlink" Target="https://www.globe.gov/web/european-phenology-campaign/overview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growapp.today/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lobe.gov/web/european-phenology-campaign/overview/collaboration-grou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globe.gov/web/european-phenology-campaign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lobe.gov/web/european-phenology-campaign/overview/utilis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web/european-phenology-campa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8001" y="6027004"/>
            <a:ext cx="101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err="1" smtClean="0"/>
              <a:t>www.globe.gov</a:t>
            </a:r>
            <a:r>
              <a:rPr lang="nl-NL" sz="3600" dirty="0" smtClean="0"/>
              <a:t>/web/</a:t>
            </a:r>
            <a:r>
              <a:rPr lang="nl-NL" sz="3600" dirty="0" err="1" smtClean="0"/>
              <a:t>european-phenology-campaign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159" y="174801"/>
            <a:ext cx="10515600" cy="1325563"/>
          </a:xfrm>
        </p:spPr>
        <p:txBody>
          <a:bodyPr/>
          <a:lstStyle/>
          <a:p>
            <a:r>
              <a:rPr lang="nl-NL" dirty="0" err="1" smtClean="0"/>
              <a:t>Sour</a:t>
            </a:r>
            <a:r>
              <a:rPr lang="nl-NL" dirty="0" smtClean="0"/>
              <a:t> </a:t>
            </a:r>
            <a:r>
              <a:rPr lang="nl-NL" dirty="0" err="1" smtClean="0"/>
              <a:t>cherry</a:t>
            </a:r>
            <a:r>
              <a:rPr lang="nl-NL" dirty="0" smtClean="0"/>
              <a:t> (Prunus </a:t>
            </a:r>
            <a:r>
              <a:rPr lang="nl-NL" dirty="0" err="1" smtClean="0"/>
              <a:t>cerasus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#Cherry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9" y="1500364"/>
            <a:ext cx="8128369" cy="5232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528" y="0"/>
            <a:ext cx="3088472" cy="41165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528" y="4646974"/>
            <a:ext cx="3088472" cy="20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8343900" cy="50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Small-</a:t>
            </a:r>
            <a:r>
              <a:rPr lang="nl-NL" dirty="0" err="1" smtClean="0"/>
              <a:t>leaved</a:t>
            </a:r>
            <a:r>
              <a:rPr lang="nl-NL" dirty="0" smtClean="0"/>
              <a:t> lime (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#Lime</a:t>
            </a:r>
            <a:endParaRPr lang="nl-NL" dirty="0"/>
          </a:p>
        </p:txBody>
      </p:sp>
      <p:pic>
        <p:nvPicPr>
          <p:cNvPr id="1026" name="Picture 2" descr="fbeeldingsresultaat voor tilia platyphyllo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3899" y="0"/>
            <a:ext cx="3848099" cy="3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beeldingsresultaat voor tilia platyphyllo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4051045"/>
            <a:ext cx="3848099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498" y="15558"/>
            <a:ext cx="5369502" cy="4195880"/>
          </a:xfrm>
          <a:prstGeom prst="rect">
            <a:avLst/>
          </a:prstGeom>
        </p:spPr>
      </p:pic>
      <p:pic>
        <p:nvPicPr>
          <p:cNvPr id="6" name="Picture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74" y="2754923"/>
            <a:ext cx="6473224" cy="3916068"/>
          </a:xfrm>
          <a:prstGeom prst="rect">
            <a:avLst/>
          </a:prstGeom>
        </p:spPr>
      </p:pic>
      <p:pic>
        <p:nvPicPr>
          <p:cNvPr id="7" name="Picture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511" y="4302370"/>
            <a:ext cx="2464227" cy="236862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 smtClean="0"/>
              <a:t>Fig</a:t>
            </a:r>
            <a:r>
              <a:rPr lang="nl-NL" dirty="0" smtClean="0"/>
              <a:t> (Ficus </a:t>
            </a:r>
            <a:r>
              <a:rPr lang="nl-NL" dirty="0" err="1" smtClean="0"/>
              <a:t>carica</a:t>
            </a:r>
            <a:r>
              <a:rPr lang="nl-NL" dirty="0" smtClean="0"/>
              <a:t> L.)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Fig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5325" y="4144961"/>
            <a:ext cx="2606675" cy="2526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3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1892" y="1769594"/>
            <a:ext cx="10515600" cy="1114283"/>
          </a:xfrm>
        </p:spPr>
        <p:txBody>
          <a:bodyPr>
            <a:normAutofit/>
          </a:bodyPr>
          <a:lstStyle/>
          <a:p>
            <a:r>
              <a:rPr lang="nl-NL" sz="4000" dirty="0" smtClean="0"/>
              <a:t>HOW and WHEN to observe</a:t>
            </a:r>
            <a:endParaRPr lang="nl-NL" sz="4000" dirty="0"/>
          </a:p>
        </p:txBody>
      </p:sp>
      <p:sp>
        <p:nvSpPr>
          <p:cNvPr id="4" name="Rechthoek 3"/>
          <p:cNvSpPr/>
          <p:nvPr/>
        </p:nvSpPr>
        <p:spPr>
          <a:xfrm>
            <a:off x="550506" y="2712794"/>
            <a:ext cx="11576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/>
              <a:t>Pick one </a:t>
            </a:r>
            <a:r>
              <a:rPr lang="nl-NL" sz="2400" dirty="0" smtClean="0"/>
              <a:t>of </a:t>
            </a:r>
            <a:r>
              <a:rPr lang="nl-NL" sz="2400" dirty="0"/>
              <a:t>the </a:t>
            </a:r>
            <a:r>
              <a:rPr lang="cs-CZ" sz="2400" dirty="0" smtClean="0"/>
              <a:t>7</a:t>
            </a:r>
            <a:r>
              <a:rPr lang="nl-NL" sz="2400" dirty="0" smtClean="0"/>
              <a:t> species that is common in your area and consider: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 smtClean="0"/>
              <a:t>When is greening-up and greening-down to </a:t>
            </a:r>
            <a:r>
              <a:rPr lang="nl-NL" sz="2400" dirty="0"/>
              <a:t>be expected 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smtClean="0"/>
              <a:t>Find different trees </a:t>
            </a:r>
            <a:r>
              <a:rPr lang="nl-NL" sz="2400" dirty="0"/>
              <a:t>in your area.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/>
              <a:t>Make sure that they are in a location </a:t>
            </a:r>
            <a:r>
              <a:rPr lang="nl-NL" sz="2400" dirty="0" smtClean="0"/>
              <a:t>you visit </a:t>
            </a:r>
            <a:r>
              <a:rPr lang="nl-NL" sz="2400" dirty="0"/>
              <a:t>every day.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 smtClean="0"/>
              <a:t>Pick trees </a:t>
            </a:r>
            <a:r>
              <a:rPr lang="nl-NL" sz="2400" dirty="0"/>
              <a:t>in different </a:t>
            </a:r>
            <a:r>
              <a:rPr lang="nl-NL" sz="2400" dirty="0" smtClean="0"/>
              <a:t>habitats. </a:t>
            </a:r>
            <a:r>
              <a:rPr lang="nl-NL" sz="2400" dirty="0" err="1" smtClean="0"/>
              <a:t>Think</a:t>
            </a:r>
            <a:r>
              <a:rPr lang="nl-NL" sz="2400" dirty="0" smtClean="0"/>
              <a:t> </a:t>
            </a:r>
            <a:r>
              <a:rPr lang="nl-NL" sz="2400" dirty="0" err="1"/>
              <a:t>about</a:t>
            </a:r>
            <a:r>
              <a:rPr lang="nl-NL" sz="2400" dirty="0"/>
              <a:t>: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Shade</a:t>
            </a:r>
            <a:r>
              <a:rPr lang="nl-NL" sz="2400" dirty="0"/>
              <a:t>/</a:t>
            </a:r>
            <a:r>
              <a:rPr lang="nl-NL" sz="2400" dirty="0" err="1"/>
              <a:t>sun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Dry/wet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In the </a:t>
            </a:r>
            <a:r>
              <a:rPr lang="nl-NL" sz="2400" dirty="0" err="1"/>
              <a:t>city</a:t>
            </a:r>
            <a:r>
              <a:rPr lang="nl-NL" sz="2400" dirty="0"/>
              <a:t> / out of the </a:t>
            </a:r>
            <a:r>
              <a:rPr lang="nl-NL" sz="2400" dirty="0" err="1"/>
              <a:t>city</a:t>
            </a:r>
            <a:r>
              <a:rPr lang="nl-NL" sz="2400" dirty="0"/>
              <a:t> 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Temperature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Soil</a:t>
            </a:r>
            <a:r>
              <a:rPr lang="nl-NL" sz="2400" dirty="0"/>
              <a:t> </a:t>
            </a:r>
            <a:r>
              <a:rPr lang="nl-NL" sz="2400" dirty="0" smtClean="0"/>
              <a:t>type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988062" cy="19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685" y="1630361"/>
            <a:ext cx="10515600" cy="1056569"/>
          </a:xfrm>
        </p:spPr>
        <p:txBody>
          <a:bodyPr/>
          <a:lstStyle/>
          <a:p>
            <a:r>
              <a:rPr lang="nl-NL" dirty="0" smtClean="0"/>
              <a:t>HOW and WHEN to observe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1520" y="2569305"/>
            <a:ext cx="11657883" cy="4351338"/>
          </a:xfrm>
        </p:spPr>
        <p:txBody>
          <a:bodyPr>
            <a:noAutofit/>
          </a:bodyPr>
          <a:lstStyle/>
          <a:p>
            <a:r>
              <a:rPr lang="nl-NL" sz="2200" dirty="0" smtClean="0"/>
              <a:t>The tree is bare: Take </a:t>
            </a:r>
            <a:r>
              <a:rPr lang="nl-NL" sz="2200" dirty="0"/>
              <a:t>a first picture </a:t>
            </a:r>
            <a:r>
              <a:rPr lang="nl-NL" sz="2200" dirty="0" smtClean="0"/>
              <a:t>with GROWAPP. In the description field add following hashtags:</a:t>
            </a:r>
            <a:br>
              <a:rPr lang="nl-NL" sz="2200" dirty="0" smtClean="0"/>
            </a:br>
            <a:r>
              <a:rPr lang="nl-NL" sz="2200" dirty="0" smtClean="0"/>
              <a:t>	</a:t>
            </a:r>
            <a:r>
              <a:rPr lang="nl-NL" sz="2200" b="1" dirty="0" smtClean="0"/>
              <a:t>#species</a:t>
            </a:r>
            <a:r>
              <a:rPr lang="nl-NL" sz="2200" dirty="0" smtClean="0"/>
              <a:t>, </a:t>
            </a:r>
            <a:r>
              <a:rPr lang="nl-NL" sz="2200" b="1" dirty="0" smtClean="0"/>
              <a:t>#GLOBE</a:t>
            </a:r>
            <a:r>
              <a:rPr lang="nl-NL" sz="2200" dirty="0" smtClean="0"/>
              <a:t>, </a:t>
            </a:r>
            <a:r>
              <a:rPr lang="nl-NL" sz="2200" b="1" dirty="0" smtClean="0"/>
              <a:t>#Name of the school</a:t>
            </a:r>
            <a:endParaRPr lang="nl-NL" sz="2200" b="1" dirty="0"/>
          </a:p>
          <a:p>
            <a:r>
              <a:rPr lang="nl-NL" sz="2200" dirty="0" smtClean="0"/>
              <a:t>The </a:t>
            </a:r>
            <a:r>
              <a:rPr lang="nl-NL" sz="2200" dirty="0"/>
              <a:t>tree is starting to green-up:</a:t>
            </a:r>
          </a:p>
          <a:p>
            <a:pPr lvl="1"/>
            <a:r>
              <a:rPr lang="nl-NL" sz="2200" dirty="0" smtClean="0"/>
              <a:t>Collect the </a:t>
            </a:r>
            <a:r>
              <a:rPr lang="nl-NL" sz="2200" dirty="0"/>
              <a:t>green up </a:t>
            </a:r>
            <a:r>
              <a:rPr lang="nl-NL" sz="2200" dirty="0" smtClean="0"/>
              <a:t>data - GLOBE GREEN UP protocol</a:t>
            </a:r>
            <a:endParaRPr lang="nl-NL" sz="2200" dirty="0"/>
          </a:p>
          <a:p>
            <a:pPr lvl="1"/>
            <a:r>
              <a:rPr lang="nl-NL" sz="2200" dirty="0" smtClean="0"/>
              <a:t>Take more photos of the tree by GROWAPP </a:t>
            </a:r>
          </a:p>
          <a:p>
            <a:r>
              <a:rPr lang="nl-NL" sz="2200" dirty="0"/>
              <a:t>T</a:t>
            </a:r>
            <a:r>
              <a:rPr lang="nl-NL" sz="2200" dirty="0" smtClean="0"/>
              <a:t>he </a:t>
            </a:r>
            <a:r>
              <a:rPr lang="nl-NL" sz="2200" dirty="0"/>
              <a:t>tree is completely </a:t>
            </a:r>
            <a:r>
              <a:rPr lang="nl-NL" sz="2200" dirty="0" smtClean="0"/>
              <a:t>green: Take a picture if you want, but it is not necessary, if it is not changing!</a:t>
            </a:r>
            <a:endParaRPr lang="nl-NL" sz="2200" dirty="0"/>
          </a:p>
          <a:p>
            <a:r>
              <a:rPr lang="nl-NL" sz="2200" dirty="0" smtClean="0"/>
              <a:t>The </a:t>
            </a:r>
            <a:r>
              <a:rPr lang="nl-NL" sz="2200" dirty="0"/>
              <a:t>tree is starting to green down:</a:t>
            </a:r>
          </a:p>
          <a:p>
            <a:pPr lvl="1"/>
            <a:r>
              <a:rPr lang="nl-NL" sz="2200" dirty="0" smtClean="0"/>
              <a:t>Follow </a:t>
            </a:r>
            <a:r>
              <a:rPr lang="nl-NL" sz="2200" dirty="0"/>
              <a:t>the GLOBE </a:t>
            </a:r>
            <a:r>
              <a:rPr lang="nl-NL" sz="2200" dirty="0" smtClean="0"/>
              <a:t>GREEN DOWN</a:t>
            </a:r>
          </a:p>
          <a:p>
            <a:pPr lvl="1"/>
            <a:r>
              <a:rPr lang="nl-NL" sz="2200" dirty="0" smtClean="0"/>
              <a:t>Take pictures with the GrowApp</a:t>
            </a:r>
            <a:endParaRPr lang="nl-NL" sz="2200" dirty="0"/>
          </a:p>
          <a:p>
            <a:r>
              <a:rPr lang="nl-NL" sz="2200" dirty="0" smtClean="0"/>
              <a:t>The tree is bare again: You </a:t>
            </a:r>
            <a:r>
              <a:rPr lang="nl-NL" sz="2200" dirty="0"/>
              <a:t>don’t need to take so many pictures </a:t>
            </a:r>
            <a:r>
              <a:rPr lang="nl-NL" sz="2200" dirty="0" smtClean="0"/>
              <a:t>anymore.</a:t>
            </a:r>
            <a:endParaRPr lang="nl-NL" sz="2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383151" cy="18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663" y="136401"/>
            <a:ext cx="10515600" cy="974947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00B050"/>
                </a:solidFill>
              </a:rPr>
              <a:t>GLOBE </a:t>
            </a:r>
            <a:r>
              <a:rPr lang="nl-NL" sz="4800" b="1" dirty="0" err="1" smtClean="0">
                <a:solidFill>
                  <a:srgbClr val="00B050"/>
                </a:solidFill>
              </a:rPr>
              <a:t>protocols</a:t>
            </a:r>
            <a:r>
              <a:rPr lang="nl-NL" sz="4800" b="1" dirty="0" smtClean="0">
                <a:solidFill>
                  <a:srgbClr val="00B050"/>
                </a:solidFill>
              </a:rPr>
              <a:t>: </a:t>
            </a:r>
            <a:r>
              <a:rPr lang="nl-NL" sz="4800" b="1" dirty="0">
                <a:solidFill>
                  <a:srgbClr val="00B050"/>
                </a:solidFill>
              </a:rPr>
              <a:t>Green-</a:t>
            </a:r>
            <a:r>
              <a:rPr lang="nl-NL" sz="4800" b="1" dirty="0" smtClean="0">
                <a:solidFill>
                  <a:srgbClr val="00B050"/>
                </a:solidFill>
              </a:rPr>
              <a:t>up</a:t>
            </a:r>
            <a:endParaRPr lang="nl-NL" sz="48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5663" y="1247750"/>
            <a:ext cx="12065555" cy="5411814"/>
          </a:xfrm>
        </p:spPr>
        <p:txBody>
          <a:bodyPr>
            <a:normAutofit/>
          </a:bodyPr>
          <a:lstStyle/>
          <a:p>
            <a:r>
              <a:rPr lang="nl-NL" dirty="0" smtClean="0"/>
              <a:t>One or more </a:t>
            </a:r>
            <a:r>
              <a:rPr lang="nl-NL" dirty="0"/>
              <a:t>than one green </a:t>
            </a:r>
            <a:r>
              <a:rPr lang="nl-NL" dirty="0" smtClean="0"/>
              <a:t>down </a:t>
            </a:r>
            <a:r>
              <a:rPr lang="nl-NL" dirty="0"/>
              <a:t>cycles</a:t>
            </a:r>
            <a:endParaRPr lang="nl-NL" dirty="0" smtClean="0"/>
          </a:p>
          <a:p>
            <a:r>
              <a:rPr lang="nl-NL" dirty="0" smtClean="0"/>
              <a:t>Select </a:t>
            </a:r>
            <a:r>
              <a:rPr lang="nl-NL" dirty="0"/>
              <a:t>a </a:t>
            </a:r>
            <a:r>
              <a:rPr lang="nl-NL" dirty="0" err="1">
                <a:solidFill>
                  <a:srgbClr val="FF0000"/>
                </a:solidFill>
              </a:rPr>
              <a:t>healthy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and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relatively</a:t>
            </a:r>
            <a:r>
              <a:rPr lang="nl-NL" dirty="0">
                <a:solidFill>
                  <a:srgbClr val="FF0000"/>
                </a:solidFill>
              </a:rPr>
              <a:t> large </a:t>
            </a:r>
            <a:r>
              <a:rPr lang="nl-NL" dirty="0" err="1" smtClean="0">
                <a:solidFill>
                  <a:srgbClr val="FF0000"/>
                </a:solidFill>
              </a:rPr>
              <a:t>branch</a:t>
            </a:r>
            <a:endParaRPr lang="nl-NL" dirty="0" smtClean="0">
              <a:solidFill>
                <a:srgbClr val="FF0000"/>
              </a:solidFill>
            </a:endParaRPr>
          </a:p>
          <a:p>
            <a:pPr lvl="1"/>
            <a:r>
              <a:rPr lang="nl-NL" dirty="0" smtClean="0">
                <a:solidFill>
                  <a:srgbClr val="FF0000"/>
                </a:solidFill>
              </a:rPr>
              <a:t>south </a:t>
            </a:r>
            <a:r>
              <a:rPr lang="nl-NL" dirty="0">
                <a:solidFill>
                  <a:srgbClr val="FF0000"/>
                </a:solidFill>
              </a:rPr>
              <a:t>side </a:t>
            </a:r>
            <a:r>
              <a:rPr lang="nl-NL" dirty="0"/>
              <a:t>of the </a:t>
            </a:r>
            <a:r>
              <a:rPr lang="nl-NL" dirty="0" smtClean="0"/>
              <a:t>tree </a:t>
            </a:r>
            <a:r>
              <a:rPr lang="nl-NL" dirty="0"/>
              <a:t>in the Northern Hemisphere </a:t>
            </a:r>
            <a:endParaRPr lang="nl-NL" dirty="0" smtClean="0"/>
          </a:p>
          <a:p>
            <a:r>
              <a:rPr lang="nl-NL" dirty="0" smtClean="0"/>
              <a:t>Mark </a:t>
            </a:r>
            <a:r>
              <a:rPr lang="nl-NL" dirty="0"/>
              <a:t>the branch </a:t>
            </a:r>
            <a:r>
              <a:rPr lang="nl-NL" dirty="0" smtClean="0"/>
              <a:t>with tape (at least 2 </a:t>
            </a:r>
            <a:r>
              <a:rPr lang="nl-NL" dirty="0"/>
              <a:t>weeks prior to the </a:t>
            </a:r>
            <a:r>
              <a:rPr lang="nl-NL" dirty="0" smtClean="0"/>
              <a:t>start </a:t>
            </a:r>
            <a:r>
              <a:rPr lang="nl-NL" dirty="0"/>
              <a:t>of green-</a:t>
            </a:r>
            <a:r>
              <a:rPr lang="nl-NL" dirty="0" smtClean="0"/>
              <a:t>up)</a:t>
            </a:r>
          </a:p>
          <a:p>
            <a:r>
              <a:rPr lang="nl-NL" dirty="0" smtClean="0"/>
              <a:t>Label </a:t>
            </a:r>
            <a:r>
              <a:rPr lang="nl-NL" dirty="0" smtClean="0">
                <a:solidFill>
                  <a:srgbClr val="FF0000"/>
                </a:solidFill>
              </a:rPr>
              <a:t>4 </a:t>
            </a:r>
            <a:r>
              <a:rPr lang="nl-NL" dirty="0" err="1" smtClean="0">
                <a:solidFill>
                  <a:srgbClr val="FF0000"/>
                </a:solidFill>
              </a:rPr>
              <a:t>buds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/>
              <a:t>closest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end of </a:t>
            </a:r>
            <a:r>
              <a:rPr lang="nl-NL" dirty="0" err="1" smtClean="0"/>
              <a:t>branch</a:t>
            </a:r>
            <a:endParaRPr lang="nl-NL" dirty="0" smtClean="0"/>
          </a:p>
          <a:p>
            <a:r>
              <a:rPr lang="nl-NL" dirty="0" err="1" smtClean="0"/>
              <a:t>Examine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</a:t>
            </a:r>
            <a:r>
              <a:rPr lang="nl-NL" dirty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record (at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a week,):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>
                <a:solidFill>
                  <a:srgbClr val="FF0000"/>
                </a:solidFill>
              </a:rPr>
              <a:t>dormant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unchanged</a:t>
            </a:r>
            <a:r>
              <a:rPr lang="nl-NL" dirty="0"/>
              <a:t>. </a:t>
            </a:r>
            <a:endParaRPr lang="nl-NL" dirty="0" smtClean="0"/>
          </a:p>
          <a:p>
            <a:pPr lvl="1"/>
            <a:r>
              <a:rPr lang="nl-NL" dirty="0" smtClean="0"/>
              <a:t>“</a:t>
            </a:r>
            <a:r>
              <a:rPr lang="nl-NL" dirty="0" err="1">
                <a:solidFill>
                  <a:srgbClr val="FF0000"/>
                </a:solidFill>
              </a:rPr>
              <a:t>swelling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 smtClean="0"/>
              <a:t>bigger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>
                <a:solidFill>
                  <a:srgbClr val="FF0000"/>
                </a:solidFill>
              </a:rPr>
              <a:t>budburst</a:t>
            </a:r>
            <a:r>
              <a:rPr lang="nl-NL" dirty="0"/>
              <a:t>” the first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the green tips of </a:t>
            </a:r>
            <a:r>
              <a:rPr lang="nl-NL" dirty="0" err="1"/>
              <a:t>leaves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 “</a:t>
            </a:r>
            <a:r>
              <a:rPr lang="nl-NL" dirty="0">
                <a:solidFill>
                  <a:srgbClr val="FF0000"/>
                </a:solidFill>
              </a:rPr>
              <a:t>lost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smtClean="0"/>
              <a:t>continue </a:t>
            </a:r>
            <a:r>
              <a:rPr lang="nl-NL" dirty="0" err="1" smtClean="0"/>
              <a:t>observations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budburst</a:t>
            </a:r>
            <a:r>
              <a:rPr lang="nl-NL" dirty="0"/>
              <a:t> </a:t>
            </a:r>
            <a:r>
              <a:rPr lang="nl-NL" dirty="0" err="1" smtClean="0"/>
              <a:t>measure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err="1"/>
              <a:t>length</a:t>
            </a:r>
            <a:r>
              <a:rPr lang="nl-NL" dirty="0"/>
              <a:t> of the </a:t>
            </a:r>
            <a:r>
              <a:rPr lang="nl-NL" dirty="0" err="1"/>
              <a:t>leaf</a:t>
            </a:r>
            <a:r>
              <a:rPr lang="nl-NL" dirty="0"/>
              <a:t> or </a:t>
            </a:r>
            <a:r>
              <a:rPr lang="nl-NL" dirty="0" err="1"/>
              <a:t>leaves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265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915" y="5686169"/>
            <a:ext cx="1841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10377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00B050"/>
                </a:solidFill>
              </a:rPr>
              <a:t>Data entry Green up</a:t>
            </a:r>
            <a:endParaRPr lang="nl-NL" sz="4800" b="1" dirty="0">
              <a:solidFill>
                <a:srgbClr val="00B05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6" y="1252026"/>
            <a:ext cx="8324416" cy="56059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6312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C00000"/>
                </a:solidFill>
              </a:rPr>
              <a:t>GLOBE protocol: Green down</a:t>
            </a:r>
            <a:endParaRPr lang="nl-NL" sz="48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9269" y="1420837"/>
            <a:ext cx="11284540" cy="4756126"/>
          </a:xfrm>
        </p:spPr>
        <p:txBody>
          <a:bodyPr>
            <a:normAutofit/>
          </a:bodyPr>
          <a:lstStyle/>
          <a:p>
            <a:r>
              <a:rPr lang="nl-NL" dirty="0"/>
              <a:t>Start at least </a:t>
            </a:r>
            <a:r>
              <a:rPr lang="nl-NL" dirty="0">
                <a:solidFill>
                  <a:srgbClr val="FF0000"/>
                </a:solidFill>
              </a:rPr>
              <a:t>2 weeks prior </a:t>
            </a:r>
            <a:r>
              <a:rPr lang="nl-NL" dirty="0"/>
              <a:t>to the expected start of green down</a:t>
            </a:r>
          </a:p>
          <a:p>
            <a:r>
              <a:rPr lang="nl-NL" dirty="0" smtClean="0"/>
              <a:t>Tag </a:t>
            </a:r>
            <a:r>
              <a:rPr lang="nl-NL" dirty="0" smtClean="0">
                <a:solidFill>
                  <a:srgbClr val="FF0000"/>
                </a:solidFill>
              </a:rPr>
              <a:t>a branch </a:t>
            </a:r>
            <a:r>
              <a:rPr lang="nl-NL" dirty="0" smtClean="0"/>
              <a:t>with flagging tape </a:t>
            </a:r>
          </a:p>
          <a:p>
            <a:r>
              <a:rPr lang="nl-NL" dirty="0" err="1" smtClean="0"/>
              <a:t>Determine</a:t>
            </a:r>
            <a:r>
              <a:rPr lang="nl-NL" dirty="0" smtClean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Label the </a:t>
            </a:r>
            <a:r>
              <a:rPr lang="nl-NL" dirty="0" smtClean="0">
                <a:solidFill>
                  <a:srgbClr val="FF0000"/>
                </a:solidFill>
              </a:rPr>
              <a:t>4 </a:t>
            </a:r>
            <a:r>
              <a:rPr lang="nl-NL" dirty="0" err="1" smtClean="0">
                <a:solidFill>
                  <a:srgbClr val="FF0000"/>
                </a:solidFill>
              </a:rPr>
              <a:t>leafs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smtClean="0"/>
              <a:t>at the end of the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1,2,3 or 4 </a:t>
            </a:r>
            <a:r>
              <a:rPr lang="nl-NL" dirty="0" err="1" smtClean="0"/>
              <a:t>dots</a:t>
            </a:r>
            <a:endParaRPr lang="nl-NL" dirty="0" smtClean="0"/>
          </a:p>
          <a:p>
            <a:r>
              <a:rPr lang="nl-NL" dirty="0" smtClean="0"/>
              <a:t>Check the colour of the </a:t>
            </a:r>
            <a:r>
              <a:rPr lang="nl-NL" dirty="0" err="1" smtClean="0"/>
              <a:t>leafs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</a:t>
            </a:r>
            <a:r>
              <a:rPr lang="nl-NL" dirty="0"/>
              <a:t>a week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fallen</a:t>
            </a:r>
            <a:r>
              <a:rPr lang="nl-NL" dirty="0"/>
              <a:t> </a:t>
            </a:r>
            <a:r>
              <a:rPr lang="nl-NL" dirty="0" smtClean="0"/>
              <a:t>of</a:t>
            </a:r>
          </a:p>
          <a:p>
            <a:pPr marL="457200" lvl="1" indent="0">
              <a:buNone/>
            </a:pPr>
            <a:r>
              <a:rPr lang="nl-NL" dirty="0" smtClean="0"/>
              <a:t>= Use </a:t>
            </a:r>
            <a:r>
              <a:rPr lang="nl-NL" dirty="0"/>
              <a:t>the </a:t>
            </a:r>
            <a:r>
              <a:rPr lang="nl-NL" dirty="0">
                <a:solidFill>
                  <a:srgbClr val="FF0000"/>
                </a:solidFill>
              </a:rPr>
              <a:t>GLOBE Plant Color </a:t>
            </a:r>
            <a:r>
              <a:rPr lang="nl-NL" dirty="0" smtClean="0">
                <a:solidFill>
                  <a:srgbClr val="FF0000"/>
                </a:solidFill>
              </a:rPr>
              <a:t>Chart </a:t>
            </a:r>
            <a:r>
              <a:rPr lang="nl-NL" dirty="0"/>
              <a:t>to estimate the dominant color of each leaf</a:t>
            </a:r>
          </a:p>
          <a:p>
            <a:endParaRPr lang="nl-NL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8648" y="4529797"/>
            <a:ext cx="13100648" cy="23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1903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C00000"/>
                </a:solidFill>
              </a:rPr>
              <a:t>Data entry Green down</a:t>
            </a:r>
            <a:endParaRPr lang="nl-NL" sz="4800" b="1" dirty="0">
              <a:solidFill>
                <a:srgbClr val="C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7" y="1135200"/>
            <a:ext cx="8483683" cy="5722800"/>
          </a:xfrm>
          <a:prstGeom prst="rect">
            <a:avLst/>
          </a:prstGeom>
        </p:spPr>
      </p:pic>
      <p:pic>
        <p:nvPicPr>
          <p:cNvPr id="6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705" y="36478"/>
            <a:ext cx="4356295" cy="68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1905"/>
            <a:ext cx="10515600" cy="1325563"/>
          </a:xfrm>
        </p:spPr>
        <p:txBody>
          <a:bodyPr/>
          <a:lstStyle/>
          <a:p>
            <a:r>
              <a:rPr lang="en-US" b="1" dirty="0" smtClean="0"/>
              <a:t>HOW to do </a:t>
            </a:r>
            <a:r>
              <a:rPr lang="cs-CZ" b="1" dirty="0" smtClean="0"/>
              <a:t>student </a:t>
            </a:r>
            <a:r>
              <a:rPr lang="en-US" b="1" dirty="0" smtClean="0"/>
              <a:t>research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20718"/>
            <a:ext cx="1051442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www.globe.gov/web/european-phenology-campaign/overview/doing-research</a:t>
            </a:r>
            <a:r>
              <a:rPr lang="en-US" dirty="0" smtClean="0"/>
              <a:t> </a:t>
            </a:r>
          </a:p>
          <a:p>
            <a:r>
              <a:rPr lang="en-US" dirty="0" smtClean="0"/>
              <a:t>Examples of research questions</a:t>
            </a:r>
            <a:r>
              <a:rPr lang="cs-CZ" dirty="0" smtClean="0"/>
              <a:t> on </a:t>
            </a:r>
            <a:r>
              <a:rPr lang="cs-CZ" dirty="0" err="1" smtClean="0"/>
              <a:t>phenology</a:t>
            </a:r>
            <a:endParaRPr lang="en-US" dirty="0" smtClean="0"/>
          </a:p>
          <a:p>
            <a:r>
              <a:rPr lang="en-US" dirty="0" smtClean="0"/>
              <a:t>Good and bad research questions – how to evaluate</a:t>
            </a:r>
          </a:p>
          <a:p>
            <a:r>
              <a:rPr lang="en-US" dirty="0" smtClean="0"/>
              <a:t>How to create a research report</a:t>
            </a:r>
            <a:r>
              <a:rPr lang="cs-CZ" dirty="0" smtClean="0"/>
              <a:t> and </a:t>
            </a:r>
            <a:r>
              <a:rPr lang="en-US" dirty="0" smtClean="0"/>
              <a:t>Example research report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73" y="3684891"/>
            <a:ext cx="10100603" cy="37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we will learn today (about phenology)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tree species </a:t>
            </a:r>
          </a:p>
          <a:p>
            <a:r>
              <a:rPr lang="en-US" dirty="0" smtClean="0"/>
              <a:t>WHEN to observe</a:t>
            </a:r>
          </a:p>
          <a:p>
            <a:r>
              <a:rPr lang="en-US" dirty="0" smtClean="0"/>
              <a:t>HOW to do a research project</a:t>
            </a:r>
            <a:endParaRPr lang="cs-CZ" dirty="0" smtClean="0"/>
          </a:p>
          <a:p>
            <a:r>
              <a:rPr lang="en-US" dirty="0"/>
              <a:t>WHERE and how to enter and visualize data</a:t>
            </a:r>
          </a:p>
          <a:p>
            <a:r>
              <a:rPr lang="en-US" dirty="0" smtClean="0"/>
              <a:t>WHY and how to use the GROW APP</a:t>
            </a:r>
          </a:p>
          <a:p>
            <a:endParaRPr lang="en-US" dirty="0"/>
          </a:p>
          <a:p>
            <a:r>
              <a:rPr lang="en-US" dirty="0" smtClean="0"/>
              <a:t>Collaboration with other schools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617" y="1500155"/>
            <a:ext cx="4018384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64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000" y="228600"/>
            <a:ext cx="11176000" cy="1016000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Learning</a:t>
            </a:r>
            <a:r>
              <a:rPr lang="cs-CZ" b="1" dirty="0" smtClean="0"/>
              <a:t> </a:t>
            </a:r>
            <a:r>
              <a:rPr lang="cs-CZ" b="1" dirty="0" err="1" smtClean="0"/>
              <a:t>activities</a:t>
            </a:r>
            <a:r>
              <a:rPr lang="cs-CZ" b="1" dirty="0"/>
              <a:t>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200" b="1" dirty="0" smtClean="0">
                <a:hlinkClick r:id="rId2"/>
              </a:rPr>
              <a:t>https</a:t>
            </a:r>
            <a:r>
              <a:rPr lang="cs-CZ" sz="2200" b="1" dirty="0">
                <a:hlinkClick r:id="rId2"/>
              </a:rPr>
              <a:t>://</a:t>
            </a:r>
            <a:r>
              <a:rPr lang="cs-CZ" sz="2200" b="1" dirty="0" smtClean="0">
                <a:hlinkClick r:id="rId2"/>
              </a:rPr>
              <a:t>www.globe.gov/web/european-phenology-campaign/overview/globe-protocols</a:t>
            </a:r>
            <a:r>
              <a:rPr lang="cs-CZ" sz="2200" b="1" dirty="0" smtClean="0"/>
              <a:t> </a:t>
            </a:r>
            <a:endParaRPr lang="en-US" sz="2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11327" r="12548"/>
          <a:stretch/>
        </p:blipFill>
        <p:spPr>
          <a:xfrm>
            <a:off x="3619499" y="1328533"/>
            <a:ext cx="8572501" cy="5529467"/>
          </a:xfrm>
        </p:spPr>
      </p:pic>
      <p:sp>
        <p:nvSpPr>
          <p:cNvPr id="5" name="Ohnutá šipka 4"/>
          <p:cNvSpPr/>
          <p:nvPr/>
        </p:nvSpPr>
        <p:spPr>
          <a:xfrm rot="10800000" flipH="1">
            <a:off x="1803399" y="1819966"/>
            <a:ext cx="1816100" cy="4546600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40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2527"/>
            <a:ext cx="10515600" cy="826474"/>
          </a:xfrm>
        </p:spPr>
        <p:txBody>
          <a:bodyPr/>
          <a:lstStyle/>
          <a:p>
            <a:r>
              <a:rPr lang="nl-NL" b="1" dirty="0" smtClean="0"/>
              <a:t>Using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GrowApp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104901"/>
            <a:ext cx="10515600" cy="4665662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/>
              <a:t>Explained</a:t>
            </a:r>
            <a:r>
              <a:rPr lang="cs-CZ" dirty="0" smtClean="0"/>
              <a:t> at </a:t>
            </a:r>
            <a:r>
              <a:rPr lang="cs-CZ" dirty="0" err="1" smtClean="0"/>
              <a:t>the</a:t>
            </a:r>
            <a:r>
              <a:rPr lang="cs-CZ" dirty="0" smtClean="0"/>
              <a:t> video with </a:t>
            </a:r>
            <a:r>
              <a:rPr lang="cs-CZ" dirty="0" err="1" smtClean="0"/>
              <a:t>scientists</a:t>
            </a:r>
            <a:r>
              <a:rPr lang="cs-CZ" dirty="0" smtClean="0"/>
              <a:t> + link to </a:t>
            </a:r>
            <a:r>
              <a:rPr lang="cs-CZ" dirty="0" err="1" smtClean="0"/>
              <a:t>download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www.globe.gov/web/european-phenology-campaign/overview</a:t>
            </a:r>
            <a:r>
              <a:rPr lang="cs-CZ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1" y="2246078"/>
            <a:ext cx="12094439" cy="531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5258706" y="158934"/>
            <a:ext cx="6933294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285750" indent="-285750">
              <a:buFont typeface="Arial"/>
              <a:buChar char="•"/>
            </a:pP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Open </a:t>
            </a:r>
            <a:r>
              <a:rPr lang="nl-NL" sz="3200" dirty="0" err="1" smtClean="0"/>
              <a:t>app</a:t>
            </a:r>
            <a:endParaRPr lang="nl-NL" sz="3200" dirty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Put on GPS</a:t>
            </a:r>
            <a:endParaRPr lang="nl-NL" sz="28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Make </a:t>
            </a:r>
            <a:r>
              <a:rPr lang="nl-NL" sz="3200" dirty="0" err="1" smtClean="0"/>
              <a:t>sure</a:t>
            </a:r>
            <a:r>
              <a:rPr lang="nl-NL" sz="3200" dirty="0" smtClean="0"/>
              <a:t> </a:t>
            </a:r>
            <a:r>
              <a:rPr lang="nl-NL" sz="3200" dirty="0" err="1" smtClean="0"/>
              <a:t>you</a:t>
            </a:r>
            <a:r>
              <a:rPr lang="nl-NL" sz="3200" dirty="0" smtClean="0"/>
              <a:t> have internet </a:t>
            </a:r>
            <a:r>
              <a:rPr lang="nl-NL" sz="3200" dirty="0" err="1" smtClean="0"/>
              <a:t>connection</a:t>
            </a: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Take a picture of a tree </a:t>
            </a:r>
            <a:br>
              <a:rPr lang="nl-NL" sz="3200" dirty="0" smtClean="0"/>
            </a:br>
            <a:r>
              <a:rPr lang="nl-NL" sz="3200" dirty="0" smtClean="0"/>
              <a:t>(</a:t>
            </a:r>
            <a:r>
              <a:rPr lang="nl-NL" sz="3200" dirty="0" err="1" smtClean="0"/>
              <a:t>everyone</a:t>
            </a:r>
            <a:r>
              <a:rPr lang="nl-NL" sz="3200" dirty="0" smtClean="0"/>
              <a:t> take </a:t>
            </a:r>
            <a:r>
              <a:rPr lang="nl-NL" sz="3200" dirty="0" err="1" smtClean="0"/>
              <a:t>another</a:t>
            </a:r>
            <a:r>
              <a:rPr lang="nl-NL" sz="3200" dirty="0" smtClean="0"/>
              <a:t> tree) </a:t>
            </a:r>
            <a:endParaRPr lang="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4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5294800" y="158933"/>
            <a:ext cx="68972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4000" b="1" dirty="0" err="1" smtClean="0"/>
              <a:t>Add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to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location</a:t>
            </a:r>
            <a:r>
              <a:rPr lang="nl-NL" sz="4000" b="1" dirty="0" smtClean="0"/>
              <a:t> (of </a:t>
            </a:r>
            <a:r>
              <a:rPr lang="nl-NL" sz="4000" b="1" dirty="0" err="1" smtClean="0"/>
              <a:t>somebody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else</a:t>
            </a:r>
            <a:r>
              <a:rPr lang="nl-NL" sz="4000" b="1" dirty="0" smtClean="0"/>
              <a:t>)</a:t>
            </a:r>
            <a:endParaRPr lang="nl" sz="40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9" y="0"/>
            <a:ext cx="3857625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953454" y="4244343"/>
            <a:ext cx="4342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Add picture to existing </a:t>
            </a:r>
            <a:r>
              <a:rPr lang="en-GB" sz="2000" smtClean="0">
                <a:solidFill>
                  <a:srgbClr val="FF0000"/>
                </a:solidFill>
              </a:rPr>
              <a:t>picture location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953453" y="5746572"/>
            <a:ext cx="660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FF0000"/>
                </a:solidFill>
              </a:rPr>
              <a:t>Create new picture location (first picture in an animation)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3836115" y="25043"/>
            <a:ext cx="6178742" cy="1199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2800" b="1" dirty="0" smtClean="0"/>
              <a:t>Show </a:t>
            </a:r>
            <a:r>
              <a:rPr lang="nl" sz="2800" b="1" dirty="0"/>
              <a:t>camera preview on top of picture</a:t>
            </a:r>
          </a:p>
          <a:p>
            <a:r>
              <a:rPr lang="nl" sz="2800" b="1" dirty="0"/>
              <a:t>'Onion Skinning'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44" y="1059377"/>
            <a:ext cx="9418456" cy="52978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02914" y="608516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Adjust transparency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87543" y="659267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FF0000"/>
                </a:solidFill>
              </a:rPr>
              <a:t>Close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3770800" y="0"/>
            <a:ext cx="6195686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600" b="1" dirty="0"/>
              <a:t>Picture </a:t>
            </a:r>
            <a:r>
              <a:rPr lang="nl" sz="3600" b="1" dirty="0" smtClean="0"/>
              <a:t>taken</a:t>
            </a:r>
            <a:r>
              <a:rPr lang="nl-NL" sz="3600" b="1" dirty="0" smtClean="0"/>
              <a:t>!</a:t>
            </a:r>
            <a:endParaRPr lang="nl" sz="36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00" y="864966"/>
            <a:ext cx="9427029" cy="530270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515" y="472551"/>
            <a:ext cx="226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Cancel (try again)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804158" y="21863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Adjust transparency to check picture overlay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366286" y="61676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Send picture to be shown publicly on the map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22515" y="616766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</a:t>
            </a:r>
            <a:r>
              <a:rPr lang="en-GB" dirty="0" err="1" smtClean="0">
                <a:solidFill>
                  <a:srgbClr val="FF0000"/>
                </a:solidFill>
              </a:rPr>
              <a:t>dd</a:t>
            </a:r>
            <a:r>
              <a:rPr lang="en-GB" dirty="0" smtClean="0">
                <a:solidFill>
                  <a:srgbClr val="FF0000"/>
                </a:solidFill>
              </a:rPr>
              <a:t> description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9829" y="102384"/>
            <a:ext cx="10426571" cy="7636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Add information and #tags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/>
              <a:t>Tags make it possible to filter photo’s on </a:t>
            </a:r>
            <a:r>
              <a:rPr lang="en-GB" sz="3100" dirty="0" smtClean="0">
                <a:hlinkClick r:id="rId2"/>
              </a:rPr>
              <a:t>www.growapp.today</a:t>
            </a:r>
            <a:r>
              <a:rPr lang="en-GB" sz="3100" dirty="0" smtClean="0"/>
              <a:t>. In the European campaign use the # for the </a:t>
            </a:r>
            <a:r>
              <a:rPr lang="cs-CZ" sz="3100" dirty="0" smtClean="0"/>
              <a:t>7</a:t>
            </a:r>
            <a:r>
              <a:rPr lang="en-GB" sz="3100" dirty="0" smtClean="0"/>
              <a:t> species</a:t>
            </a:r>
            <a:endParaRPr lang="en-GB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829" y="1730325"/>
            <a:ext cx="8513534" cy="47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808" y="0"/>
            <a:ext cx="5399617" cy="4049713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86100" cy="41148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80" y="-24308"/>
            <a:ext cx="6530620" cy="48979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274652"/>
            <a:ext cx="3086101" cy="411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9" y="3274650"/>
            <a:ext cx="2912724" cy="517736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211" y="3274650"/>
            <a:ext cx="6239789" cy="8319719"/>
          </a:xfrm>
          <a:prstGeom prst="rect">
            <a:avLst/>
          </a:prstGeom>
        </p:spPr>
      </p:pic>
      <p:sp>
        <p:nvSpPr>
          <p:cNvPr id="11" name="Shape 103"/>
          <p:cNvSpPr txBox="1"/>
          <p:nvPr/>
        </p:nvSpPr>
        <p:spPr>
          <a:xfrm>
            <a:off x="5330480" y="-223414"/>
            <a:ext cx="6861520" cy="864435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pPr algn="r"/>
            <a:r>
              <a:rPr lang="nl-NL" sz="3600" dirty="0" err="1" smtClean="0"/>
              <a:t>Animations</a:t>
            </a:r>
            <a:r>
              <a:rPr lang="nl-NL" sz="3600" dirty="0" smtClean="0"/>
              <a:t> of trees</a:t>
            </a:r>
          </a:p>
          <a:p>
            <a:pPr algn="r"/>
            <a:r>
              <a:rPr lang="nl-NL" sz="2000" dirty="0" smtClean="0"/>
              <a:t>Made </a:t>
            </a:r>
            <a:r>
              <a:rPr lang="nl-NL" sz="2000" dirty="0" err="1" smtClean="0"/>
              <a:t>with</a:t>
            </a:r>
            <a:r>
              <a:rPr lang="nl-NL" sz="2000" dirty="0" smtClean="0"/>
              <a:t> </a:t>
            </a:r>
            <a:r>
              <a:rPr lang="nl-NL" sz="2000" dirty="0" err="1" smtClean="0"/>
              <a:t>GrowApp</a:t>
            </a:r>
            <a:endParaRPr lang="nl" sz="2000" dirty="0"/>
          </a:p>
        </p:txBody>
      </p:sp>
    </p:spTree>
    <p:extLst>
      <p:ext uri="{BB962C8B-B14F-4D97-AF65-F5344CB8AC3E}">
        <p14:creationId xmlns:p14="http://schemas.microsoft.com/office/powerpoint/2010/main" val="38682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err="1" smtClean="0"/>
              <a:t>Scientists</a:t>
            </a:r>
            <a:endParaRPr lang="en-US" sz="4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095" y="-978376"/>
            <a:ext cx="8318093" cy="8277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25" y="2993929"/>
            <a:ext cx="5176378" cy="35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4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7838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b="1" dirty="0" err="1" smtClean="0"/>
              <a:t>School</a:t>
            </a:r>
            <a:r>
              <a:rPr lang="cs-CZ" sz="4800" b="1" dirty="0" smtClean="0"/>
              <a:t> </a:t>
            </a:r>
            <a:r>
              <a:rPr lang="cs-CZ" sz="4800" b="1" dirty="0" err="1" smtClean="0"/>
              <a:t>Collaboration</a:t>
            </a:r>
            <a:endParaRPr lang="en-US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4628272"/>
            <a:ext cx="11020865" cy="2055128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www.globe.gov/web/european-phenology-campaign/overview/collaboration-group</a:t>
            </a:r>
            <a:r>
              <a:rPr lang="cs-CZ" dirty="0" smtClean="0"/>
              <a:t> </a:t>
            </a:r>
          </a:p>
          <a:p>
            <a:r>
              <a:rPr lang="en-GB" dirty="0"/>
              <a:t>More then </a:t>
            </a:r>
            <a:r>
              <a:rPr lang="en-GB" b="1" dirty="0"/>
              <a:t>60 GLOBE schools </a:t>
            </a:r>
            <a:r>
              <a:rPr lang="en-GB" dirty="0"/>
              <a:t>joined the campaign (from Ukraine, Poland, Croatia, Czech Republic, Lithuania, Israel, Belgium or Netherlands)</a:t>
            </a:r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19" r="6307" b="23474"/>
          <a:stretch/>
        </p:blipFill>
        <p:spPr>
          <a:xfrm>
            <a:off x="239151" y="1029055"/>
            <a:ext cx="11690252" cy="3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91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Website</a:t>
            </a:r>
            <a:r>
              <a:rPr lang="nl-NL" dirty="0" smtClean="0"/>
              <a:t> </a:t>
            </a:r>
            <a:r>
              <a:rPr lang="nl-NL" sz="3600" dirty="0">
                <a:hlinkClick r:id="rId2"/>
              </a:rPr>
              <a:t>www.globe.gov/web/european-phenology-campaign</a:t>
            </a:r>
            <a:endParaRPr lang="en-US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2204" r="15000" b="4607"/>
          <a:stretch/>
        </p:blipFill>
        <p:spPr>
          <a:xfrm>
            <a:off x="415600" y="772767"/>
            <a:ext cx="10481000" cy="60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499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Plan for the school year </a:t>
            </a:r>
            <a:r>
              <a:rPr lang="en-US" sz="4800" b="1" dirty="0" smtClean="0"/>
              <a:t>2017-2018</a:t>
            </a:r>
            <a:endParaRPr lang="en-US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4782"/>
            <a:ext cx="10515600" cy="4351338"/>
          </a:xfrm>
        </p:spPr>
        <p:txBody>
          <a:bodyPr/>
          <a:lstStyle/>
          <a:p>
            <a:r>
              <a:rPr lang="en-US" dirty="0" smtClean="0"/>
              <a:t>Students</a:t>
            </a:r>
            <a:r>
              <a:rPr lang="cs-CZ" dirty="0" smtClean="0"/>
              <a:t> </a:t>
            </a:r>
            <a:r>
              <a:rPr lang="en-US" dirty="0" smtClean="0"/>
              <a:t>learn </a:t>
            </a:r>
            <a:r>
              <a:rPr lang="en-US" dirty="0"/>
              <a:t>more about phenology, seasonal changes in their environment through using </a:t>
            </a:r>
            <a:r>
              <a:rPr lang="en-US" dirty="0" err="1">
                <a:hlinkClick r:id="rId2"/>
              </a:rPr>
              <a:t>GrowApp</a:t>
            </a:r>
            <a:endParaRPr lang="en-US" dirty="0"/>
          </a:p>
          <a:p>
            <a:r>
              <a:rPr lang="en-US" dirty="0"/>
              <a:t>students </a:t>
            </a:r>
            <a:r>
              <a:rPr lang="en-US" dirty="0" smtClean="0"/>
              <a:t>create </a:t>
            </a:r>
            <a:r>
              <a:rPr lang="en-US" dirty="0"/>
              <a:t>their own research project</a:t>
            </a:r>
          </a:p>
          <a:p>
            <a:r>
              <a:rPr lang="en-US" dirty="0"/>
              <a:t>school </a:t>
            </a:r>
            <a:r>
              <a:rPr lang="cs-CZ" dirty="0" err="1" smtClean="0"/>
              <a:t>is</a:t>
            </a:r>
            <a:r>
              <a:rPr lang="en-US" dirty="0" smtClean="0"/>
              <a:t> </a:t>
            </a:r>
            <a:r>
              <a:rPr lang="en-US" dirty="0"/>
              <a:t>twinned with another school to share </a:t>
            </a:r>
            <a:r>
              <a:rPr lang="en-US" dirty="0" smtClean="0"/>
              <a:t>the </a:t>
            </a:r>
            <a:r>
              <a:rPr lang="en-US" dirty="0"/>
              <a:t>results with </a:t>
            </a:r>
            <a:r>
              <a:rPr lang="en-US" dirty="0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country/region</a:t>
            </a:r>
            <a:endParaRPr lang="en-US" dirty="0"/>
          </a:p>
          <a:p>
            <a:r>
              <a:rPr lang="en-US" dirty="0" smtClean="0"/>
              <a:t>4 </a:t>
            </a:r>
            <a:r>
              <a:rPr lang="en-US" dirty="0"/>
              <a:t>lessons </a:t>
            </a:r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666" y="3348106"/>
            <a:ext cx="4717367" cy="3538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9" y="4079632"/>
            <a:ext cx="6278436" cy="278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63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 b="1" dirty="0" err="1" smtClean="0"/>
              <a:t>Let’s</a:t>
            </a:r>
            <a:r>
              <a:rPr lang="nl-NL" sz="4800" b="1" dirty="0" smtClean="0"/>
              <a:t> go </a:t>
            </a:r>
            <a:r>
              <a:rPr lang="nl-NL" sz="4800" b="1" dirty="0" err="1" smtClean="0"/>
              <a:t>outside</a:t>
            </a:r>
            <a:r>
              <a:rPr lang="nl-NL" sz="4800" b="1" dirty="0" smtClean="0"/>
              <a:t>!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86" y="1573035"/>
            <a:ext cx="8042785" cy="45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Partners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 smtClean="0"/>
              <a:t>EU (MYGEOSS)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building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err="1" smtClean="0"/>
              <a:t>Ministry</a:t>
            </a:r>
            <a:r>
              <a:rPr lang="nl-NL" b="1" dirty="0" smtClean="0"/>
              <a:t> of environment Netherlands 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&amp;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GLOBE Europe &amp; </a:t>
            </a:r>
            <a:r>
              <a:rPr lang="nl-NL" b="1" dirty="0" err="1" smtClean="0"/>
              <a:t>Eurasia</a:t>
            </a:r>
            <a:r>
              <a:rPr lang="nl-NL" b="1" dirty="0" smtClean="0"/>
              <a:t> board </a:t>
            </a:r>
            <a:r>
              <a:rPr lang="nl-NL" dirty="0" smtClean="0"/>
              <a:t>| </a:t>
            </a:r>
            <a:r>
              <a:rPr lang="nl-NL" dirty="0" err="1" smtClean="0"/>
              <a:t>organisation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Wageningen University </a:t>
            </a:r>
            <a:r>
              <a:rPr lang="nl-NL" dirty="0" smtClean="0"/>
              <a:t>| </a:t>
            </a:r>
            <a:r>
              <a:rPr lang="nl-NL" dirty="0" err="1" smtClean="0"/>
              <a:t>science</a:t>
            </a:r>
            <a:endParaRPr lang="nl-NL" dirty="0" smtClean="0"/>
          </a:p>
          <a:p>
            <a:r>
              <a:rPr lang="nl-NL" b="1" dirty="0" smtClean="0"/>
              <a:t>Leiden University </a:t>
            </a:r>
            <a:r>
              <a:rPr lang="nl-NL" dirty="0" smtClean="0"/>
              <a:t>| </a:t>
            </a:r>
            <a:r>
              <a:rPr lang="nl-NL" dirty="0" err="1" smtClean="0"/>
              <a:t>strategy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</a:p>
          <a:p>
            <a:r>
              <a:rPr lang="nl-NL" b="1" dirty="0" err="1" smtClean="0"/>
              <a:t>Geodan</a:t>
            </a:r>
            <a:r>
              <a:rPr lang="nl-NL" dirty="0" smtClean="0"/>
              <a:t> |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smtClean="0"/>
              <a:t>GLOBE Program</a:t>
            </a:r>
            <a:r>
              <a:rPr lang="nl-NL" dirty="0" smtClean="0"/>
              <a:t> | </a:t>
            </a:r>
            <a:r>
              <a:rPr lang="nl-NL" dirty="0" err="1" smtClean="0"/>
              <a:t>connection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database (API)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visualisation</a:t>
            </a:r>
            <a:endParaRPr lang="nl-NL" dirty="0" smtClean="0"/>
          </a:p>
          <a:p>
            <a:r>
              <a:rPr lang="nl-NL" b="1" dirty="0" smtClean="0"/>
              <a:t>GLOBE Netherlands foundation </a:t>
            </a:r>
            <a:r>
              <a:rPr lang="nl-NL" dirty="0" smtClean="0"/>
              <a:t>| </a:t>
            </a:r>
            <a:r>
              <a:rPr lang="nl-NL" dirty="0" err="1" smtClean="0"/>
              <a:t>coordination</a:t>
            </a:r>
            <a:endParaRPr lang="nl-NL" dirty="0" smtClean="0"/>
          </a:p>
          <a:p>
            <a:r>
              <a:rPr lang="nl-NL" b="1" dirty="0" err="1" smtClean="0"/>
              <a:t>Forget</a:t>
            </a:r>
            <a:r>
              <a:rPr lang="nl-NL" b="1" dirty="0" smtClean="0"/>
              <a:t>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fish</a:t>
            </a:r>
            <a:r>
              <a:rPr lang="nl-NL" b="1" dirty="0" smtClean="0"/>
              <a:t> </a:t>
            </a:r>
            <a:r>
              <a:rPr lang="nl-NL" dirty="0" smtClean="0"/>
              <a:t>| website development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6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2534942" y="330643"/>
            <a:ext cx="6071615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cs-CZ" sz="4000" dirty="0" smtClean="0"/>
              <a:t>Community</a:t>
            </a:r>
            <a:endParaRPr lang="nl" sz="4000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199" y="1089024"/>
            <a:ext cx="10264583" cy="5311775"/>
          </a:xfrm>
          <a:prstGeom prst="rect">
            <a:avLst/>
          </a:prstGeom>
        </p:spPr>
        <p:txBody>
          <a:bodyPr vert="horz" lIns="121897" tIns="121897" rIns="121897" bIns="121897" rtlCol="0" anchor="t" anchorCtr="0">
            <a:norm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l-NL" dirty="0" smtClean="0"/>
              <a:t>Go to </a:t>
            </a:r>
            <a:r>
              <a:rPr lang="nl-NL" dirty="0" smtClean="0">
                <a:hlinkClick r:id="rId3"/>
              </a:rPr>
              <a:t>www.globe.gov/web/european-phenology-campaign</a:t>
            </a: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Sign in to your account 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C</a:t>
            </a:r>
            <a:r>
              <a:rPr lang="nl-NL" dirty="0" smtClean="0"/>
              <a:t>lick on </a:t>
            </a:r>
            <a:r>
              <a:rPr lang="cs-CZ" dirty="0" smtClean="0"/>
              <a:t>Community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Join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post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forum</a:t>
            </a:r>
            <a:r>
              <a:rPr lang="cs-CZ" dirty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stay</a:t>
            </a:r>
            <a:endParaRPr lang="cs-CZ" dirty="0" smtClean="0"/>
          </a:p>
          <a:p>
            <a:pPr marL="0" indent="0">
              <a:buNone/>
            </a:pPr>
            <a:r>
              <a:rPr lang="cs-CZ" dirty="0" err="1"/>
              <a:t>i</a:t>
            </a:r>
            <a:r>
              <a:rPr lang="cs-CZ" dirty="0" err="1" smtClean="0"/>
              <a:t>nformed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going</a:t>
            </a:r>
            <a:r>
              <a:rPr lang="cs-CZ" dirty="0" smtClean="0"/>
              <a:t> on in</a:t>
            </a:r>
          </a:p>
          <a:p>
            <a:pPr marL="0" indent="0">
              <a:buNone/>
            </a:pPr>
            <a:r>
              <a:rPr lang="cs-CZ" dirty="0" err="1"/>
              <a:t>t</a:t>
            </a:r>
            <a:r>
              <a:rPr lang="cs-CZ" dirty="0" err="1" smtClean="0"/>
              <a:t>he</a:t>
            </a:r>
            <a:r>
              <a:rPr lang="cs-CZ" dirty="0" smtClean="0"/>
              <a:t> </a:t>
            </a:r>
            <a:r>
              <a:rPr lang="cs-CZ" dirty="0" err="1" smtClean="0"/>
              <a:t>campaign</a:t>
            </a:r>
            <a:r>
              <a:rPr lang="cs-CZ" dirty="0" smtClean="0"/>
              <a:t>.</a:t>
            </a: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8509" r="40000" b="12743"/>
          <a:stretch/>
        </p:blipFill>
        <p:spPr>
          <a:xfrm>
            <a:off x="6578600" y="1799116"/>
            <a:ext cx="5613400" cy="48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16" y="1140318"/>
            <a:ext cx="8018585" cy="5717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093" y="-139879"/>
            <a:ext cx="10515600" cy="946732"/>
          </a:xfrm>
        </p:spPr>
        <p:txBody>
          <a:bodyPr/>
          <a:lstStyle/>
          <a:p>
            <a:r>
              <a:rPr lang="nl-NL" dirty="0" smtClean="0"/>
              <a:t>European </a:t>
            </a:r>
            <a:r>
              <a:rPr lang="nl-NL" dirty="0" err="1" smtClean="0"/>
              <a:t>campaign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093" y="5958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Investigate</a:t>
            </a:r>
            <a:r>
              <a:rPr lang="nl-NL" dirty="0" smtClean="0"/>
              <a:t> 7 species </a:t>
            </a:r>
            <a:r>
              <a:rPr lang="nl-NL" dirty="0" err="1" smtClean="0"/>
              <a:t>with</a:t>
            </a:r>
            <a:r>
              <a:rPr lang="nl-NL" dirty="0" smtClean="0"/>
              <a:t> a Europe </a:t>
            </a:r>
            <a:r>
              <a:rPr lang="nl-NL" dirty="0" err="1" smtClean="0"/>
              <a:t>wide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6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20" y="1906570"/>
            <a:ext cx="7531100" cy="4673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Oak</a:t>
            </a:r>
            <a:r>
              <a:rPr lang="nl-NL" dirty="0" smtClean="0"/>
              <a:t> (</a:t>
            </a:r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robur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sz="3600" dirty="0" smtClean="0">
                <a:solidFill>
                  <a:srgbClr val="FF0000"/>
                </a:solidFill>
              </a:rPr>
              <a:t>#</a:t>
            </a:r>
            <a:r>
              <a:rPr lang="nl-NL" sz="3600" dirty="0" err="1" smtClean="0">
                <a:solidFill>
                  <a:srgbClr val="FF0000"/>
                </a:solidFill>
              </a:rPr>
              <a:t>Oak</a:t>
            </a:r>
            <a:endParaRPr lang="nl-NL" sz="3600" dirty="0">
              <a:solidFill>
                <a:srgbClr val="FF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20" y="0"/>
            <a:ext cx="3481926" cy="34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127" y="167395"/>
            <a:ext cx="10515600" cy="1325563"/>
          </a:xfrm>
        </p:spPr>
        <p:txBody>
          <a:bodyPr/>
          <a:lstStyle/>
          <a:p>
            <a:r>
              <a:rPr lang="nl-NL" dirty="0" err="1" smtClean="0"/>
              <a:t>Beech</a:t>
            </a:r>
            <a:r>
              <a:rPr lang="nl-NL" dirty="0" smtClean="0"/>
              <a:t> (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Beech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7" y="1493509"/>
            <a:ext cx="7763357" cy="51886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778" y="0"/>
            <a:ext cx="3981222" cy="29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637"/>
            <a:ext cx="10515600" cy="1325563"/>
          </a:xfrm>
        </p:spPr>
        <p:txBody>
          <a:bodyPr/>
          <a:lstStyle/>
          <a:p>
            <a:r>
              <a:rPr lang="nl-NL" dirty="0" err="1" smtClean="0"/>
              <a:t>Birch</a:t>
            </a:r>
            <a:r>
              <a:rPr lang="nl-NL" dirty="0" smtClean="0"/>
              <a:t> (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Birch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6200"/>
            <a:ext cx="8140700" cy="5511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737" y="0"/>
            <a:ext cx="4245263" cy="2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 err="1" smtClean="0"/>
              <a:t>Hazel</a:t>
            </a:r>
            <a:r>
              <a:rPr lang="nl-NL" dirty="0" smtClean="0"/>
              <a:t> (</a:t>
            </a:r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Hazel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4361"/>
            <a:ext cx="9004300" cy="519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941" y="0"/>
            <a:ext cx="3553059" cy="2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</TotalTime>
  <Words>727</Words>
  <Application>Microsoft Office PowerPoint</Application>
  <PresentationFormat>Širokoúhlá obrazovka</PresentationFormat>
  <Paragraphs>128</Paragraphs>
  <Slides>32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Office-thema</vt:lpstr>
      <vt:lpstr>Phenology app</vt:lpstr>
      <vt:lpstr>What we will learn today (about phenology)</vt:lpstr>
      <vt:lpstr>Website www.globe.gov/web/european-phenology-campaign</vt:lpstr>
      <vt:lpstr>Prezentace aplikace PowerPoint</vt:lpstr>
      <vt:lpstr>European campaign</vt:lpstr>
      <vt:lpstr>Oak (Quercus robur) #Oak</vt:lpstr>
      <vt:lpstr>Beech (Fagus sylvatica) #Beech</vt:lpstr>
      <vt:lpstr>Birch (Betula pendula) #Birch</vt:lpstr>
      <vt:lpstr>Hazel (Corylus avellana) #Hazel</vt:lpstr>
      <vt:lpstr>Sour cherry (Prunus cerasus) #Cherry</vt:lpstr>
      <vt:lpstr>Small-leaved lime (Tilia cordata) #Lime</vt:lpstr>
      <vt:lpstr>Prezentace aplikace PowerPoint</vt:lpstr>
      <vt:lpstr>HOW and WHEN to observe</vt:lpstr>
      <vt:lpstr>HOW and WHEN to observe</vt:lpstr>
      <vt:lpstr>GLOBE protocols: Green-up</vt:lpstr>
      <vt:lpstr>Data entry Green up</vt:lpstr>
      <vt:lpstr>GLOBE protocol: Green down</vt:lpstr>
      <vt:lpstr>Data entry Green down</vt:lpstr>
      <vt:lpstr>HOW to do student research</vt:lpstr>
      <vt:lpstr>Learning activities  https://www.globe.gov/web/european-phenology-campaign/overview/globe-protocols </vt:lpstr>
      <vt:lpstr>Using the GrowApp</vt:lpstr>
      <vt:lpstr>Prezentace aplikace PowerPoint</vt:lpstr>
      <vt:lpstr>Prezentace aplikace PowerPoint</vt:lpstr>
      <vt:lpstr>Prezentace aplikace PowerPoint</vt:lpstr>
      <vt:lpstr>Prezentace aplikace PowerPoint</vt:lpstr>
      <vt:lpstr>Add information and #tags Tags make it possible to filter photo’s on www.growapp.today. In the European campaign use the # for the 7 species</vt:lpstr>
      <vt:lpstr>Prezentace aplikace PowerPoint</vt:lpstr>
      <vt:lpstr>Scientists</vt:lpstr>
      <vt:lpstr>School Collaboration</vt:lpstr>
      <vt:lpstr>Plan for the school year 2017-2018</vt:lpstr>
      <vt:lpstr>Let’s go outside!</vt:lpstr>
      <vt:lpstr>Partners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Bara S</cp:lastModifiedBy>
  <cp:revision>91</cp:revision>
  <dcterms:created xsi:type="dcterms:W3CDTF">2016-07-12T21:20:56Z</dcterms:created>
  <dcterms:modified xsi:type="dcterms:W3CDTF">2017-11-16T12:21:37Z</dcterms:modified>
</cp:coreProperties>
</file>