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4" r:id="rId2"/>
    <p:sldId id="297" r:id="rId3"/>
    <p:sldId id="257" r:id="rId4"/>
    <p:sldId id="316" r:id="rId5"/>
    <p:sldId id="300" r:id="rId6"/>
    <p:sldId id="302" r:id="rId7"/>
    <p:sldId id="313" r:id="rId8"/>
    <p:sldId id="314" r:id="rId9"/>
    <p:sldId id="315" r:id="rId10"/>
    <p:sldId id="304" r:id="rId11"/>
    <p:sldId id="305" r:id="rId12"/>
    <p:sldId id="306" r:id="rId13"/>
    <p:sldId id="308" r:id="rId14"/>
    <p:sldId id="312" r:id="rId15"/>
    <p:sldId id="299" r:id="rId16"/>
    <p:sldId id="289" r:id="rId17"/>
    <p:sldId id="298" r:id="rId18"/>
    <p:sldId id="294" r:id="rId19"/>
    <p:sldId id="288" r:id="rId20"/>
    <p:sldId id="283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9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4647"/>
  </p:normalViewPr>
  <p:slideViewPr>
    <p:cSldViewPr snapToGrid="0" snapToObjects="1">
      <p:cViewPr>
        <p:scale>
          <a:sx n="81" d="100"/>
          <a:sy n="81" d="100"/>
        </p:scale>
        <p:origin x="-9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75CD6-0E75-B940-B009-82215BA1A4D7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46809-D941-9149-8571-A6B857DEA4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32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94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87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2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nl" smtClean="0"/>
              <a:pPr/>
              <a:t>‹#›</a:t>
            </a:fld>
            <a:endParaRPr lang="nl"/>
          </a:p>
        </p:txBody>
      </p:sp>
    </p:spTree>
    <p:extLst>
      <p:ext uri="{BB962C8B-B14F-4D97-AF65-F5344CB8AC3E}">
        <p14:creationId xmlns:p14="http://schemas.microsoft.com/office/powerpoint/2010/main" val="248284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73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38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20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94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84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20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64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94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33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web/european-phenology-campaign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e.gov/web/european-phenology-campaign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Phenology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02910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88001" y="6027004"/>
            <a:ext cx="1016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 err="1" smtClean="0"/>
              <a:t>www.globe.gov</a:t>
            </a:r>
            <a:r>
              <a:rPr lang="nl-NL" sz="3600" dirty="0" smtClean="0"/>
              <a:t>/web/</a:t>
            </a:r>
            <a:r>
              <a:rPr lang="nl-NL" sz="3600" dirty="0" err="1" smtClean="0"/>
              <a:t>european-phenology-campaign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0726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/>
        </p:nvSpPr>
        <p:spPr>
          <a:xfrm>
            <a:off x="5294800" y="158933"/>
            <a:ext cx="38316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Click/Touch photo location</a:t>
            </a:r>
          </a:p>
          <a:p>
            <a:r>
              <a:rPr lang="nl"/>
              <a:t>Photo displayed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7" y="84800"/>
            <a:ext cx="3673199" cy="653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owing Tree. 5 year timelapse from my backyard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171" t="2831" b="3334"/>
          <a:stretch/>
        </p:blipFill>
        <p:spPr>
          <a:xfrm>
            <a:off x="1100837" y="1964182"/>
            <a:ext cx="3673199" cy="26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85511" y="-950271"/>
            <a:ext cx="5404044" cy="926005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4073024" y="158933"/>
            <a:ext cx="38316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dirty="0"/>
              <a:t>Click photo for full screen view</a:t>
            </a:r>
          </a:p>
        </p:txBody>
      </p:sp>
      <p:pic>
        <p:nvPicPr>
          <p:cNvPr id="4" name="Growing Tree. 5 year timelapse from my backyard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831" b="3334"/>
          <a:stretch/>
        </p:blipFill>
        <p:spPr>
          <a:xfrm>
            <a:off x="1745910" y="977733"/>
            <a:ext cx="7666078" cy="539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33" y="202834"/>
            <a:ext cx="3629433" cy="645236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5294800" y="158933"/>
            <a:ext cx="3831600" cy="1129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Extra reference map layers:</a:t>
            </a:r>
          </a:p>
          <a:p>
            <a:endParaRPr/>
          </a:p>
          <a:p>
            <a:r>
              <a:rPr lang="nl"/>
              <a:t>start of vegetation season</a:t>
            </a:r>
          </a:p>
        </p:txBody>
      </p:sp>
    </p:spTree>
    <p:extLst>
      <p:ext uri="{BB962C8B-B14F-4D97-AF65-F5344CB8AC3E}">
        <p14:creationId xmlns:p14="http://schemas.microsoft.com/office/powerpoint/2010/main" val="36374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34" y="202834"/>
            <a:ext cx="3629433" cy="645231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5294800" y="158933"/>
            <a:ext cx="3831600" cy="1129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Extra reference map layers:</a:t>
            </a:r>
          </a:p>
          <a:p>
            <a:endParaRPr/>
          </a:p>
          <a:p>
            <a:r>
              <a:rPr lang="nl"/>
              <a:t>yesterday's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18268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Submit</a:t>
            </a:r>
            <a:r>
              <a:rPr lang="nl-NL" dirty="0" smtClean="0"/>
              <a:t> data </a:t>
            </a:r>
            <a:r>
              <a:rPr lang="nl-NL" dirty="0" err="1" smtClean="0"/>
              <a:t>to</a:t>
            </a:r>
            <a:r>
              <a:rPr lang="nl-NL" dirty="0" smtClean="0"/>
              <a:t> GLOBE: Green up &amp; down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037" y="1684022"/>
            <a:ext cx="7682935" cy="51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6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What</a:t>
            </a:r>
            <a:r>
              <a:rPr lang="nl-NL" dirty="0" smtClean="0"/>
              <a:t> </a:t>
            </a:r>
            <a:r>
              <a:rPr lang="nl-NL" dirty="0" err="1" smtClean="0"/>
              <a:t>will</a:t>
            </a:r>
            <a:r>
              <a:rPr lang="nl-NL" dirty="0" smtClean="0"/>
              <a:t> </a:t>
            </a:r>
            <a:r>
              <a:rPr lang="nl-NL" dirty="0" err="1" smtClean="0"/>
              <a:t>students</a:t>
            </a:r>
            <a:r>
              <a:rPr lang="nl-NL" dirty="0" smtClean="0"/>
              <a:t> </a:t>
            </a:r>
            <a:r>
              <a:rPr lang="nl-NL" dirty="0" err="1" smtClean="0"/>
              <a:t>investigate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 smtClean="0"/>
              <a:t>Students</a:t>
            </a:r>
            <a:r>
              <a:rPr lang="nl-NL" dirty="0" smtClean="0"/>
              <a:t> </a:t>
            </a:r>
            <a:r>
              <a:rPr lang="nl-NL" dirty="0" err="1" smtClean="0"/>
              <a:t>can</a:t>
            </a:r>
            <a:r>
              <a:rPr lang="nl-NL" dirty="0" smtClean="0"/>
              <a:t> </a:t>
            </a:r>
            <a:r>
              <a:rPr lang="nl-NL" dirty="0" err="1" smtClean="0"/>
              <a:t>investigate</a:t>
            </a:r>
            <a:r>
              <a:rPr lang="nl-NL" dirty="0" smtClean="0"/>
              <a:t> </a:t>
            </a:r>
            <a:r>
              <a:rPr lang="nl-NL" dirty="0" err="1" smtClean="0"/>
              <a:t>differences</a:t>
            </a:r>
            <a:r>
              <a:rPr lang="nl-NL" dirty="0" smtClean="0"/>
              <a:t> in green-up </a:t>
            </a:r>
            <a:r>
              <a:rPr lang="nl-NL" dirty="0" err="1" smtClean="0"/>
              <a:t>and</a:t>
            </a:r>
            <a:r>
              <a:rPr lang="nl-NL" dirty="0" smtClean="0"/>
              <a:t> green down </a:t>
            </a:r>
            <a:r>
              <a:rPr lang="nl-NL" dirty="0" err="1" smtClean="0"/>
              <a:t>within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</a:t>
            </a:r>
            <a:r>
              <a:rPr lang="nl-NL" dirty="0" err="1" smtClean="0"/>
              <a:t>own</a:t>
            </a:r>
            <a:r>
              <a:rPr lang="nl-NL" dirty="0" smtClean="0"/>
              <a:t> school </a:t>
            </a:r>
            <a:r>
              <a:rPr lang="nl-NL" dirty="0" err="1" smtClean="0"/>
              <a:t>surrounding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will</a:t>
            </a:r>
            <a:r>
              <a:rPr lang="nl-NL" dirty="0" smtClean="0"/>
              <a:t> look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patterns</a:t>
            </a:r>
            <a:r>
              <a:rPr lang="nl-NL" dirty="0" smtClean="0"/>
              <a:t> in the Europe &amp; </a:t>
            </a:r>
            <a:r>
              <a:rPr lang="nl-NL" dirty="0" err="1" smtClean="0"/>
              <a:t>Eurasia</a:t>
            </a:r>
            <a:r>
              <a:rPr lang="nl-NL" dirty="0" smtClean="0"/>
              <a:t> </a:t>
            </a:r>
            <a:r>
              <a:rPr lang="nl-NL" dirty="0" err="1" smtClean="0"/>
              <a:t>region</a:t>
            </a:r>
            <a:r>
              <a:rPr lang="nl-NL" dirty="0" smtClean="0"/>
              <a:t>.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68" y="3093576"/>
            <a:ext cx="60579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participate</a:t>
            </a:r>
            <a:r>
              <a:rPr lang="nl-NL" dirty="0" smtClean="0"/>
              <a:t> as a teacher?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834" y="2180961"/>
            <a:ext cx="2802500" cy="761549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769018" cy="4351338"/>
          </a:xfrm>
        </p:spPr>
        <p:txBody>
          <a:bodyPr>
            <a:normAutofit/>
          </a:bodyPr>
          <a:lstStyle/>
          <a:p>
            <a:r>
              <a:rPr lang="nl-NL" dirty="0" smtClean="0"/>
              <a:t>Go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>
                <a:hlinkClick r:id="rId3"/>
              </a:rPr>
              <a:t>www.globe.gov/web/european-phenology-</a:t>
            </a:r>
            <a:r>
              <a:rPr lang="nl-NL" dirty="0" smtClean="0">
                <a:hlinkClick r:id="rId3"/>
              </a:rPr>
              <a:t>campaign</a:t>
            </a:r>
            <a:endParaRPr lang="nl-NL" dirty="0" smtClean="0"/>
          </a:p>
          <a:p>
            <a:r>
              <a:rPr lang="nl-NL" dirty="0" err="1" smtClean="0"/>
              <a:t>Sign</a:t>
            </a:r>
            <a:r>
              <a:rPr lang="nl-NL" dirty="0" smtClean="0"/>
              <a:t> in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account </a:t>
            </a:r>
            <a:r>
              <a:rPr lang="nl-NL" dirty="0" err="1" smtClean="0"/>
              <a:t>and</a:t>
            </a:r>
            <a:r>
              <a:rPr lang="nl-NL" dirty="0" smtClean="0"/>
              <a:t> click on </a:t>
            </a:r>
          </a:p>
          <a:p>
            <a:r>
              <a:rPr lang="nl-NL" dirty="0" smtClean="0"/>
              <a:t>Download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materials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prepare</a:t>
            </a:r>
            <a:r>
              <a:rPr lang="nl-NL" dirty="0" smtClean="0"/>
              <a:t> the class</a:t>
            </a:r>
          </a:p>
          <a:p>
            <a:r>
              <a:rPr lang="nl-NL" dirty="0" smtClean="0"/>
              <a:t>Let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 smtClean="0"/>
              <a:t>students</a:t>
            </a:r>
            <a:r>
              <a:rPr lang="nl-NL" dirty="0" smtClean="0"/>
              <a:t> download the </a:t>
            </a:r>
            <a:r>
              <a:rPr lang="nl-NL" dirty="0" err="1" smtClean="0"/>
              <a:t>app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gather</a:t>
            </a:r>
            <a:r>
              <a:rPr lang="nl-NL" dirty="0" smtClean="0"/>
              <a:t> GLOBE data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it</a:t>
            </a:r>
            <a:r>
              <a:rPr lang="nl-NL" dirty="0" smtClean="0"/>
              <a:t>, </a:t>
            </a:r>
            <a:r>
              <a:rPr lang="nl-NL" dirty="0" err="1" smtClean="0"/>
              <a:t>while</a:t>
            </a:r>
            <a:r>
              <a:rPr lang="nl-NL" dirty="0" smtClean="0"/>
              <a:t> </a:t>
            </a:r>
            <a:r>
              <a:rPr lang="nl-NL" dirty="0" err="1" smtClean="0"/>
              <a:t>also</a:t>
            </a:r>
            <a:r>
              <a:rPr lang="nl-NL" dirty="0" smtClean="0"/>
              <a:t> </a:t>
            </a:r>
            <a:r>
              <a:rPr lang="nl-NL" dirty="0" err="1" smtClean="0"/>
              <a:t>taking</a:t>
            </a:r>
            <a:r>
              <a:rPr lang="nl-NL" dirty="0" smtClean="0"/>
              <a:t> pictures </a:t>
            </a:r>
            <a:r>
              <a:rPr lang="nl-NL" dirty="0" err="1" smtClean="0"/>
              <a:t>to</a:t>
            </a:r>
            <a:r>
              <a:rPr lang="nl-NL" dirty="0" smtClean="0"/>
              <a:t> make </a:t>
            </a:r>
            <a:r>
              <a:rPr lang="nl-NL" dirty="0" err="1" smtClean="0"/>
              <a:t>nice</a:t>
            </a:r>
            <a:r>
              <a:rPr lang="nl-NL" dirty="0" smtClean="0"/>
              <a:t> time </a:t>
            </a:r>
            <a:r>
              <a:rPr lang="nl-NL" dirty="0" err="1" smtClean="0"/>
              <a:t>lapse</a:t>
            </a:r>
            <a:r>
              <a:rPr lang="nl-NL" dirty="0" smtClean="0"/>
              <a:t> </a:t>
            </a:r>
            <a:r>
              <a:rPr lang="nl-NL" dirty="0" err="1" smtClean="0"/>
              <a:t>movies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0238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prepare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 smtClean="0"/>
              <a:t>national</a:t>
            </a:r>
            <a:r>
              <a:rPr lang="nl-NL" dirty="0" smtClean="0"/>
              <a:t> </a:t>
            </a:r>
            <a:r>
              <a:rPr lang="nl-NL" dirty="0" err="1" smtClean="0"/>
              <a:t>campaign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90688"/>
            <a:ext cx="10769018" cy="4626790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 smtClean="0"/>
              <a:t>Find</a:t>
            </a:r>
            <a:r>
              <a:rPr lang="nl-NL" dirty="0" smtClean="0"/>
              <a:t> </a:t>
            </a:r>
            <a:r>
              <a:rPr lang="nl-NL" dirty="0" err="1" smtClean="0"/>
              <a:t>national</a:t>
            </a:r>
            <a:r>
              <a:rPr lang="nl-NL" dirty="0" smtClean="0"/>
              <a:t> </a:t>
            </a:r>
            <a:r>
              <a:rPr lang="nl-NL" dirty="0" err="1" smtClean="0"/>
              <a:t>scientist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help </a:t>
            </a:r>
            <a:r>
              <a:rPr lang="nl-NL" dirty="0" err="1" smtClean="0"/>
              <a:t>you</a:t>
            </a:r>
            <a:r>
              <a:rPr lang="nl-NL" dirty="0" smtClean="0"/>
              <a:t>:</a:t>
            </a:r>
          </a:p>
          <a:p>
            <a:pPr lvl="1"/>
            <a:r>
              <a:rPr lang="nl-NL" dirty="0" smtClean="0"/>
              <a:t>Train </a:t>
            </a:r>
            <a:r>
              <a:rPr lang="nl-NL" dirty="0" err="1" smtClean="0"/>
              <a:t>teachers</a:t>
            </a:r>
            <a:endParaRPr lang="nl-NL" dirty="0" smtClean="0"/>
          </a:p>
          <a:p>
            <a:pPr lvl="1"/>
            <a:r>
              <a:rPr lang="nl-NL" dirty="0" err="1" smtClean="0"/>
              <a:t>Use</a:t>
            </a:r>
            <a:r>
              <a:rPr lang="nl-NL" dirty="0" smtClean="0"/>
              <a:t> data </a:t>
            </a:r>
            <a:r>
              <a:rPr lang="nl-NL" dirty="0" err="1" smtClean="0"/>
              <a:t>for</a:t>
            </a:r>
            <a:r>
              <a:rPr lang="nl-NL" dirty="0" smtClean="0"/>
              <a:t> research</a:t>
            </a:r>
          </a:p>
          <a:p>
            <a:pPr lvl="1"/>
            <a:r>
              <a:rPr lang="nl-NL" dirty="0" smtClean="0"/>
              <a:t>Help </a:t>
            </a:r>
            <a:r>
              <a:rPr lang="nl-NL" dirty="0" err="1" smtClean="0"/>
              <a:t>students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research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give</a:t>
            </a:r>
            <a:r>
              <a:rPr lang="nl-NL" dirty="0" smtClean="0"/>
              <a:t> feedback </a:t>
            </a:r>
          </a:p>
          <a:p>
            <a:pPr lvl="1"/>
            <a:r>
              <a:rPr lang="nl-NL" dirty="0" smtClean="0"/>
              <a:t>Be a </a:t>
            </a:r>
            <a:r>
              <a:rPr lang="nl-NL" dirty="0" err="1" smtClean="0"/>
              <a:t>judge</a:t>
            </a:r>
            <a:r>
              <a:rPr lang="nl-NL" dirty="0" smtClean="0"/>
              <a:t> </a:t>
            </a:r>
            <a:r>
              <a:rPr lang="nl-NL" dirty="0" err="1" smtClean="0"/>
              <a:t>during</a:t>
            </a:r>
            <a:r>
              <a:rPr lang="nl-NL" dirty="0" smtClean="0"/>
              <a:t> </a:t>
            </a:r>
            <a:r>
              <a:rPr lang="nl-NL" dirty="0" err="1" smtClean="0"/>
              <a:t>science</a:t>
            </a:r>
            <a:r>
              <a:rPr lang="nl-NL" dirty="0" smtClean="0"/>
              <a:t> fair</a:t>
            </a:r>
          </a:p>
          <a:p>
            <a:r>
              <a:rPr lang="nl-NL" dirty="0" err="1" smtClean="0"/>
              <a:t>Inform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schools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prepare</a:t>
            </a:r>
            <a:r>
              <a:rPr lang="nl-NL" dirty="0" smtClean="0"/>
              <a:t> </a:t>
            </a:r>
            <a:r>
              <a:rPr lang="nl-NL" dirty="0" err="1" smtClean="0"/>
              <a:t>them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campaign</a:t>
            </a:r>
            <a:r>
              <a:rPr lang="nl-NL" dirty="0" smtClean="0"/>
              <a:t> in </a:t>
            </a:r>
            <a:r>
              <a:rPr lang="nl-NL" dirty="0" err="1" smtClean="0"/>
              <a:t>January</a:t>
            </a:r>
            <a:endParaRPr lang="nl-NL" dirty="0" smtClean="0"/>
          </a:p>
          <a:p>
            <a:r>
              <a:rPr lang="nl-NL" dirty="0" smtClean="0"/>
              <a:t>Translate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materials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dirty="0" err="1" smtClean="0"/>
              <a:t>Find</a:t>
            </a:r>
            <a:r>
              <a:rPr lang="nl-NL" dirty="0" smtClean="0"/>
              <a:t> (</a:t>
            </a:r>
            <a:r>
              <a:rPr lang="nl-NL" dirty="0" err="1" smtClean="0"/>
              <a:t>outreach</a:t>
            </a:r>
            <a:r>
              <a:rPr lang="nl-NL" dirty="0" smtClean="0"/>
              <a:t>) partners (media, Disney, </a:t>
            </a:r>
            <a:r>
              <a:rPr lang="nl-NL" dirty="0" err="1" smtClean="0"/>
              <a:t>environmental</a:t>
            </a:r>
            <a:r>
              <a:rPr lang="nl-NL" dirty="0" smtClean="0"/>
              <a:t> </a:t>
            </a:r>
            <a:r>
              <a:rPr lang="nl-NL" dirty="0" err="1" smtClean="0"/>
              <a:t>education</a:t>
            </a:r>
            <a:r>
              <a:rPr lang="nl-NL" dirty="0" smtClean="0"/>
              <a:t> </a:t>
            </a:r>
            <a:r>
              <a:rPr lang="nl-NL" dirty="0" err="1" smtClean="0"/>
              <a:t>centres</a:t>
            </a:r>
            <a:r>
              <a:rPr lang="nl-NL" dirty="0" smtClean="0"/>
              <a:t>)</a:t>
            </a:r>
          </a:p>
          <a:p>
            <a:r>
              <a:rPr lang="nl-NL" dirty="0" smtClean="0"/>
              <a:t>Let </a:t>
            </a:r>
            <a:r>
              <a:rPr lang="nl-NL" dirty="0" err="1"/>
              <a:t>us</a:t>
            </a:r>
            <a:r>
              <a:rPr lang="nl-NL" dirty="0"/>
              <a:t> </a:t>
            </a:r>
            <a:r>
              <a:rPr lang="nl-NL" dirty="0" err="1" smtClean="0"/>
              <a:t>know</a:t>
            </a:r>
            <a:r>
              <a:rPr lang="nl-NL" dirty="0" smtClean="0"/>
              <a:t> </a:t>
            </a:r>
            <a:r>
              <a:rPr lang="nl-NL" dirty="0" err="1" smtClean="0"/>
              <a:t>how</a:t>
            </a:r>
            <a:r>
              <a:rPr lang="nl-NL" dirty="0" smtClean="0"/>
              <a:t> we </a:t>
            </a:r>
            <a:r>
              <a:rPr lang="nl-NL" dirty="0" err="1" smtClean="0"/>
              <a:t>can</a:t>
            </a:r>
            <a:r>
              <a:rPr lang="nl-NL" dirty="0" smtClean="0"/>
              <a:t> help </a:t>
            </a:r>
            <a:r>
              <a:rPr lang="nl-NL" dirty="0" err="1" smtClean="0"/>
              <a:t>each</a:t>
            </a:r>
            <a:r>
              <a:rPr lang="nl-NL" dirty="0" smtClean="0"/>
              <a:t> </a:t>
            </a:r>
            <a:r>
              <a:rPr lang="nl-NL" dirty="0" err="1" smtClean="0"/>
              <a:t>other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make the </a:t>
            </a:r>
            <a:r>
              <a:rPr lang="nl-NL" dirty="0" err="1" smtClean="0"/>
              <a:t>campaign</a:t>
            </a:r>
            <a:r>
              <a:rPr lang="nl-NL" dirty="0" smtClean="0"/>
              <a:t> a </a:t>
            </a:r>
            <a:r>
              <a:rPr lang="nl-NL" dirty="0" err="1" smtClean="0"/>
              <a:t>success</a:t>
            </a:r>
            <a:r>
              <a:rPr lang="nl-NL" dirty="0" smtClean="0"/>
              <a:t>,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/>
              <a:t>using</a:t>
            </a:r>
            <a:r>
              <a:rPr lang="nl-NL" dirty="0"/>
              <a:t> the ‘</a:t>
            </a:r>
            <a:r>
              <a:rPr lang="nl-NL" dirty="0" err="1"/>
              <a:t>participation</a:t>
            </a:r>
            <a:r>
              <a:rPr lang="nl-NL" dirty="0"/>
              <a:t> form</a:t>
            </a:r>
            <a:r>
              <a:rPr lang="nl-NL" dirty="0" smtClean="0"/>
              <a:t>’ on the website</a:t>
            </a:r>
            <a:endParaRPr lang="nl-NL" dirty="0"/>
          </a:p>
          <a:p>
            <a:r>
              <a:rPr lang="nl-NL" dirty="0" err="1" smtClean="0"/>
              <a:t>Come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our</a:t>
            </a:r>
            <a:r>
              <a:rPr lang="nl-NL" dirty="0" smtClean="0"/>
              <a:t> workshop </a:t>
            </a:r>
            <a:r>
              <a:rPr lang="nl-NL" dirty="0" err="1" smtClean="0"/>
              <a:t>tomorrow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scientist</a:t>
            </a:r>
            <a:r>
              <a:rPr lang="nl-NL" dirty="0" smtClean="0"/>
              <a:t> Arnold van Vliet!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81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</a:t>
            </a:r>
            <a:r>
              <a:rPr lang="nl-NL" dirty="0" err="1" smtClean="0"/>
              <a:t>will</a:t>
            </a:r>
            <a:r>
              <a:rPr lang="nl-NL" dirty="0" smtClean="0"/>
              <a:t> we </a:t>
            </a:r>
            <a:r>
              <a:rPr lang="nl-NL" dirty="0" err="1" smtClean="0"/>
              <a:t>facilitate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9798" y="1730686"/>
            <a:ext cx="11932201" cy="4351338"/>
          </a:xfrm>
        </p:spPr>
        <p:txBody>
          <a:bodyPr>
            <a:normAutofit/>
          </a:bodyPr>
          <a:lstStyle/>
          <a:p>
            <a:pPr lvl="1"/>
            <a:r>
              <a:rPr lang="nl-NL" sz="2800" dirty="0" err="1"/>
              <a:t>App</a:t>
            </a:r>
            <a:r>
              <a:rPr lang="nl-NL" sz="2800" dirty="0"/>
              <a:t> </a:t>
            </a:r>
            <a:r>
              <a:rPr lang="nl-NL" sz="2800" dirty="0" smtClean="0"/>
              <a:t>(</a:t>
            </a:r>
            <a:r>
              <a:rPr lang="nl-NL" sz="2800" dirty="0" err="1" smtClean="0"/>
              <a:t>with</a:t>
            </a:r>
            <a:r>
              <a:rPr lang="nl-NL" sz="2800" dirty="0" smtClean="0"/>
              <a:t> </a:t>
            </a:r>
            <a:r>
              <a:rPr lang="nl-NL" sz="2800" dirty="0" err="1"/>
              <a:t>translation</a:t>
            </a:r>
            <a:r>
              <a:rPr lang="nl-NL" sz="2800" dirty="0"/>
              <a:t> </a:t>
            </a:r>
            <a:r>
              <a:rPr lang="nl-NL" sz="2800" dirty="0" smtClean="0"/>
              <a:t>module)</a:t>
            </a:r>
          </a:p>
          <a:p>
            <a:pPr lvl="1"/>
            <a:r>
              <a:rPr lang="nl-NL" sz="2800" dirty="0" smtClean="0"/>
              <a:t>Learning </a:t>
            </a:r>
            <a:r>
              <a:rPr lang="nl-NL" sz="2800" dirty="0" err="1" smtClean="0"/>
              <a:t>materials</a:t>
            </a:r>
            <a:r>
              <a:rPr lang="nl-NL" sz="2800" dirty="0" smtClean="0"/>
              <a:t> in English </a:t>
            </a:r>
            <a:r>
              <a:rPr lang="nl-NL" sz="2800" dirty="0" err="1" smtClean="0"/>
              <a:t>that</a:t>
            </a:r>
            <a:r>
              <a:rPr lang="nl-NL" sz="2800" dirty="0" smtClean="0"/>
              <a:t> </a:t>
            </a:r>
            <a:r>
              <a:rPr lang="nl-NL" sz="2800" dirty="0" err="1" smtClean="0"/>
              <a:t>you</a:t>
            </a:r>
            <a:r>
              <a:rPr lang="nl-NL" sz="2800" dirty="0" smtClean="0"/>
              <a:t> </a:t>
            </a:r>
            <a:r>
              <a:rPr lang="nl-NL" sz="2800" dirty="0" err="1" smtClean="0"/>
              <a:t>can</a:t>
            </a:r>
            <a:r>
              <a:rPr lang="nl-NL" sz="2800" dirty="0" smtClean="0"/>
              <a:t> translate</a:t>
            </a:r>
          </a:p>
          <a:p>
            <a:pPr lvl="1"/>
            <a:r>
              <a:rPr lang="nl-NL" sz="2800" dirty="0" smtClean="0"/>
              <a:t>PR </a:t>
            </a:r>
            <a:r>
              <a:rPr lang="nl-NL" sz="2800" dirty="0" err="1" smtClean="0"/>
              <a:t>materials</a:t>
            </a:r>
            <a:r>
              <a:rPr lang="nl-NL" sz="2800" dirty="0" smtClean="0"/>
              <a:t> (standard </a:t>
            </a:r>
            <a:r>
              <a:rPr lang="nl-NL" sz="2800" dirty="0" err="1" smtClean="0"/>
              <a:t>press</a:t>
            </a:r>
            <a:r>
              <a:rPr lang="nl-NL" sz="2800" dirty="0" smtClean="0"/>
              <a:t> releases, folder, website)</a:t>
            </a:r>
          </a:p>
          <a:p>
            <a:pPr lvl="1"/>
            <a:r>
              <a:rPr lang="nl-NL" sz="2800" dirty="0" smtClean="0"/>
              <a:t>Webpage </a:t>
            </a:r>
            <a:r>
              <a:rPr lang="nl-NL" sz="2800" dirty="0" err="1" smtClean="0"/>
              <a:t>with</a:t>
            </a:r>
            <a:r>
              <a:rPr lang="nl-NL" sz="2800" dirty="0" smtClean="0"/>
              <a:t> </a:t>
            </a:r>
            <a:r>
              <a:rPr lang="nl-NL" sz="2800" dirty="0" err="1" smtClean="0"/>
              <a:t>results</a:t>
            </a:r>
            <a:r>
              <a:rPr lang="nl-NL" sz="2800" dirty="0" smtClean="0"/>
              <a:t>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 smtClean="0"/>
              <a:t>news</a:t>
            </a:r>
            <a:r>
              <a:rPr lang="nl-NL" sz="2800" dirty="0" smtClean="0"/>
              <a:t>:</a:t>
            </a:r>
            <a:br>
              <a:rPr lang="nl-NL" sz="2800" dirty="0" smtClean="0"/>
            </a:br>
            <a:r>
              <a:rPr lang="nl-NL" sz="2800" dirty="0" smtClean="0">
                <a:hlinkClick r:id="rId2"/>
              </a:rPr>
              <a:t>www.globe.gov</a:t>
            </a:r>
            <a:r>
              <a:rPr lang="nl-NL" sz="2800" dirty="0">
                <a:hlinkClick r:id="rId2"/>
              </a:rPr>
              <a:t>/web/european-phenology-</a:t>
            </a:r>
            <a:r>
              <a:rPr lang="nl-NL" sz="2800" dirty="0" smtClean="0">
                <a:hlinkClick r:id="rId2"/>
              </a:rPr>
              <a:t>campaign</a:t>
            </a:r>
            <a:r>
              <a:rPr lang="nl-NL" sz="2800" dirty="0" smtClean="0"/>
              <a:t> </a:t>
            </a:r>
          </a:p>
          <a:p>
            <a:pPr lvl="1"/>
            <a:r>
              <a:rPr lang="nl-NL" sz="2800" dirty="0" smtClean="0"/>
              <a:t>News letters</a:t>
            </a:r>
          </a:p>
          <a:p>
            <a:pPr lvl="1"/>
            <a:r>
              <a:rPr lang="nl-NL" sz="2800" dirty="0" smtClean="0"/>
              <a:t>Training </a:t>
            </a:r>
            <a:r>
              <a:rPr lang="nl-NL" sz="2800" dirty="0" err="1" smtClean="0"/>
              <a:t>tomorrow</a:t>
            </a:r>
            <a:r>
              <a:rPr lang="nl-NL" sz="2800" dirty="0" smtClean="0"/>
              <a:t> (</a:t>
            </a:r>
            <a:r>
              <a:rPr lang="nl-NL" sz="2800" dirty="0" err="1" smtClean="0"/>
              <a:t>Tuesday</a:t>
            </a:r>
            <a:r>
              <a:rPr lang="nl-NL" sz="2800" dirty="0" smtClean="0"/>
              <a:t> 16:15 – 18:00)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407201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Planning</a:t>
            </a: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838198" y="1910873"/>
            <a:ext cx="114842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/>
              <a:t>September 27th 2016</a:t>
            </a:r>
            <a:r>
              <a:rPr lang="nl-NL" sz="2800" dirty="0"/>
              <a:t>: workshop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discussion</a:t>
            </a:r>
            <a:r>
              <a:rPr lang="nl-NL" sz="2800" dirty="0"/>
              <a:t> </a:t>
            </a:r>
            <a:r>
              <a:rPr lang="nl-NL" sz="2800" dirty="0" smtClean="0"/>
              <a:t>Cologne</a:t>
            </a:r>
            <a:endParaRPr lang="nl-NL" sz="2800" dirty="0"/>
          </a:p>
          <a:p>
            <a:r>
              <a:rPr lang="nl-NL" sz="2800" b="1" dirty="0" err="1"/>
              <a:t>October</a:t>
            </a:r>
            <a:r>
              <a:rPr lang="nl-NL" sz="2800" b="1" dirty="0"/>
              <a:t> 2016</a:t>
            </a:r>
            <a:r>
              <a:rPr lang="nl-NL" sz="2800" dirty="0"/>
              <a:t>: </a:t>
            </a:r>
            <a:r>
              <a:rPr lang="nl-NL" sz="2800" dirty="0" err="1"/>
              <a:t>announce</a:t>
            </a:r>
            <a:r>
              <a:rPr lang="nl-NL" sz="2800" dirty="0"/>
              <a:t> </a:t>
            </a:r>
            <a:r>
              <a:rPr lang="nl-NL" sz="2800" dirty="0" err="1"/>
              <a:t>campaign</a:t>
            </a:r>
            <a:r>
              <a:rPr lang="nl-NL" sz="2800" dirty="0"/>
              <a:t> </a:t>
            </a:r>
            <a:r>
              <a:rPr lang="nl-NL" sz="2800" dirty="0" err="1"/>
              <a:t>to</a:t>
            </a:r>
            <a:r>
              <a:rPr lang="nl-NL" sz="2800" dirty="0"/>
              <a:t> schools (in Europe &amp; </a:t>
            </a:r>
            <a:r>
              <a:rPr lang="nl-NL" sz="2800" dirty="0" err="1"/>
              <a:t>Eurasia</a:t>
            </a:r>
            <a:r>
              <a:rPr lang="nl-NL" sz="2800" dirty="0" smtClean="0"/>
              <a:t>)</a:t>
            </a:r>
          </a:p>
          <a:p>
            <a:r>
              <a:rPr lang="nl-NL" sz="2800" b="1" dirty="0" smtClean="0"/>
              <a:t>Sept-</a:t>
            </a:r>
            <a:r>
              <a:rPr lang="nl-NL" sz="2800" b="1" dirty="0" err="1" smtClean="0"/>
              <a:t>Oct</a:t>
            </a:r>
            <a:r>
              <a:rPr lang="nl-NL" sz="2800" b="1" dirty="0" smtClean="0"/>
              <a:t>-Nov</a:t>
            </a:r>
            <a:r>
              <a:rPr lang="nl-NL" sz="2800" dirty="0" smtClean="0"/>
              <a:t>: test the </a:t>
            </a:r>
            <a:r>
              <a:rPr lang="nl-NL" sz="2800" dirty="0" err="1" smtClean="0"/>
              <a:t>app</a:t>
            </a:r>
            <a:r>
              <a:rPr lang="nl-NL" sz="2800" dirty="0" smtClean="0"/>
              <a:t> in </a:t>
            </a:r>
            <a:r>
              <a:rPr lang="nl-NL" sz="2800" dirty="0" err="1" smtClean="0"/>
              <a:t>autumn</a:t>
            </a:r>
            <a:r>
              <a:rPr lang="nl-NL" sz="2800" dirty="0" smtClean="0"/>
              <a:t> (green down)</a:t>
            </a:r>
          </a:p>
          <a:p>
            <a:r>
              <a:rPr lang="nl-NL" sz="2800" b="1" dirty="0" smtClean="0"/>
              <a:t>November</a:t>
            </a:r>
            <a:r>
              <a:rPr lang="nl-NL" sz="2800" dirty="0" smtClean="0"/>
              <a:t>: Learning </a:t>
            </a:r>
            <a:r>
              <a:rPr lang="nl-NL" sz="2800" dirty="0" err="1" smtClean="0"/>
              <a:t>materials</a:t>
            </a:r>
            <a:r>
              <a:rPr lang="nl-NL" sz="2800" dirty="0" smtClean="0"/>
              <a:t> ready (</a:t>
            </a:r>
            <a:r>
              <a:rPr lang="nl-NL" sz="2800" dirty="0" err="1" smtClean="0"/>
              <a:t>for</a:t>
            </a:r>
            <a:r>
              <a:rPr lang="nl-NL" sz="2800" dirty="0" smtClean="0"/>
              <a:t> </a:t>
            </a:r>
            <a:r>
              <a:rPr lang="nl-NL" sz="2800" dirty="0" err="1" smtClean="0"/>
              <a:t>translation</a:t>
            </a:r>
            <a:r>
              <a:rPr lang="nl-NL" sz="2800" dirty="0" smtClean="0"/>
              <a:t>)</a:t>
            </a:r>
            <a:endParaRPr lang="nl-NL" sz="2800" dirty="0"/>
          </a:p>
          <a:p>
            <a:r>
              <a:rPr lang="nl-NL" sz="2800" b="1" dirty="0"/>
              <a:t>December 2016</a:t>
            </a:r>
            <a:r>
              <a:rPr lang="nl-NL" sz="2800" dirty="0"/>
              <a:t>: </a:t>
            </a:r>
            <a:r>
              <a:rPr lang="nl-NL" sz="2800" dirty="0" err="1" smtClean="0"/>
              <a:t>app</a:t>
            </a:r>
            <a:r>
              <a:rPr lang="nl-NL" sz="2800" dirty="0" smtClean="0"/>
              <a:t> </a:t>
            </a:r>
            <a:r>
              <a:rPr lang="nl-NL" sz="2800" dirty="0" err="1" smtClean="0"/>
              <a:t>available</a:t>
            </a:r>
            <a:r>
              <a:rPr lang="nl-NL" sz="2800" dirty="0" smtClean="0"/>
              <a:t> </a:t>
            </a:r>
            <a:r>
              <a:rPr lang="nl-NL" sz="2800" dirty="0" err="1" smtClean="0"/>
              <a:t>for</a:t>
            </a:r>
            <a:r>
              <a:rPr lang="nl-NL" sz="2800" dirty="0" smtClean="0"/>
              <a:t> </a:t>
            </a:r>
            <a:r>
              <a:rPr lang="nl-NL" sz="2800" dirty="0" err="1" smtClean="0"/>
              <a:t>iPhone</a:t>
            </a:r>
            <a:r>
              <a:rPr lang="nl-NL" sz="2800" dirty="0" smtClean="0"/>
              <a:t> &amp; </a:t>
            </a:r>
            <a:r>
              <a:rPr lang="nl-NL" sz="2800" dirty="0" err="1" smtClean="0"/>
              <a:t>Android</a:t>
            </a:r>
            <a:r>
              <a:rPr lang="nl-NL" sz="2800" dirty="0" smtClean="0"/>
              <a:t> (ready </a:t>
            </a:r>
            <a:r>
              <a:rPr lang="nl-NL" sz="2800" dirty="0" err="1" smtClean="0"/>
              <a:t>for</a:t>
            </a:r>
            <a:r>
              <a:rPr lang="nl-NL" sz="2800" dirty="0" smtClean="0"/>
              <a:t> </a:t>
            </a:r>
            <a:r>
              <a:rPr lang="nl-NL" sz="2800" dirty="0" err="1" smtClean="0"/>
              <a:t>translation</a:t>
            </a:r>
            <a:r>
              <a:rPr lang="nl-NL" sz="2800" dirty="0" smtClean="0"/>
              <a:t>)</a:t>
            </a:r>
            <a:endParaRPr lang="nl-NL" sz="2800" dirty="0"/>
          </a:p>
          <a:p>
            <a:r>
              <a:rPr lang="nl-NL" sz="2800" b="1" dirty="0" err="1"/>
              <a:t>January</a:t>
            </a:r>
            <a:r>
              <a:rPr lang="nl-NL" sz="2800" b="1" dirty="0"/>
              <a:t> 2017</a:t>
            </a:r>
            <a:r>
              <a:rPr lang="nl-NL" sz="2800" dirty="0"/>
              <a:t>: official start (exact date </a:t>
            </a:r>
            <a:r>
              <a:rPr lang="nl-NL" sz="2800" dirty="0" err="1"/>
              <a:t>to</a:t>
            </a:r>
            <a:r>
              <a:rPr lang="nl-NL" sz="2800" dirty="0"/>
              <a:t> </a:t>
            </a:r>
            <a:r>
              <a:rPr lang="nl-NL" sz="2800" dirty="0" err="1"/>
              <a:t>be</a:t>
            </a:r>
            <a:r>
              <a:rPr lang="nl-NL" sz="2800" dirty="0"/>
              <a:t> </a:t>
            </a:r>
            <a:r>
              <a:rPr lang="nl-NL" sz="2800" dirty="0" err="1"/>
              <a:t>determined</a:t>
            </a:r>
            <a:r>
              <a:rPr lang="nl-NL" sz="2800" dirty="0"/>
              <a:t> in Cologne</a:t>
            </a:r>
            <a:r>
              <a:rPr lang="nl-NL" sz="2800" dirty="0" smtClean="0"/>
              <a:t>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320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637" y="321499"/>
            <a:ext cx="3481926" cy="34587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3761" y="2663625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Oak</a:t>
            </a:r>
            <a:r>
              <a:rPr lang="nl-NL" sz="2800" dirty="0" smtClean="0"/>
              <a:t> (</a:t>
            </a:r>
            <a:r>
              <a:rPr lang="nl-NL" sz="2800" dirty="0" err="1" smtClean="0"/>
              <a:t>Quercus</a:t>
            </a:r>
            <a:r>
              <a:rPr lang="nl-NL" sz="2800" dirty="0" smtClean="0"/>
              <a:t> </a:t>
            </a:r>
            <a:r>
              <a:rPr lang="nl-NL" sz="2800" dirty="0" err="1" smtClean="0"/>
              <a:t>robur</a:t>
            </a:r>
            <a:r>
              <a:rPr lang="nl-NL" sz="2800" dirty="0" smtClean="0"/>
              <a:t>)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761" y="3940963"/>
            <a:ext cx="3168687" cy="2376516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8345904" y="58472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smtClean="0"/>
              <a:t>Beech (Fagus sylvatica)</a:t>
            </a:r>
            <a:endParaRPr lang="nl-NL" sz="280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273292" y="26314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err="1" smtClean="0"/>
              <a:t>Birch</a:t>
            </a:r>
            <a:r>
              <a:rPr lang="nl-NL" sz="2800" dirty="0" smtClean="0"/>
              <a:t> (</a:t>
            </a:r>
            <a:r>
              <a:rPr lang="nl-NL" sz="2800" dirty="0" err="1" smtClean="0"/>
              <a:t>Betula</a:t>
            </a:r>
            <a:r>
              <a:rPr lang="nl-NL" sz="2800" dirty="0" smtClean="0"/>
              <a:t> </a:t>
            </a:r>
            <a:r>
              <a:rPr lang="nl-NL" sz="2800" dirty="0" err="1" smtClean="0"/>
              <a:t>pendula</a:t>
            </a:r>
            <a:r>
              <a:rPr lang="nl-NL" sz="2800" dirty="0" smtClean="0"/>
              <a:t>)</a:t>
            </a:r>
            <a:endParaRPr lang="nl-NL" sz="28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42" y="1062623"/>
            <a:ext cx="3227489" cy="2017182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73292" y="58539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err="1" smtClean="0"/>
              <a:t>Hazel</a:t>
            </a:r>
            <a:r>
              <a:rPr lang="nl-NL" sz="2800" dirty="0" smtClean="0"/>
              <a:t> (</a:t>
            </a:r>
            <a:r>
              <a:rPr lang="nl-NL" sz="2800" dirty="0" err="1" smtClean="0"/>
              <a:t>Corylus</a:t>
            </a:r>
            <a:r>
              <a:rPr lang="nl-NL" sz="2800" dirty="0" smtClean="0"/>
              <a:t> </a:t>
            </a:r>
            <a:r>
              <a:rPr lang="nl-NL" sz="2800" dirty="0" err="1" smtClean="0"/>
              <a:t>avellana</a:t>
            </a:r>
            <a:r>
              <a:rPr lang="nl-NL" sz="2800" dirty="0" smtClean="0"/>
              <a:t>)</a:t>
            </a:r>
            <a:endParaRPr lang="nl-NL" sz="2800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43" y="3940963"/>
            <a:ext cx="3228328" cy="2376516"/>
          </a:xfrm>
          <a:prstGeom prst="rect">
            <a:avLst/>
          </a:prstGeom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3891340" y="48751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smtClean="0"/>
              <a:t>Wild </a:t>
            </a:r>
            <a:r>
              <a:rPr lang="nl-NL" sz="2800" dirty="0" err="1" smtClean="0"/>
              <a:t>cherry</a:t>
            </a:r>
            <a:r>
              <a:rPr lang="nl-NL" sz="2800" dirty="0" smtClean="0"/>
              <a:t> (Prunus avium)</a:t>
            </a:r>
            <a:endParaRPr lang="nl-NL" sz="2800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256" y="1689780"/>
            <a:ext cx="2658647" cy="3543659"/>
          </a:xfrm>
          <a:prstGeom prst="rect">
            <a:avLst/>
          </a:prstGeom>
        </p:spPr>
      </p:pic>
      <p:sp>
        <p:nvSpPr>
          <p:cNvPr id="15" name="Titel 1"/>
          <p:cNvSpPr txBox="1">
            <a:spLocks/>
          </p:cNvSpPr>
          <p:nvPr/>
        </p:nvSpPr>
        <p:spPr>
          <a:xfrm>
            <a:off x="373643" y="-239453"/>
            <a:ext cx="112959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 smtClean="0"/>
              <a:t>Europe &amp; </a:t>
            </a:r>
            <a:r>
              <a:rPr lang="nl-NL" dirty="0" err="1" smtClean="0"/>
              <a:t>Eurasia</a:t>
            </a:r>
            <a:r>
              <a:rPr lang="nl-NL" dirty="0" smtClean="0"/>
              <a:t> </a:t>
            </a:r>
            <a:r>
              <a:rPr lang="nl-NL" dirty="0" err="1" smtClean="0"/>
              <a:t>campaign</a:t>
            </a:r>
            <a:endParaRPr lang="nl-NL" dirty="0" smtClean="0"/>
          </a:p>
          <a:p>
            <a:pPr algn="ctr"/>
            <a:r>
              <a:rPr lang="nl-NL" sz="2400" i="1" dirty="0" err="1" smtClean="0"/>
              <a:t>Gather</a:t>
            </a:r>
            <a:r>
              <a:rPr lang="nl-NL" sz="2400" i="1" dirty="0" smtClean="0"/>
              <a:t> </a:t>
            </a:r>
            <a:r>
              <a:rPr lang="nl-NL" sz="2400" b="1" i="1" dirty="0" smtClean="0"/>
              <a:t>green-up </a:t>
            </a:r>
            <a:r>
              <a:rPr lang="nl-NL" sz="2400" i="1" dirty="0" err="1" smtClean="0"/>
              <a:t>and</a:t>
            </a:r>
            <a:r>
              <a:rPr lang="nl-NL" sz="2400" i="1" dirty="0" smtClean="0"/>
              <a:t> </a:t>
            </a:r>
            <a:r>
              <a:rPr lang="nl-NL" sz="2400" b="1" i="1" dirty="0" smtClean="0"/>
              <a:t>green-down </a:t>
            </a:r>
            <a:r>
              <a:rPr lang="nl-NL" sz="2400" i="1" dirty="0" smtClean="0"/>
              <a:t>data of 5 species </a:t>
            </a:r>
            <a:r>
              <a:rPr lang="nl-NL" sz="2400" i="1" dirty="0" err="1" smtClean="0"/>
              <a:t>that</a:t>
            </a:r>
            <a:r>
              <a:rPr lang="nl-NL" sz="2400" i="1" dirty="0" smtClean="0"/>
              <a:t> have a </a:t>
            </a:r>
            <a:r>
              <a:rPr lang="nl-NL" sz="2400" i="1" dirty="0" err="1" smtClean="0"/>
              <a:t>region</a:t>
            </a:r>
            <a:r>
              <a:rPr lang="nl-NL" sz="2400" i="1" dirty="0" smtClean="0"/>
              <a:t> </a:t>
            </a:r>
            <a:r>
              <a:rPr lang="nl-NL" sz="2400" i="1" dirty="0" err="1" smtClean="0"/>
              <a:t>wide</a:t>
            </a:r>
            <a:r>
              <a:rPr lang="nl-NL" sz="2400" i="1" dirty="0" smtClean="0"/>
              <a:t> </a:t>
            </a:r>
            <a:r>
              <a:rPr lang="nl-NL" sz="2400" i="1" dirty="0" err="1" smtClean="0"/>
              <a:t>distribution</a:t>
            </a:r>
            <a:endParaRPr lang="nl-NL" sz="2400" i="1" dirty="0"/>
          </a:p>
        </p:txBody>
      </p:sp>
    </p:spTree>
    <p:extLst>
      <p:ext uri="{BB962C8B-B14F-4D97-AF65-F5344CB8AC3E}">
        <p14:creationId xmlns:p14="http://schemas.microsoft.com/office/powerpoint/2010/main" val="12982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3275"/>
            <a:ext cx="1254407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sz="7300" b="1" dirty="0" err="1" smtClean="0">
                <a:solidFill>
                  <a:srgbClr val="499B2F"/>
                </a:solidFill>
              </a:rPr>
              <a:t>Join</a:t>
            </a:r>
            <a:r>
              <a:rPr lang="nl-NL" sz="7300" b="1" dirty="0" smtClean="0">
                <a:solidFill>
                  <a:srgbClr val="499B2F"/>
                </a:solidFill>
              </a:rPr>
              <a:t> the </a:t>
            </a:r>
            <a:r>
              <a:rPr lang="nl-NL" sz="7300" b="1" dirty="0" err="1" smtClean="0">
                <a:solidFill>
                  <a:srgbClr val="499B2F"/>
                </a:solidFill>
              </a:rPr>
              <a:t>campaign</a:t>
            </a:r>
            <a:r>
              <a:rPr lang="nl-NL" sz="7300" b="1" dirty="0" smtClean="0">
                <a:solidFill>
                  <a:srgbClr val="499B2F"/>
                </a:solidFill>
              </a:rPr>
              <a:t>!</a:t>
            </a:r>
            <a:br>
              <a:rPr lang="nl-NL" sz="7300" b="1" dirty="0" smtClean="0">
                <a:solidFill>
                  <a:srgbClr val="499B2F"/>
                </a:solidFill>
              </a:rPr>
            </a:br>
            <a:r>
              <a:rPr lang="nl-NL" dirty="0" err="1" smtClean="0"/>
              <a:t>www.globe.gov</a:t>
            </a:r>
            <a:r>
              <a:rPr lang="nl-NL" dirty="0"/>
              <a:t>/web/</a:t>
            </a:r>
            <a:r>
              <a:rPr lang="nl-NL" dirty="0" err="1"/>
              <a:t>european-phenology-</a:t>
            </a:r>
            <a:r>
              <a:rPr lang="nl-NL" dirty="0" err="1" smtClean="0"/>
              <a:t>campaign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err="1" smtClean="0">
                <a:solidFill>
                  <a:srgbClr val="FF6600"/>
                </a:solidFill>
              </a:rPr>
              <a:t>Please</a:t>
            </a:r>
            <a:r>
              <a:rPr lang="nl-NL" b="1" dirty="0" smtClean="0">
                <a:solidFill>
                  <a:srgbClr val="FF6600"/>
                </a:solidFill>
              </a:rPr>
              <a:t> </a:t>
            </a:r>
            <a:r>
              <a:rPr lang="nl-NL" b="1" dirty="0" err="1" smtClean="0">
                <a:solidFill>
                  <a:srgbClr val="FF6600"/>
                </a:solidFill>
              </a:rPr>
              <a:t>already</a:t>
            </a:r>
            <a:r>
              <a:rPr lang="nl-NL" b="1" dirty="0" smtClean="0">
                <a:solidFill>
                  <a:srgbClr val="FF6600"/>
                </a:solidFill>
              </a:rPr>
              <a:t> download the </a:t>
            </a:r>
            <a:r>
              <a:rPr lang="nl-NL" b="1" dirty="0" err="1" smtClean="0">
                <a:solidFill>
                  <a:srgbClr val="FF6600"/>
                </a:solidFill>
              </a:rPr>
              <a:t>app</a:t>
            </a:r>
            <a:endParaRPr lang="nl-NL" b="1" dirty="0">
              <a:solidFill>
                <a:srgbClr val="FF66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2"/>
          <a:stretch/>
        </p:blipFill>
        <p:spPr>
          <a:xfrm>
            <a:off x="1257802" y="2025451"/>
            <a:ext cx="9658127" cy="72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1146" y="374551"/>
            <a:ext cx="10515600" cy="1325563"/>
          </a:xfrm>
        </p:spPr>
        <p:txBody>
          <a:bodyPr/>
          <a:lstStyle/>
          <a:p>
            <a:pPr algn="ctr"/>
            <a:r>
              <a:rPr lang="nl-NL" dirty="0" err="1" smtClean="0"/>
              <a:t>While</a:t>
            </a:r>
            <a:r>
              <a:rPr lang="nl-NL" dirty="0" smtClean="0"/>
              <a:t> </a:t>
            </a:r>
            <a:r>
              <a:rPr lang="nl-NL" dirty="0" err="1" smtClean="0"/>
              <a:t>gathering</a:t>
            </a:r>
            <a:r>
              <a:rPr lang="nl-NL" dirty="0" smtClean="0"/>
              <a:t> GLOBE data, </a:t>
            </a:r>
            <a:br>
              <a:rPr lang="nl-NL" dirty="0" smtClean="0"/>
            </a:br>
            <a:r>
              <a:rPr lang="nl-NL" dirty="0" smtClean="0"/>
              <a:t>make a </a:t>
            </a:r>
            <a:r>
              <a:rPr lang="nl-NL" b="1" dirty="0" smtClean="0"/>
              <a:t>time </a:t>
            </a:r>
            <a:r>
              <a:rPr lang="nl-NL" b="1" dirty="0" err="1" smtClean="0"/>
              <a:t>lapse</a:t>
            </a:r>
            <a:r>
              <a:rPr lang="nl-NL" b="1" dirty="0" smtClean="0"/>
              <a:t> </a:t>
            </a:r>
            <a:r>
              <a:rPr lang="nl-NL" dirty="0" smtClean="0"/>
              <a:t>movie</a:t>
            </a:r>
            <a:endParaRPr lang="nl-NL" dirty="0"/>
          </a:p>
        </p:txBody>
      </p:sp>
      <p:pic>
        <p:nvPicPr>
          <p:cNvPr id="4" name="One Year Time Lapse, Oak Tree Timelaps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275" y="1837982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21139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331" y="258017"/>
            <a:ext cx="3426635" cy="609183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5219767" y="258033"/>
            <a:ext cx="24384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Splash</a:t>
            </a:r>
          </a:p>
        </p:txBody>
      </p:sp>
    </p:spTree>
    <p:extLst>
      <p:ext uri="{BB962C8B-B14F-4D97-AF65-F5344CB8AC3E}">
        <p14:creationId xmlns:p14="http://schemas.microsoft.com/office/powerpoint/2010/main" val="243748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/>
        </p:nvSpPr>
        <p:spPr>
          <a:xfrm>
            <a:off x="5294800" y="158933"/>
            <a:ext cx="35184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Map with photo locations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33" y="173101"/>
            <a:ext cx="3662867" cy="6511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99" y="158967"/>
            <a:ext cx="3633501" cy="645953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5294800" y="158933"/>
            <a:ext cx="24384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Zoom in</a:t>
            </a:r>
          </a:p>
        </p:txBody>
      </p:sp>
    </p:spTree>
    <p:extLst>
      <p:ext uri="{BB962C8B-B14F-4D97-AF65-F5344CB8AC3E}">
        <p14:creationId xmlns:p14="http://schemas.microsoft.com/office/powerpoint/2010/main" val="31898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367" y="202834"/>
            <a:ext cx="3629433" cy="645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5294800" y="158933"/>
            <a:ext cx="3831600" cy="1129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Create animation</a:t>
            </a:r>
          </a:p>
          <a:p>
            <a:r>
              <a:rPr lang="nl"/>
              <a:t>step 1:</a:t>
            </a:r>
          </a:p>
          <a:p>
            <a:r>
              <a:rPr lang="nl"/>
              <a:t>Existing photo from map</a:t>
            </a:r>
          </a:p>
        </p:txBody>
      </p:sp>
    </p:spTree>
    <p:extLst>
      <p:ext uri="{BB962C8B-B14F-4D97-AF65-F5344CB8AC3E}">
        <p14:creationId xmlns:p14="http://schemas.microsoft.com/office/powerpoint/2010/main" val="305445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99" y="158934"/>
            <a:ext cx="3633501" cy="645959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5294800" y="158933"/>
            <a:ext cx="5817200" cy="11996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Create animation</a:t>
            </a:r>
          </a:p>
          <a:p>
            <a:r>
              <a:rPr lang="nl"/>
              <a:t>step 2:</a:t>
            </a:r>
          </a:p>
          <a:p>
            <a:r>
              <a:rPr lang="nl"/>
              <a:t>Add photo, using 'onion skinning'</a:t>
            </a:r>
          </a:p>
        </p:txBody>
      </p:sp>
    </p:spTree>
    <p:extLst>
      <p:ext uri="{BB962C8B-B14F-4D97-AF65-F5344CB8AC3E}">
        <p14:creationId xmlns:p14="http://schemas.microsoft.com/office/powerpoint/2010/main" val="18315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200" y="158933"/>
            <a:ext cx="3633501" cy="645958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5294800" y="158933"/>
            <a:ext cx="53820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New animation generated</a:t>
            </a:r>
          </a:p>
        </p:txBody>
      </p:sp>
    </p:spTree>
    <p:extLst>
      <p:ext uri="{BB962C8B-B14F-4D97-AF65-F5344CB8AC3E}">
        <p14:creationId xmlns:p14="http://schemas.microsoft.com/office/powerpoint/2010/main" val="38855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5505</TotalTime>
  <Words>410</Words>
  <Application>Microsoft Office PowerPoint</Application>
  <PresentationFormat>Vlastní</PresentationFormat>
  <Paragraphs>63</Paragraphs>
  <Slides>20</Slides>
  <Notes>10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Office-thema</vt:lpstr>
      <vt:lpstr>Phenology app</vt:lpstr>
      <vt:lpstr>Oak (Quercus robur)</vt:lpstr>
      <vt:lpstr>While gathering GLOBE data,  make a time lapse movie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Submit data to GLOBE: Green up &amp; down</vt:lpstr>
      <vt:lpstr>What will students investigate?</vt:lpstr>
      <vt:lpstr>How to participate as a teacher?</vt:lpstr>
      <vt:lpstr>How to prepare your national campaign?</vt:lpstr>
      <vt:lpstr>How will we facilitate you?</vt:lpstr>
      <vt:lpstr>Planning</vt:lpstr>
      <vt:lpstr>Join the campaign! www.globe.gov/web/european-phenology-campaign Please already download the app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matthijs Begheyn</dc:creator>
  <cp:lastModifiedBy>Dana Votápková</cp:lastModifiedBy>
  <cp:revision>66</cp:revision>
  <dcterms:created xsi:type="dcterms:W3CDTF">2016-07-12T21:20:56Z</dcterms:created>
  <dcterms:modified xsi:type="dcterms:W3CDTF">2016-10-11T14:31:08Z</dcterms:modified>
</cp:coreProperties>
</file>