
<file path=[Content_Types].xml><?xml version="1.0" encoding="utf-8"?>
<Types xmlns="http://schemas.openxmlformats.org/package/2006/content-types">
  <Default Extension="xml" ContentType="application/xml"/>
  <Default Extension="jpeg" ContentType="image/jpeg"/>
  <Default Extension="jpg" ContentType="image/jpeg"/>
  <Default Extension="mp4" ContentType="video/unknown"/>
  <Default Extension="xlsx" ContentType="application/vnd.openxmlformats-officedocument.spreadsheetml.sheet"/>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15.xml" ContentType="application/vnd.openxmlformats-officedocument.presentationml.notesSlide+xml"/>
  <Override PartName="/ppt/charts/chart2.xml" ContentType="application/vnd.openxmlformats-officedocument.drawingml.chart+xml"/>
  <Override PartName="/ppt/theme/themeOverride2.xml" ContentType="application/vnd.openxmlformats-officedocument.themeOverride+xml"/>
  <Override PartName="/ppt/notesSlides/notesSlide16.xml" ContentType="application/vnd.openxmlformats-officedocument.presentationml.notesSlide+xml"/>
  <Override PartName="/ppt/charts/chart3.xml" ContentType="application/vnd.openxmlformats-officedocument.drawingml.chart+xml"/>
  <Override PartName="/ppt/notesSlides/notesSlide17.xml" ContentType="application/vnd.openxmlformats-officedocument.presentationml.notesSlide+xml"/>
  <Override PartName="/ppt/charts/chart4.xml" ContentType="application/vnd.openxmlformats-officedocument.drawingml.chart+xml"/>
  <Override PartName="/ppt/theme/themeOverride3.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5.xml" ContentType="application/vnd.openxmlformats-officedocument.drawingml.chart+xml"/>
  <Override PartName="/ppt/notesSlides/notesSlide22.xml" ContentType="application/vnd.openxmlformats-officedocument.presentationml.notesSlide+xml"/>
  <Override PartName="/ppt/charts/chart6.xml" ContentType="application/vnd.openxmlformats-officedocument.drawingml.chart+xml"/>
  <Override PartName="/ppt/notesSlides/notesSlide23.xml" ContentType="application/vnd.openxmlformats-officedocument.presentationml.notesSlide+xml"/>
  <Override PartName="/ppt/charts/chart7.xml" ContentType="application/vnd.openxmlformats-officedocument.drawingml.chart+xml"/>
  <Override PartName="/ppt/charts/chart8.xml" ContentType="application/vnd.openxmlformats-officedocument.drawingml.chart+xml"/>
  <Override PartName="/ppt/notesSlides/notesSlide24.xml" ContentType="application/vnd.openxmlformats-officedocument.presentationml.notesSlide+xml"/>
  <Override PartName="/ppt/charts/chart9.xml" ContentType="application/vnd.openxmlformats-officedocument.drawingml.chart+xml"/>
  <Override PartName="/ppt/charts/chart10.xml" ContentType="application/vnd.openxmlformats-officedocument.drawingml.chart+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rts/chart11.xml" ContentType="application/vnd.openxmlformats-officedocument.drawingml.chart+xml"/>
  <Override PartName="/ppt/charts/chart12.xml" ContentType="application/vnd.openxmlformats-officedocument.drawingml.chart+xml"/>
  <Override PartName="/ppt/notesSlides/notesSlide29.xml" ContentType="application/vnd.openxmlformats-officedocument.presentationml.notesSlide+xml"/>
  <Override PartName="/ppt/charts/chart13.xml" ContentType="application/vnd.openxmlformats-officedocument.drawingml.chart+xml"/>
  <Override PartName="/ppt/notesSlides/notesSlide30.xml" ContentType="application/vnd.openxmlformats-officedocument.presentationml.notesSlide+xml"/>
  <Override PartName="/ppt/charts/chart14.xml" ContentType="application/vnd.openxmlformats-officedocument.drawingml.chart+xml"/>
  <Override PartName="/ppt/notesSlides/notesSlide31.xml" ContentType="application/vnd.openxmlformats-officedocument.presentationml.notesSlide+xml"/>
  <Override PartName="/ppt/charts/chart15.xml" ContentType="application/vnd.openxmlformats-officedocument.drawingml.chart+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333" r:id="rId2"/>
    <p:sldId id="288" r:id="rId3"/>
    <p:sldId id="291" r:id="rId4"/>
    <p:sldId id="326" r:id="rId5"/>
    <p:sldId id="327" r:id="rId6"/>
    <p:sldId id="299" r:id="rId7"/>
    <p:sldId id="321" r:id="rId8"/>
    <p:sldId id="308" r:id="rId9"/>
    <p:sldId id="295" r:id="rId10"/>
    <p:sldId id="279" r:id="rId11"/>
    <p:sldId id="336" r:id="rId12"/>
    <p:sldId id="300" r:id="rId13"/>
    <p:sldId id="338" r:id="rId14"/>
    <p:sldId id="339" r:id="rId15"/>
    <p:sldId id="337" r:id="rId16"/>
    <p:sldId id="316" r:id="rId17"/>
    <p:sldId id="301" r:id="rId18"/>
    <p:sldId id="302" r:id="rId19"/>
    <p:sldId id="303" r:id="rId20"/>
    <p:sldId id="304" r:id="rId21"/>
    <p:sldId id="306" r:id="rId22"/>
    <p:sldId id="309" r:id="rId23"/>
    <p:sldId id="329" r:id="rId24"/>
    <p:sldId id="340" r:id="rId25"/>
    <p:sldId id="341" r:id="rId26"/>
    <p:sldId id="342" r:id="rId27"/>
    <p:sldId id="343" r:id="rId28"/>
    <p:sldId id="344" r:id="rId29"/>
    <p:sldId id="345" r:id="rId30"/>
    <p:sldId id="346" r:id="rId31"/>
    <p:sldId id="347" r:id="rId32"/>
    <p:sldId id="348" r:id="rId33"/>
    <p:sldId id="349" r:id="rId34"/>
    <p:sldId id="350" r:id="rId35"/>
    <p:sldId id="314" r:id="rId36"/>
    <p:sldId id="315" r:id="rId37"/>
    <p:sldId id="325" r:id="rId38"/>
    <p:sldId id="334" r:id="rId39"/>
    <p:sldId id="335"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Tony Murphy"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prn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727" autoAdjust="0"/>
    <p:restoredTop sz="92260" autoAdjust="0"/>
  </p:normalViewPr>
  <p:slideViewPr>
    <p:cSldViewPr snapToGrid="0" snapToObjects="1" showGuides="1">
      <p:cViewPr>
        <p:scale>
          <a:sx n="150" d="100"/>
          <a:sy n="150" d="100"/>
        </p:scale>
        <p:origin x="-712" y="-80"/>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0936"/>
    </p:cViewPr>
  </p:sorterViewPr>
  <p:gridSpacing cx="76200" cy="762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notesMaster" Target="notesMasters/notesMaster1.xml"/><Relationship Id="rId42" Type="http://schemas.openxmlformats.org/officeDocument/2006/relationships/printerSettings" Target="printerSettings/printerSettings1.bin"/><Relationship Id="rId43" Type="http://schemas.openxmlformats.org/officeDocument/2006/relationships/commentAuthors" Target="commentAuthors.xml"/><Relationship Id="rId44" Type="http://schemas.openxmlformats.org/officeDocument/2006/relationships/presProps" Target="presProps.xml"/><Relationship Id="rId45"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oleObject" Target="file:///C:\Users\vwilliam\Documents\GIO%20materials\GIO%202015%20Annual%20Partner%20Survey\Question2_05122016.xlsx" TargetMode="External"/></Relationships>
</file>

<file path=ppt/charts/_rels/chart2.xml.rels><?xml version="1.0" encoding="UTF-8" standalone="yes"?>
<Relationships xmlns="http://schemas.openxmlformats.org/package/2006/relationships"><Relationship Id="rId1" Type="http://schemas.openxmlformats.org/officeDocument/2006/relationships/themeOverride" Target="../theme/themeOverride2.xml"/><Relationship Id="rId2" Type="http://schemas.openxmlformats.org/officeDocument/2006/relationships/oleObject" Target="file:///C:\Users\vwilliam\Documents\GIO%20materials\GIO%202015%20Annual%20Partner%20Survey\Partner_CCs_SurveySummary_05122016.xlsx" TargetMode="External"/></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Sheet1.xlsx"/></Relationships>
</file>

<file path=ppt/charts/_rels/chart4.xml.rels><?xml version="1.0" encoding="UTF-8" standalone="yes"?>
<Relationships xmlns="http://schemas.openxmlformats.org/package/2006/relationships"><Relationship Id="rId1" Type="http://schemas.openxmlformats.org/officeDocument/2006/relationships/themeOverride" Target="../theme/themeOverride3.xml"/><Relationship Id="rId2" Type="http://schemas.openxmlformats.org/officeDocument/2006/relationships/oleObject" Target="file:///C:\Users\vwilliam\Documents\GIO%20materials\GIO%202015%20Annual%20Partner%20Survey\Partner_CCs_SurveySummary_05122016.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7.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8.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10.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11.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12.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13.xml.rels><?xml version="1.0" encoding="UTF-8" standalone="yes"?>
<Relationships xmlns="http://schemas.openxmlformats.org/package/2006/relationships"><Relationship Id="rId1" Type="http://schemas.openxmlformats.org/officeDocument/2006/relationships/oleObject" Target="file:///C:\Users\Public\Documents\GLOBE\GlobeTemp\globe_monthly_metrics_graphs.xlsx" TargetMode="External"/></Relationships>
</file>

<file path=ppt/charts/_rels/chart14.xml.rels><?xml version="1.0" encoding="UTF-8" standalone="yes"?>
<Relationships xmlns="http://schemas.openxmlformats.org/package/2006/relationships"><Relationship Id="rId1" Type="http://schemas.openxmlformats.org/officeDocument/2006/relationships/oleObject" Target="Storage:Users:eslamkhair:Google%20Drive:RT%20Metrics:2016:&#1616;August%202016%20CST%20Metrics.xlsx" TargetMode="External"/></Relationships>
</file>

<file path=ppt/charts/_rels/chart15.xml.rels><?xml version="1.0" encoding="UTF-8" standalone="yes"?>
<Relationships xmlns="http://schemas.openxmlformats.org/package/2006/relationships"><Relationship Id="rId1" Type="http://schemas.openxmlformats.org/officeDocument/2006/relationships/oleObject" Target="Storage:Users:eslamkhair:Google%20Drive:RT%20Metrics:2016:&#1616;August%202016%20CST%20Metric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0695882183745593"/>
          <c:y val="0.039098163070468"/>
          <c:w val="0.802347054046359"/>
          <c:h val="0.848096624114776"/>
        </c:manualLayout>
      </c:layout>
      <c:barChart>
        <c:barDir val="col"/>
        <c:grouping val="clustered"/>
        <c:varyColors val="0"/>
        <c:ser>
          <c:idx val="0"/>
          <c:order val="0"/>
          <c:tx>
            <c:v>Very Easy</c:v>
          </c:tx>
          <c:spPr>
            <a:solidFill>
              <a:srgbClr val="9999FF"/>
            </a:solidFill>
            <a:ln w="12700">
              <a:noFill/>
              <a:prstDash val="solid"/>
            </a:ln>
          </c:spPr>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1'!$D$4:$D$8</c:f>
              <c:numCache>
                <c:formatCode>General</c:formatCode>
                <c:ptCount val="5"/>
                <c:pt idx="0">
                  <c:v>47.14285714285714</c:v>
                </c:pt>
                <c:pt idx="1">
                  <c:v>20.71428571428572</c:v>
                </c:pt>
                <c:pt idx="2">
                  <c:v>12.85714285714286</c:v>
                </c:pt>
                <c:pt idx="3">
                  <c:v>8.571428571428571</c:v>
                </c:pt>
                <c:pt idx="4">
                  <c:v>10.71428571428571</c:v>
                </c:pt>
              </c:numCache>
            </c:numRef>
          </c:val>
        </c:ser>
        <c:ser>
          <c:idx val="1"/>
          <c:order val="1"/>
          <c:tx>
            <c:v>Easy</c:v>
          </c:tx>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1'!$F$4:$F$8</c:f>
              <c:numCache>
                <c:formatCode>General</c:formatCode>
                <c:ptCount val="5"/>
                <c:pt idx="0">
                  <c:v>27.14285714285715</c:v>
                </c:pt>
                <c:pt idx="1">
                  <c:v>31.42857142857143</c:v>
                </c:pt>
                <c:pt idx="2">
                  <c:v>30.0</c:v>
                </c:pt>
                <c:pt idx="3">
                  <c:v>32.14285714285715</c:v>
                </c:pt>
                <c:pt idx="4">
                  <c:v>31.42857142857143</c:v>
                </c:pt>
              </c:numCache>
            </c:numRef>
          </c:val>
        </c:ser>
        <c:ser>
          <c:idx val="2"/>
          <c:order val="2"/>
          <c:tx>
            <c:v>Neutral</c:v>
          </c:tx>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1'!$H$4:$H$8</c:f>
              <c:numCache>
                <c:formatCode>General</c:formatCode>
                <c:ptCount val="5"/>
                <c:pt idx="0">
                  <c:v>15.0</c:v>
                </c:pt>
                <c:pt idx="1">
                  <c:v>23.57142857142857</c:v>
                </c:pt>
                <c:pt idx="2">
                  <c:v>33.57142857142844</c:v>
                </c:pt>
                <c:pt idx="3">
                  <c:v>25.71428571428572</c:v>
                </c:pt>
                <c:pt idx="4">
                  <c:v>24.28571428571416</c:v>
                </c:pt>
              </c:numCache>
            </c:numRef>
          </c:val>
        </c:ser>
        <c:ser>
          <c:idx val="3"/>
          <c:order val="3"/>
          <c:tx>
            <c:v>Difficult</c:v>
          </c:tx>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1'!$J$4:$J$8</c:f>
              <c:numCache>
                <c:formatCode>General</c:formatCode>
                <c:ptCount val="5"/>
                <c:pt idx="0">
                  <c:v>4.285714285714286</c:v>
                </c:pt>
                <c:pt idx="1">
                  <c:v>7.142857142857141</c:v>
                </c:pt>
                <c:pt idx="2">
                  <c:v>8.571428571428571</c:v>
                </c:pt>
                <c:pt idx="3">
                  <c:v>8.571428571428571</c:v>
                </c:pt>
                <c:pt idx="4">
                  <c:v>8.571428571428571</c:v>
                </c:pt>
              </c:numCache>
            </c:numRef>
          </c:val>
        </c:ser>
        <c:ser>
          <c:idx val="4"/>
          <c:order val="4"/>
          <c:tx>
            <c:v>Very Difficult</c:v>
          </c:tx>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1'!$L$4:$L$8</c:f>
              <c:numCache>
                <c:formatCode>General</c:formatCode>
                <c:ptCount val="5"/>
                <c:pt idx="0">
                  <c:v>0.714285714285714</c:v>
                </c:pt>
                <c:pt idx="1">
                  <c:v>2.857142857142857</c:v>
                </c:pt>
                <c:pt idx="2">
                  <c:v>3.571428571428571</c:v>
                </c:pt>
                <c:pt idx="3">
                  <c:v>2.857142857142857</c:v>
                </c:pt>
                <c:pt idx="4">
                  <c:v>0.714285714285714</c:v>
                </c:pt>
              </c:numCache>
            </c:numRef>
          </c:val>
        </c:ser>
        <c:ser>
          <c:idx val="5"/>
          <c:order val="5"/>
          <c:tx>
            <c:v>N/A</c:v>
          </c:tx>
          <c:invertIfNegative val="0"/>
          <c:cat>
            <c:strRef>
              <c:f>'Question 1'!$A$4:$A$8</c:f>
              <c:strCache>
                <c:ptCount val="5"/>
                <c:pt idx="0">
                  <c:v>GLOBE Teacher's Guide</c:v>
                </c:pt>
                <c:pt idx="1">
                  <c:v>Data Entry</c:v>
                </c:pt>
                <c:pt idx="2">
                  <c:v>Visualizations</c:v>
                </c:pt>
                <c:pt idx="3">
                  <c:v>Collaboration Tools</c:v>
                </c:pt>
                <c:pt idx="4">
                  <c:v>Student Research</c:v>
                </c:pt>
              </c:strCache>
            </c:strRef>
          </c:cat>
          <c:val>
            <c:numRef>
              <c:f>'Question 1'!$N$4:$N$8</c:f>
              <c:numCache>
                <c:formatCode>General</c:formatCode>
                <c:ptCount val="5"/>
                <c:pt idx="0">
                  <c:v>5.714285714285705</c:v>
                </c:pt>
                <c:pt idx="1">
                  <c:v>14.2857142857143</c:v>
                </c:pt>
                <c:pt idx="2">
                  <c:v>11.42857142857143</c:v>
                </c:pt>
                <c:pt idx="3">
                  <c:v>22.14285714285715</c:v>
                </c:pt>
                <c:pt idx="4">
                  <c:v>24.28571428571416</c:v>
                </c:pt>
              </c:numCache>
            </c:numRef>
          </c:val>
        </c:ser>
        <c:dLbls>
          <c:showLegendKey val="0"/>
          <c:showVal val="0"/>
          <c:showCatName val="0"/>
          <c:showSerName val="0"/>
          <c:showPercent val="0"/>
          <c:showBubbleSize val="0"/>
        </c:dLbls>
        <c:gapWidth val="150"/>
        <c:axId val="2110284904"/>
        <c:axId val="2110288472"/>
      </c:barChart>
      <c:catAx>
        <c:axId val="2110284904"/>
        <c:scaling>
          <c:orientation val="minMax"/>
        </c:scaling>
        <c:delete val="0"/>
        <c:axPos val="b"/>
        <c:numFmt formatCode="General" sourceLinked="1"/>
        <c:majorTickMark val="none"/>
        <c:minorTickMark val="none"/>
        <c:tickLblPos val="nextTo"/>
        <c:spPr>
          <a:ln w="3175">
            <a:solidFill>
              <a:srgbClr val="000000"/>
            </a:solidFill>
            <a:prstDash val="solid"/>
          </a:ln>
        </c:spPr>
        <c:txPr>
          <a:bodyPr rot="0" vert="horz"/>
          <a:lstStyle/>
          <a:p>
            <a:pPr>
              <a:defRPr sz="1000" b="0" i="0" u="none" strike="noStrike" baseline="0">
                <a:solidFill>
                  <a:srgbClr val="000000"/>
                </a:solidFill>
                <a:latin typeface="Microsoft Sans Serif"/>
                <a:ea typeface="Microsoft Sans Serif"/>
                <a:cs typeface="Microsoft Sans Serif"/>
              </a:defRPr>
            </a:pPr>
            <a:endParaRPr lang="en-US"/>
          </a:p>
        </c:txPr>
        <c:crossAx val="2110288472"/>
        <c:crosses val="autoZero"/>
        <c:auto val="1"/>
        <c:lblAlgn val="ctr"/>
        <c:lblOffset val="100"/>
        <c:tickLblSkip val="1"/>
        <c:tickMarkSkip val="1"/>
        <c:noMultiLvlLbl val="0"/>
      </c:catAx>
      <c:valAx>
        <c:axId val="2110288472"/>
        <c:scaling>
          <c:orientation val="minMax"/>
          <c:max val="50.0"/>
        </c:scaling>
        <c:delete val="0"/>
        <c:axPos val="l"/>
        <c:majorGridlines>
          <c:spPr>
            <a:ln w="3175">
              <a:solidFill>
                <a:srgbClr val="000000"/>
              </a:solidFill>
              <a:prstDash val="solid"/>
            </a:ln>
          </c:spPr>
        </c:majorGridlines>
        <c:title>
          <c:tx>
            <c:rich>
              <a:bodyPr rot="0" vert="wordArtVert"/>
              <a:lstStyle/>
              <a:p>
                <a:pPr>
                  <a:defRPr/>
                </a:pPr>
                <a:r>
                  <a:rPr lang="en-US" b="1"/>
                  <a:t>Percent</a:t>
                </a:r>
              </a:p>
            </c:rich>
          </c:tx>
          <c:layout/>
          <c:overlay val="0"/>
        </c:title>
        <c:numFmt formatCode="General" sourceLinked="1"/>
        <c:majorTickMark val="none"/>
        <c:minorTickMark val="none"/>
        <c:tickLblPos val="nextTo"/>
        <c:spPr>
          <a:ln w="3175">
            <a:solidFill>
              <a:srgbClr val="000000"/>
            </a:solidFill>
            <a:prstDash val="solid"/>
          </a:ln>
        </c:spPr>
        <c:txPr>
          <a:bodyPr rot="0" vert="horz"/>
          <a:lstStyle/>
          <a:p>
            <a:pPr>
              <a:defRPr sz="1000" b="0" i="0" u="none" strike="noStrike" baseline="0">
                <a:solidFill>
                  <a:srgbClr val="000000"/>
                </a:solidFill>
                <a:latin typeface="Microsoft Sans Serif"/>
                <a:ea typeface="Microsoft Sans Serif"/>
                <a:cs typeface="Microsoft Sans Serif"/>
              </a:defRPr>
            </a:pPr>
            <a:endParaRPr lang="en-US"/>
          </a:p>
        </c:txPr>
        <c:crossAx val="2110284904"/>
        <c:crossesAt val="1.0"/>
        <c:crossBetween val="between"/>
        <c:majorUnit val="10.0"/>
        <c:minorUnit val="5.0"/>
      </c:valAx>
      <c:spPr>
        <a:noFill/>
        <a:ln w="25400">
          <a:noFill/>
        </a:ln>
      </c:spPr>
    </c:plotArea>
    <c:legend>
      <c:legendPos val="r"/>
      <c:layout/>
      <c:overlay val="0"/>
    </c:legend>
    <c:plotVisOnly val="1"/>
    <c:dispBlanksAs val="gap"/>
    <c:showDLblsOverMax val="0"/>
  </c:chart>
  <c:spPr>
    <a:noFill/>
    <a:ln w="3175">
      <a:noFill/>
      <a:prstDash val="solid"/>
    </a:ln>
  </c:spPr>
  <c:txPr>
    <a:bodyPr/>
    <a:lstStyle/>
    <a:p>
      <a:pPr>
        <a:defRPr sz="1000" b="0" i="0" u="none" strike="noStrike" baseline="0">
          <a:solidFill>
            <a:srgbClr val="000000"/>
          </a:solidFill>
          <a:latin typeface="Microsoft Sans Serif"/>
          <a:ea typeface="Microsoft Sans Serif"/>
          <a:cs typeface="Microsoft Sans Serif"/>
        </a:defRPr>
      </a:pPr>
      <a:endParaRPr lang="en-US"/>
    </a:p>
  </c:txPr>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v>Frequency</c:v>
          </c:tx>
          <c:invertIfNegative val="0"/>
          <c:cat>
            <c:strRef>
              <c:f>'Q5 Chart'!$A$2:$A$10</c:f>
              <c:strCache>
                <c:ptCount val="9"/>
                <c:pt idx="0">
                  <c:v>$0 </c:v>
                </c:pt>
                <c:pt idx="1">
                  <c:v>$1 - $5K</c:v>
                </c:pt>
                <c:pt idx="2">
                  <c:v>$5K - $10K</c:v>
                </c:pt>
                <c:pt idx="3">
                  <c:v>$10K - $20K</c:v>
                </c:pt>
                <c:pt idx="4">
                  <c:v>$20K - $40K</c:v>
                </c:pt>
                <c:pt idx="5">
                  <c:v>$40K - $80K</c:v>
                </c:pt>
                <c:pt idx="6">
                  <c:v>$80K - $160K</c:v>
                </c:pt>
                <c:pt idx="7">
                  <c:v>$160K - $320K</c:v>
                </c:pt>
                <c:pt idx="8">
                  <c:v>$320K - $500K</c:v>
                </c:pt>
              </c:strCache>
            </c:strRef>
          </c:cat>
          <c:val>
            <c:numRef>
              <c:f>'Q5 Chart'!$B$2:$B$10</c:f>
              <c:numCache>
                <c:formatCode>General</c:formatCode>
                <c:ptCount val="9"/>
                <c:pt idx="0">
                  <c:v>45.0</c:v>
                </c:pt>
                <c:pt idx="1">
                  <c:v>41.0</c:v>
                </c:pt>
                <c:pt idx="2">
                  <c:v>7.0</c:v>
                </c:pt>
                <c:pt idx="3">
                  <c:v>9.0</c:v>
                </c:pt>
                <c:pt idx="4">
                  <c:v>7.0</c:v>
                </c:pt>
                <c:pt idx="5">
                  <c:v>8.0</c:v>
                </c:pt>
                <c:pt idx="6">
                  <c:v>6.0</c:v>
                </c:pt>
                <c:pt idx="7">
                  <c:v>6.0</c:v>
                </c:pt>
                <c:pt idx="8">
                  <c:v>2.0</c:v>
                </c:pt>
              </c:numCache>
            </c:numRef>
          </c:val>
        </c:ser>
        <c:dLbls>
          <c:showLegendKey val="0"/>
          <c:showVal val="0"/>
          <c:showCatName val="0"/>
          <c:showSerName val="0"/>
          <c:showPercent val="0"/>
          <c:showBubbleSize val="0"/>
        </c:dLbls>
        <c:gapWidth val="150"/>
        <c:axId val="2129304696"/>
        <c:axId val="2129310248"/>
      </c:barChart>
      <c:catAx>
        <c:axId val="2129304696"/>
        <c:scaling>
          <c:orientation val="minMax"/>
        </c:scaling>
        <c:delete val="0"/>
        <c:axPos val="b"/>
        <c:title>
          <c:tx>
            <c:rich>
              <a:bodyPr/>
              <a:lstStyle/>
              <a:p>
                <a:pPr>
                  <a:defRPr sz="1200" baseline="0"/>
                </a:pPr>
                <a:r>
                  <a:rPr lang="en-US" sz="1200" baseline="0"/>
                  <a:t>Estimated Annual Funding (US dollars) </a:t>
                </a:r>
              </a:p>
            </c:rich>
          </c:tx>
          <c:layout/>
          <c:overlay val="0"/>
        </c:title>
        <c:numFmt formatCode="General" sourceLinked="1"/>
        <c:majorTickMark val="out"/>
        <c:minorTickMark val="none"/>
        <c:tickLblPos val="nextTo"/>
        <c:txPr>
          <a:bodyPr rot="-1800000"/>
          <a:lstStyle/>
          <a:p>
            <a:pPr>
              <a:defRPr sz="1100"/>
            </a:pPr>
            <a:endParaRPr lang="en-US"/>
          </a:p>
        </c:txPr>
        <c:crossAx val="2129310248"/>
        <c:crosses val="autoZero"/>
        <c:auto val="0"/>
        <c:lblAlgn val="ctr"/>
        <c:lblOffset val="100"/>
        <c:noMultiLvlLbl val="0"/>
      </c:catAx>
      <c:valAx>
        <c:axId val="2129310248"/>
        <c:scaling>
          <c:orientation val="minMax"/>
        </c:scaling>
        <c:delete val="0"/>
        <c:axPos val="l"/>
        <c:title>
          <c:tx>
            <c:rich>
              <a:bodyPr/>
              <a:lstStyle/>
              <a:p>
                <a:pPr>
                  <a:defRPr sz="1200"/>
                </a:pPr>
                <a:r>
                  <a:rPr lang="en-US" sz="1200"/>
                  <a:t>Frequency</a:t>
                </a:r>
              </a:p>
            </c:rich>
          </c:tx>
          <c:layout/>
          <c:overlay val="0"/>
        </c:title>
        <c:numFmt formatCode="General" sourceLinked="1"/>
        <c:majorTickMark val="out"/>
        <c:minorTickMark val="none"/>
        <c:tickLblPos val="nextTo"/>
        <c:crossAx val="2129304696"/>
        <c:crosses val="autoZero"/>
        <c:crossBetween val="between"/>
      </c:valAx>
    </c:plotArea>
    <c:plotVisOnly val="1"/>
    <c:dispBlanksAs val="gap"/>
    <c:showDLblsOverMax val="0"/>
  </c:chart>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rgbClr val="9999FF"/>
            </a:solidFill>
            <a:ln w="12700">
              <a:solidFill>
                <a:srgbClr val="000000"/>
              </a:solidFill>
              <a:prstDash val="solid"/>
            </a:ln>
          </c:spPr>
          <c:invertIfNegative val="0"/>
          <c:dPt>
            <c:idx val="0"/>
            <c:invertIfNegative val="0"/>
            <c:bubble3D val="0"/>
          </c:dPt>
          <c:dPt>
            <c:idx val="1"/>
            <c:invertIfNegative val="0"/>
            <c:bubble3D val="0"/>
            <c:spPr>
              <a:solidFill>
                <a:srgbClr val="993366"/>
              </a:solidFill>
              <a:ln w="12700">
                <a:solidFill>
                  <a:srgbClr val="000000"/>
                </a:solidFill>
                <a:prstDash val="solid"/>
              </a:ln>
            </c:spPr>
          </c:dPt>
          <c:dPt>
            <c:idx val="2"/>
            <c:invertIfNegative val="0"/>
            <c:bubble3D val="0"/>
            <c:spPr>
              <a:solidFill>
                <a:srgbClr val="FFFFCC"/>
              </a:solidFill>
              <a:ln w="12700">
                <a:solidFill>
                  <a:srgbClr val="000000"/>
                </a:solidFill>
                <a:prstDash val="solid"/>
              </a:ln>
            </c:spPr>
          </c:dPt>
          <c:dPt>
            <c:idx val="3"/>
            <c:invertIfNegative val="0"/>
            <c:bubble3D val="0"/>
            <c:spPr>
              <a:solidFill>
                <a:srgbClr val="CCFFFF"/>
              </a:solidFill>
              <a:ln w="12700">
                <a:solidFill>
                  <a:srgbClr val="000000"/>
                </a:solidFill>
                <a:prstDash val="solid"/>
              </a:ln>
            </c:spPr>
          </c:dPt>
          <c:dPt>
            <c:idx val="4"/>
            <c:invertIfNegative val="0"/>
            <c:bubble3D val="0"/>
            <c:spPr>
              <a:solidFill>
                <a:srgbClr val="660066"/>
              </a:solidFill>
              <a:ln w="12700">
                <a:solidFill>
                  <a:srgbClr val="000000"/>
                </a:solidFill>
                <a:prstDash val="solid"/>
              </a:ln>
            </c:spPr>
          </c:dPt>
          <c:dPt>
            <c:idx val="5"/>
            <c:invertIfNegative val="0"/>
            <c:bubble3D val="0"/>
            <c:spPr>
              <a:solidFill>
                <a:srgbClr val="FF8080"/>
              </a:solidFill>
              <a:ln w="12700">
                <a:solidFill>
                  <a:srgbClr val="000000"/>
                </a:solidFill>
                <a:prstDash val="solid"/>
              </a:ln>
            </c:spPr>
          </c:dPt>
          <c:dPt>
            <c:idx val="6"/>
            <c:invertIfNegative val="0"/>
            <c:bubble3D val="0"/>
            <c:spPr>
              <a:solidFill>
                <a:srgbClr val="0066CC"/>
              </a:solidFill>
              <a:ln w="12700">
                <a:solidFill>
                  <a:srgbClr val="000000"/>
                </a:solidFill>
                <a:prstDash val="solid"/>
              </a:ln>
            </c:spPr>
          </c:dPt>
          <c:dPt>
            <c:idx val="7"/>
            <c:invertIfNegative val="0"/>
            <c:bubble3D val="0"/>
            <c:spPr>
              <a:solidFill>
                <a:srgbClr val="CCCCFF"/>
              </a:solidFill>
              <a:ln w="12700">
                <a:solidFill>
                  <a:srgbClr val="000000"/>
                </a:solidFill>
                <a:prstDash val="solid"/>
              </a:ln>
            </c:spPr>
          </c:dPt>
          <c:dPt>
            <c:idx val="8"/>
            <c:invertIfNegative val="0"/>
            <c:bubble3D val="0"/>
            <c:spPr>
              <a:solidFill>
                <a:srgbClr val="000080"/>
              </a:solidFill>
              <a:ln w="12700">
                <a:solidFill>
                  <a:srgbClr val="000000"/>
                </a:solidFill>
                <a:prstDash val="solid"/>
              </a:ln>
            </c:spPr>
          </c:dPt>
          <c:dPt>
            <c:idx val="9"/>
            <c:invertIfNegative val="0"/>
            <c:bubble3D val="0"/>
            <c:spPr>
              <a:solidFill>
                <a:srgbClr val="FF00FF"/>
              </a:solidFill>
              <a:ln w="12700">
                <a:solidFill>
                  <a:srgbClr val="000000"/>
                </a:solidFill>
                <a:prstDash val="solid"/>
              </a:ln>
            </c:spPr>
          </c:dPt>
          <c:cat>
            <c:strRef>
              <c:f>'Question 9'!$A$4:$A$13</c:f>
              <c:strCache>
                <c:ptCount val="10"/>
                <c:pt idx="0">
                  <c:v>Direct government funding (in Ministry or Department)</c:v>
                </c:pt>
                <c:pt idx="1">
                  <c:v>Government contract/grant awarded by competition</c:v>
                </c:pt>
                <c:pt idx="2">
                  <c:v>Government contract/grant awarded without competition</c:v>
                </c:pt>
                <c:pt idx="3">
                  <c:v>Participant fees received</c:v>
                </c:pt>
                <c:pt idx="4">
                  <c:v>Foundation funding</c:v>
                </c:pt>
                <c:pt idx="5">
                  <c:v>Corporation funding</c:v>
                </c:pt>
                <c:pt idx="6">
                  <c:v>Individual donors</c:v>
                </c:pt>
                <c:pt idx="7">
                  <c:v>Fundraising activities</c:v>
                </c:pt>
                <c:pt idx="8">
                  <c:v>No funding is available for GLOBE management and operation</c:v>
                </c:pt>
                <c:pt idx="9">
                  <c:v>Other (please specify)</c:v>
                </c:pt>
              </c:strCache>
            </c:strRef>
          </c:cat>
          <c:val>
            <c:numRef>
              <c:f>'Question 9'!$C$4:$C$13</c:f>
              <c:numCache>
                <c:formatCode>0.0%</c:formatCode>
                <c:ptCount val="10"/>
                <c:pt idx="0">
                  <c:v>0.286</c:v>
                </c:pt>
                <c:pt idx="1">
                  <c:v>0.121</c:v>
                </c:pt>
                <c:pt idx="2">
                  <c:v>0.036</c:v>
                </c:pt>
                <c:pt idx="3">
                  <c:v>0.071</c:v>
                </c:pt>
                <c:pt idx="4">
                  <c:v>0.021</c:v>
                </c:pt>
                <c:pt idx="5">
                  <c:v>0.021</c:v>
                </c:pt>
                <c:pt idx="6">
                  <c:v>0.014</c:v>
                </c:pt>
                <c:pt idx="7">
                  <c:v>0.021</c:v>
                </c:pt>
                <c:pt idx="8">
                  <c:v>0.243</c:v>
                </c:pt>
                <c:pt idx="9">
                  <c:v>0.164</c:v>
                </c:pt>
              </c:numCache>
            </c:numRef>
          </c:val>
        </c:ser>
        <c:dLbls>
          <c:showLegendKey val="0"/>
          <c:showVal val="0"/>
          <c:showCatName val="0"/>
          <c:showSerName val="0"/>
          <c:showPercent val="0"/>
          <c:showBubbleSize val="0"/>
        </c:dLbls>
        <c:gapWidth val="150"/>
        <c:axId val="2129324648"/>
        <c:axId val="2129327608"/>
      </c:barChart>
      <c:catAx>
        <c:axId val="2129324648"/>
        <c:scaling>
          <c:orientation val="minMax"/>
        </c:scaling>
        <c:delete val="1"/>
        <c:axPos val="b"/>
        <c:majorTickMark val="out"/>
        <c:minorTickMark val="none"/>
        <c:tickLblPos val="nextTo"/>
        <c:crossAx val="2129327608"/>
        <c:crosses val="autoZero"/>
        <c:auto val="1"/>
        <c:lblAlgn val="ctr"/>
        <c:lblOffset val="100"/>
        <c:noMultiLvlLbl val="0"/>
      </c:catAx>
      <c:valAx>
        <c:axId val="2129327608"/>
        <c:scaling>
          <c:orientation val="minMax"/>
        </c:scaling>
        <c:delete val="0"/>
        <c:axPos val="l"/>
        <c:majorGridlines/>
        <c:numFmt formatCode="0.0%" sourceLinked="1"/>
        <c:majorTickMark val="out"/>
        <c:minorTickMark val="none"/>
        <c:tickLblPos val="nextTo"/>
        <c:crossAx val="2129324648"/>
        <c:crosses val="autoZero"/>
        <c:crossBetween val="between"/>
      </c:valAx>
      <c:spPr>
        <a:noFill/>
        <a:ln w="25400">
          <a:noFill/>
        </a:ln>
      </c:spPr>
    </c:plotArea>
    <c:legend>
      <c:legendPos val="r"/>
      <c:layout>
        <c:manualLayout>
          <c:xMode val="edge"/>
          <c:yMode val="edge"/>
          <c:x val="0.722523345874215"/>
          <c:y val="0.0230409392859505"/>
          <c:w val="0.277476623150346"/>
          <c:h val="0.97695906071405"/>
        </c:manualLayout>
      </c:layout>
      <c:overlay val="0"/>
      <c:spPr>
        <a:solidFill>
          <a:srgbClr val="FFFFFF"/>
        </a:solidFill>
        <a:ln w="3175">
          <a:noFill/>
          <a:prstDash val="solid"/>
        </a:ln>
      </c:spPr>
      <c:txPr>
        <a:bodyPr/>
        <a:lstStyle/>
        <a:p>
          <a:pPr>
            <a:defRPr sz="1000" b="0" i="0" u="none" strike="noStrike" baseline="0">
              <a:solidFill>
                <a:srgbClr val="000000"/>
              </a:solidFill>
              <a:latin typeface="Microsoft Sans Serif"/>
              <a:ea typeface="Microsoft Sans Serif"/>
              <a:cs typeface="Microsoft Sans Serif"/>
            </a:defRPr>
          </a:pPr>
          <a:endParaRPr lang="en-US"/>
        </a:p>
      </c:txPr>
    </c:legend>
    <c:plotVisOnly val="1"/>
    <c:dispBlanksAs val="zero"/>
    <c:showDLblsOverMax val="0"/>
  </c:chart>
  <c:spPr>
    <a:noFill/>
    <a:ln w="3175">
      <a:noFill/>
      <a:prstDash val="solid"/>
    </a:ln>
  </c:spPr>
  <c:txPr>
    <a:bodyPr/>
    <a:lstStyle/>
    <a:p>
      <a:pPr>
        <a:defRPr sz="1000" b="0" i="0" u="none" strike="noStrike" baseline="0">
          <a:solidFill>
            <a:srgbClr val="000000"/>
          </a:solidFill>
          <a:latin typeface="Microsoft Sans Serif"/>
          <a:ea typeface="Microsoft Sans Serif"/>
          <a:cs typeface="Microsoft Sans Serif"/>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34"/>
    </mc:Choice>
    <mc:Fallback>
      <c:style val="34"/>
    </mc:Fallback>
  </mc:AlternateContent>
  <c:clrMapOvr bg1="lt1" tx1="dk1" bg2="lt2" tx2="dk2" accent1="accent1" accent2="accent2" accent3="accent3" accent4="accent4" accent5="accent5" accent6="accent6" hlink="hlink" folHlink="folHlink"/>
  <c:chart>
    <c:autoTitleDeleted val="1"/>
    <c:view3D>
      <c:rotX val="75"/>
      <c:rotY val="0"/>
      <c:rAngAx val="0"/>
      <c:perspective val="30"/>
    </c:view3D>
    <c:floor>
      <c:thickness val="0"/>
    </c:floor>
    <c:sideWall>
      <c:thickness val="0"/>
    </c:sideWall>
    <c:backWall>
      <c:thickness val="0"/>
    </c:backWall>
    <c:plotArea>
      <c:layout/>
      <c:pie3DChart>
        <c:varyColors val="1"/>
        <c:ser>
          <c:idx val="0"/>
          <c:order val="0"/>
          <c:dPt>
            <c:idx val="0"/>
            <c:bubble3D val="0"/>
          </c:dPt>
          <c:dPt>
            <c:idx val="1"/>
            <c:bubble3D val="0"/>
          </c:dPt>
          <c:dPt>
            <c:idx val="2"/>
            <c:bubble3D val="0"/>
          </c:dPt>
          <c:dPt>
            <c:idx val="3"/>
            <c:bubble3D val="0"/>
          </c:dPt>
          <c:dPt>
            <c:idx val="4"/>
            <c:bubble3D val="0"/>
          </c:dPt>
          <c:dPt>
            <c:idx val="5"/>
            <c:bubble3D val="0"/>
          </c:dPt>
          <c:dPt>
            <c:idx val="6"/>
            <c:bubble3D val="0"/>
          </c:dPt>
          <c:dPt>
            <c:idx val="7"/>
            <c:bubble3D val="0"/>
          </c:dPt>
          <c:dPt>
            <c:idx val="8"/>
            <c:bubble3D val="0"/>
          </c:dPt>
          <c:dLbls>
            <c:dLbl>
              <c:idx val="0"/>
              <c:spPr/>
              <c:txPr>
                <a:bodyPr/>
                <a:lstStyle/>
                <a:p>
                  <a:pPr>
                    <a:defRPr sz="1400" b="1"/>
                  </a:pPr>
                  <a:endParaRPr lang="en-US"/>
                </a:p>
              </c:txPr>
              <c:showLegendKey val="0"/>
              <c:showVal val="0"/>
              <c:showCatName val="1"/>
              <c:showSerName val="0"/>
              <c:showPercent val="1"/>
              <c:showBubbleSize val="0"/>
            </c:dLbl>
            <c:dLbl>
              <c:idx val="1"/>
              <c:layout>
                <c:manualLayout>
                  <c:x val="-0.162254848352289"/>
                  <c:y val="-0.208804300531952"/>
                </c:manualLayout>
              </c:layout>
              <c:tx>
                <c:rich>
                  <a:bodyPr/>
                  <a:lstStyle/>
                  <a:p>
                    <a:pPr>
                      <a:defRPr sz="1400" b="1"/>
                    </a:pPr>
                    <a:r>
                      <a:rPr lang="en-US" dirty="0"/>
                      <a:t>GLOBE's </a:t>
                    </a:r>
                    <a:r>
                      <a:rPr lang="en-US" dirty="0" smtClean="0"/>
                      <a:t>News Brief</a:t>
                    </a:r>
                    <a:r>
                      <a:rPr lang="en-US" dirty="0"/>
                      <a:t>
32%</a:t>
                    </a:r>
                  </a:p>
                </c:rich>
              </c:tx>
              <c:spPr/>
              <c:showLegendKey val="0"/>
              <c:showVal val="0"/>
              <c:showCatName val="1"/>
              <c:showSerName val="0"/>
              <c:showPercent val="1"/>
              <c:showBubbleSize val="0"/>
            </c:dLbl>
            <c:dLbl>
              <c:idx val="2"/>
              <c:layout>
                <c:manualLayout>
                  <c:x val="0.158918052964446"/>
                  <c:y val="-0.23114352332075"/>
                </c:manualLayout>
              </c:layout>
              <c:spPr/>
              <c:txPr>
                <a:bodyPr/>
                <a:lstStyle/>
                <a:p>
                  <a:pPr>
                    <a:defRPr sz="1400" b="1"/>
                  </a:pPr>
                  <a:endParaRPr lang="en-US"/>
                </a:p>
              </c:txPr>
              <c:showLegendKey val="0"/>
              <c:showVal val="0"/>
              <c:showCatName val="1"/>
              <c:showSerName val="0"/>
              <c:showPercent val="1"/>
              <c:showBubbleSize val="0"/>
            </c:dLbl>
            <c:dLbl>
              <c:idx val="3"/>
              <c:layout>
                <c:manualLayout>
                  <c:x val="-0.049182245673584"/>
                  <c:y val="-0.0120751441349663"/>
                </c:manualLayout>
              </c:layout>
              <c:showLegendKey val="0"/>
              <c:showVal val="0"/>
              <c:showCatName val="1"/>
              <c:showSerName val="0"/>
              <c:showPercent val="1"/>
              <c:showBubbleSize val="0"/>
            </c:dLbl>
            <c:dLbl>
              <c:idx val="4"/>
              <c:layout>
                <c:manualLayout>
                  <c:x val="0.133122591278585"/>
                  <c:y val="0.0670206355332051"/>
                </c:manualLayout>
              </c:layout>
              <c:tx>
                <c:rich>
                  <a:bodyPr/>
                  <a:lstStyle/>
                  <a:p>
                    <a:pPr>
                      <a:defRPr sz="1400" b="1"/>
                    </a:pPr>
                    <a:r>
                      <a:rPr lang="en-US" sz="1400" b="1" dirty="0"/>
                      <a:t>Country </a:t>
                    </a:r>
                    <a:endParaRPr lang="en-US" sz="1400" b="1" dirty="0" smtClean="0"/>
                  </a:p>
                  <a:p>
                    <a:pPr>
                      <a:defRPr sz="1400" b="1"/>
                    </a:pPr>
                    <a:r>
                      <a:rPr lang="en-US" sz="1400" b="1" dirty="0" smtClean="0"/>
                      <a:t>Coordinator</a:t>
                    </a:r>
                    <a:r>
                      <a:rPr lang="en-US" sz="1400" b="1" dirty="0"/>
                      <a:t>
9%</a:t>
                    </a:r>
                    <a:endParaRPr lang="en-US" sz="1400" dirty="0"/>
                  </a:p>
                </c:rich>
              </c:tx>
              <c:spPr/>
              <c:showLegendKey val="0"/>
              <c:showVal val="0"/>
              <c:showCatName val="1"/>
              <c:showSerName val="0"/>
              <c:showPercent val="1"/>
              <c:showBubbleSize val="0"/>
            </c:dLbl>
            <c:dLbl>
              <c:idx val="5"/>
              <c:layout>
                <c:manualLayout>
                  <c:x val="-0.115194050601642"/>
                  <c:y val="0.0932366615718274"/>
                </c:manualLayout>
              </c:layout>
              <c:tx>
                <c:rich>
                  <a:bodyPr/>
                  <a:lstStyle/>
                  <a:p>
                    <a:r>
                      <a:rPr lang="en-US" sz="1200" b="1"/>
                      <a:t>GLOBE Community Support Team 
4%</a:t>
                    </a:r>
                    <a:endParaRPr lang="en-US"/>
                  </a:p>
                </c:rich>
              </c:tx>
              <c:showLegendKey val="0"/>
              <c:showVal val="0"/>
              <c:showCatName val="1"/>
              <c:showSerName val="0"/>
              <c:showPercent val="1"/>
              <c:showBubbleSize val="0"/>
            </c:dLbl>
            <c:dLbl>
              <c:idx val="6"/>
              <c:delete val="1"/>
            </c:dLbl>
            <c:dLbl>
              <c:idx val="7"/>
              <c:layout>
                <c:manualLayout>
                  <c:x val="0.0103531814095757"/>
                  <c:y val="-0.0451304788553138"/>
                </c:manualLayout>
              </c:layout>
              <c:showLegendKey val="0"/>
              <c:showVal val="0"/>
              <c:showCatName val="1"/>
              <c:showSerName val="0"/>
              <c:showPercent val="1"/>
              <c:showBubbleSize val="0"/>
            </c:dLbl>
            <c:dLbl>
              <c:idx val="8"/>
              <c:layout>
                <c:manualLayout>
                  <c:x val="0.168160012254686"/>
                  <c:y val="-0.0170005231643078"/>
                </c:manualLayout>
              </c:layout>
              <c:showLegendKey val="0"/>
              <c:showVal val="0"/>
              <c:showCatName val="1"/>
              <c:showSerName val="0"/>
              <c:showPercent val="1"/>
              <c:showBubbleSize val="0"/>
            </c:dLbl>
            <c:txPr>
              <a:bodyPr/>
              <a:lstStyle/>
              <a:p>
                <a:pPr>
                  <a:defRPr sz="1200" b="1"/>
                </a:pPr>
                <a:endParaRPr lang="en-US"/>
              </a:p>
            </c:txPr>
            <c:showLegendKey val="0"/>
            <c:showVal val="0"/>
            <c:showCatName val="1"/>
            <c:showSerName val="0"/>
            <c:showPercent val="1"/>
            <c:showBubbleSize val="0"/>
            <c:showLeaderLines val="1"/>
          </c:dLbls>
          <c:cat>
            <c:strRef>
              <c:f>'Question 18'!$A$4:$A$12</c:f>
              <c:strCache>
                <c:ptCount val="9"/>
                <c:pt idx="0">
                  <c:v>GLOBE's website</c:v>
                </c:pt>
                <c:pt idx="1">
                  <c:v>GLOBE's e-Newsletter</c:v>
                </c:pt>
                <c:pt idx="2">
                  <c:v>GLOBE Director's Letter</c:v>
                </c:pt>
                <c:pt idx="3">
                  <c:v>GLOBE social media</c:v>
                </c:pt>
                <c:pt idx="4">
                  <c:v>from my Country Coordinator</c:v>
                </c:pt>
                <c:pt idx="5">
                  <c:v>from GLOBE Community Support Team (formerly GLOBE Help Desk)</c:v>
                </c:pt>
                <c:pt idx="6">
                  <c:v>External news media</c:v>
                </c:pt>
                <c:pt idx="7">
                  <c:v>GLOBE listservs</c:v>
                </c:pt>
                <c:pt idx="8">
                  <c:v>Other (please specify)</c:v>
                </c:pt>
              </c:strCache>
            </c:strRef>
          </c:cat>
          <c:val>
            <c:numRef>
              <c:f>'Question 18'!$C$4:$C$12</c:f>
              <c:numCache>
                <c:formatCode>0.0%</c:formatCode>
                <c:ptCount val="9"/>
                <c:pt idx="0">
                  <c:v>0.193</c:v>
                </c:pt>
                <c:pt idx="1">
                  <c:v>0.321</c:v>
                </c:pt>
                <c:pt idx="2">
                  <c:v>0.236</c:v>
                </c:pt>
                <c:pt idx="3">
                  <c:v>0.007</c:v>
                </c:pt>
                <c:pt idx="4">
                  <c:v>0.093</c:v>
                </c:pt>
                <c:pt idx="5">
                  <c:v>0.043</c:v>
                </c:pt>
                <c:pt idx="6">
                  <c:v>0.0</c:v>
                </c:pt>
                <c:pt idx="7">
                  <c:v>0.043</c:v>
                </c:pt>
                <c:pt idx="8">
                  <c:v>0.064</c:v>
                </c:pt>
              </c:numCache>
            </c:numRef>
          </c:val>
        </c:ser>
        <c:dLbls>
          <c:showLegendKey val="0"/>
          <c:showVal val="0"/>
          <c:showCatName val="1"/>
          <c:showSerName val="0"/>
          <c:showPercent val="1"/>
          <c:showBubbleSize val="0"/>
          <c:showLeaderLines val="1"/>
        </c:dLbls>
      </c:pie3DChart>
      <c:spPr>
        <a:ln>
          <a:noFill/>
        </a:ln>
      </c:spPr>
    </c:plotArea>
    <c:plotVisOnly val="1"/>
    <c:dispBlanksAs val="zero"/>
    <c:showDLblsOverMax val="0"/>
  </c:chart>
  <c:spPr>
    <a:ln>
      <a:noFill/>
    </a:ln>
  </c:sp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invertIfNegative val="0"/>
          <c:cat>
            <c:numRef>
              <c:f>Sheet1!$B$1:$B$21</c:f>
              <c:numCache>
                <c:formatCode>General</c:formatCode>
                <c:ptCount val="21"/>
                <c:pt idx="0">
                  <c:v>1996.0</c:v>
                </c:pt>
                <c:pt idx="1">
                  <c:v>1997.0</c:v>
                </c:pt>
                <c:pt idx="2">
                  <c:v>1998.0</c:v>
                </c:pt>
                <c:pt idx="3">
                  <c:v>1999.0</c:v>
                </c:pt>
                <c:pt idx="4">
                  <c:v>2000.0</c:v>
                </c:pt>
                <c:pt idx="5">
                  <c:v>2001.0</c:v>
                </c:pt>
                <c:pt idx="6">
                  <c:v>2002.0</c:v>
                </c:pt>
                <c:pt idx="7">
                  <c:v>2003.0</c:v>
                </c:pt>
                <c:pt idx="8">
                  <c:v>2004.0</c:v>
                </c:pt>
                <c:pt idx="9">
                  <c:v>2005.0</c:v>
                </c:pt>
                <c:pt idx="10">
                  <c:v>2006.0</c:v>
                </c:pt>
                <c:pt idx="11">
                  <c:v>2007.0</c:v>
                </c:pt>
                <c:pt idx="12">
                  <c:v>2008.0</c:v>
                </c:pt>
                <c:pt idx="13">
                  <c:v>2009.0</c:v>
                </c:pt>
                <c:pt idx="14">
                  <c:v>2010.0</c:v>
                </c:pt>
                <c:pt idx="15">
                  <c:v>2011.0</c:v>
                </c:pt>
                <c:pt idx="16">
                  <c:v>2012.0</c:v>
                </c:pt>
                <c:pt idx="17">
                  <c:v>2013.0</c:v>
                </c:pt>
                <c:pt idx="18">
                  <c:v>2014.0</c:v>
                </c:pt>
                <c:pt idx="19">
                  <c:v>2015.0</c:v>
                </c:pt>
                <c:pt idx="20">
                  <c:v>2016.0</c:v>
                </c:pt>
              </c:numCache>
            </c:numRef>
          </c:cat>
          <c:val>
            <c:numRef>
              <c:f>Sheet1!$A$1:$A$21</c:f>
              <c:numCache>
                <c:formatCode>General</c:formatCode>
                <c:ptCount val="21"/>
                <c:pt idx="0">
                  <c:v>936.0</c:v>
                </c:pt>
                <c:pt idx="1">
                  <c:v>1266.0</c:v>
                </c:pt>
                <c:pt idx="2">
                  <c:v>1466.0</c:v>
                </c:pt>
                <c:pt idx="3">
                  <c:v>1504.0</c:v>
                </c:pt>
                <c:pt idx="4">
                  <c:v>1450.0</c:v>
                </c:pt>
                <c:pt idx="5">
                  <c:v>1410.0</c:v>
                </c:pt>
                <c:pt idx="6">
                  <c:v>1402.0</c:v>
                </c:pt>
                <c:pt idx="7">
                  <c:v>1332.0</c:v>
                </c:pt>
                <c:pt idx="8">
                  <c:v>1239.0</c:v>
                </c:pt>
                <c:pt idx="9">
                  <c:v>1188.0</c:v>
                </c:pt>
                <c:pt idx="10">
                  <c:v>1042.0</c:v>
                </c:pt>
                <c:pt idx="11">
                  <c:v>1000.0</c:v>
                </c:pt>
                <c:pt idx="12">
                  <c:v>941.0</c:v>
                </c:pt>
                <c:pt idx="13">
                  <c:v>874.0</c:v>
                </c:pt>
                <c:pt idx="14">
                  <c:v>743.0</c:v>
                </c:pt>
                <c:pt idx="15">
                  <c:v>689.0</c:v>
                </c:pt>
                <c:pt idx="16">
                  <c:v>649.0</c:v>
                </c:pt>
                <c:pt idx="17">
                  <c:v>491.0</c:v>
                </c:pt>
                <c:pt idx="18">
                  <c:v>484.0</c:v>
                </c:pt>
                <c:pt idx="19">
                  <c:v>591.0</c:v>
                </c:pt>
                <c:pt idx="20">
                  <c:v>692.0</c:v>
                </c:pt>
              </c:numCache>
            </c:numRef>
          </c:val>
        </c:ser>
        <c:dLbls>
          <c:showLegendKey val="0"/>
          <c:showVal val="0"/>
          <c:showCatName val="0"/>
          <c:showSerName val="0"/>
          <c:showPercent val="0"/>
          <c:showBubbleSize val="0"/>
        </c:dLbls>
        <c:gapWidth val="150"/>
        <c:axId val="-2046687800"/>
        <c:axId val="-2046684712"/>
      </c:barChart>
      <c:catAx>
        <c:axId val="-2046687800"/>
        <c:scaling>
          <c:orientation val="minMax"/>
        </c:scaling>
        <c:delete val="0"/>
        <c:axPos val="b"/>
        <c:numFmt formatCode="General" sourceLinked="1"/>
        <c:majorTickMark val="out"/>
        <c:minorTickMark val="none"/>
        <c:tickLblPos val="nextTo"/>
        <c:txPr>
          <a:bodyPr rot="-3120000" vert="horz"/>
          <a:lstStyle/>
          <a:p>
            <a:pPr>
              <a:defRPr/>
            </a:pPr>
            <a:endParaRPr lang="en-US"/>
          </a:p>
        </c:txPr>
        <c:crossAx val="-2046684712"/>
        <c:crosses val="autoZero"/>
        <c:auto val="1"/>
        <c:lblAlgn val="ctr"/>
        <c:lblOffset val="100"/>
        <c:noMultiLvlLbl val="0"/>
      </c:catAx>
      <c:valAx>
        <c:axId val="-2046684712"/>
        <c:scaling>
          <c:orientation val="minMax"/>
        </c:scaling>
        <c:delete val="0"/>
        <c:axPos val="l"/>
        <c:majorGridlines/>
        <c:numFmt formatCode="General" sourceLinked="1"/>
        <c:majorTickMark val="out"/>
        <c:minorTickMark val="none"/>
        <c:tickLblPos val="nextTo"/>
        <c:crossAx val="-2046687800"/>
        <c:crosses val="autoZero"/>
        <c:crossBetween val="between"/>
      </c:valAx>
    </c:plotArea>
    <c:plotVisOnly val="1"/>
    <c:dispBlanksAs val="gap"/>
    <c:showDLblsOverMax val="0"/>
  </c:chart>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orgs_country!$B$1</c:f>
              <c:strCache>
                <c:ptCount val="1"/>
                <c:pt idx="0">
                  <c:v>months of contribution</c:v>
                </c:pt>
              </c:strCache>
            </c:strRef>
          </c:tx>
          <c:invertIfNegative val="0"/>
          <c:cat>
            <c:strRef>
              <c:f>orgs_country!$A$2:$A$46</c:f>
              <c:strCache>
                <c:ptCount val="45"/>
                <c:pt idx="0">
                  <c:v>argentina            </c:v>
                </c:pt>
                <c:pt idx="1">
                  <c:v> austria              </c:v>
                </c:pt>
                <c:pt idx="2">
                  <c:v> croatia              </c:v>
                </c:pt>
                <c:pt idx="3">
                  <c:v> czech-republic       </c:v>
                </c:pt>
                <c:pt idx="4">
                  <c:v> estonia              </c:v>
                </c:pt>
                <c:pt idx="5">
                  <c:v> finland              </c:v>
                </c:pt>
                <c:pt idx="6">
                  <c:v> france               </c:v>
                </c:pt>
                <c:pt idx="7">
                  <c:v> germany              </c:v>
                </c:pt>
                <c:pt idx="8">
                  <c:v> greece               </c:v>
                </c:pt>
                <c:pt idx="9">
                  <c:v> india                </c:v>
                </c:pt>
                <c:pt idx="10">
                  <c:v> japan                </c:v>
                </c:pt>
                <c:pt idx="11">
                  <c:v> kenya                </c:v>
                </c:pt>
                <c:pt idx="12">
                  <c:v> latvia               </c:v>
                </c:pt>
                <c:pt idx="13">
                  <c:v> liechtenstein        </c:v>
                </c:pt>
                <c:pt idx="14">
                  <c:v> lithuania            </c:v>
                </c:pt>
                <c:pt idx="15">
                  <c:v> mexico               </c:v>
                </c:pt>
                <c:pt idx="16">
                  <c:v> new-zealand          </c:v>
                </c:pt>
                <c:pt idx="17">
                  <c:v> oman                 </c:v>
                </c:pt>
                <c:pt idx="18">
                  <c:v> peru                 </c:v>
                </c:pt>
                <c:pt idx="19">
                  <c:v> poland               </c:v>
                </c:pt>
                <c:pt idx="20">
                  <c:v> saudi-arabia         </c:v>
                </c:pt>
                <c:pt idx="21">
                  <c:v> senegal              </c:v>
                </c:pt>
                <c:pt idx="22">
                  <c:v> spain                </c:v>
                </c:pt>
                <c:pt idx="23">
                  <c:v> switzerland          </c:v>
                </c:pt>
                <c:pt idx="24">
                  <c:v> Taiwan Partnership   </c:v>
                </c:pt>
                <c:pt idx="25">
                  <c:v> thailand             </c:v>
                </c:pt>
                <c:pt idx="26">
                  <c:v> trinidad-tobago      </c:v>
                </c:pt>
                <c:pt idx="27">
                  <c:v> ukraine              </c:v>
                </c:pt>
                <c:pt idx="28">
                  <c:v> united-states        </c:v>
                </c:pt>
                <c:pt idx="29">
                  <c:v> chile                </c:v>
                </c:pt>
                <c:pt idx="30">
                  <c:v> israel               </c:v>
                </c:pt>
                <c:pt idx="31">
                  <c:v> italy                </c:v>
                </c:pt>
                <c:pt idx="32">
                  <c:v> netherlands          </c:v>
                </c:pt>
                <c:pt idx="33">
                  <c:v> cyprus               </c:v>
                </c:pt>
                <c:pt idx="34">
                  <c:v> norway               </c:v>
                </c:pt>
                <c:pt idx="35">
                  <c:v> south-africa         </c:v>
                </c:pt>
                <c:pt idx="36">
                  <c:v> hungary              </c:v>
                </c:pt>
                <c:pt idx="37">
                  <c:v> portugal             </c:v>
                </c:pt>
                <c:pt idx="38">
                  <c:v> uruguay              </c:v>
                </c:pt>
                <c:pt idx="39">
                  <c:v> mauritius            </c:v>
                </c:pt>
                <c:pt idx="40">
                  <c:v> suriname             </c:v>
                </c:pt>
                <c:pt idx="41">
                  <c:v> united-arab-emirates </c:v>
                </c:pt>
                <c:pt idx="42">
                  <c:v> benin                </c:v>
                </c:pt>
                <c:pt idx="43">
                  <c:v> costa-rica           </c:v>
                </c:pt>
                <c:pt idx="44">
                  <c:v> macedonia            </c:v>
                </c:pt>
              </c:strCache>
            </c:strRef>
          </c:cat>
          <c:val>
            <c:numRef>
              <c:f>orgs_country!$B$2:$B$46</c:f>
              <c:numCache>
                <c:formatCode>General</c:formatCode>
                <c:ptCount val="45"/>
                <c:pt idx="0">
                  <c:v>12.0</c:v>
                </c:pt>
                <c:pt idx="1">
                  <c:v>12.0</c:v>
                </c:pt>
                <c:pt idx="2">
                  <c:v>12.0</c:v>
                </c:pt>
                <c:pt idx="3">
                  <c:v>12.0</c:v>
                </c:pt>
                <c:pt idx="4">
                  <c:v>12.0</c:v>
                </c:pt>
                <c:pt idx="5">
                  <c:v>12.0</c:v>
                </c:pt>
                <c:pt idx="6">
                  <c:v>12.0</c:v>
                </c:pt>
                <c:pt idx="7">
                  <c:v>12.0</c:v>
                </c:pt>
                <c:pt idx="8">
                  <c:v>12.0</c:v>
                </c:pt>
                <c:pt idx="9">
                  <c:v>12.0</c:v>
                </c:pt>
                <c:pt idx="10">
                  <c:v>12.0</c:v>
                </c:pt>
                <c:pt idx="11">
                  <c:v>12.0</c:v>
                </c:pt>
                <c:pt idx="12">
                  <c:v>12.0</c:v>
                </c:pt>
                <c:pt idx="13">
                  <c:v>12.0</c:v>
                </c:pt>
                <c:pt idx="14">
                  <c:v>12.0</c:v>
                </c:pt>
                <c:pt idx="15">
                  <c:v>12.0</c:v>
                </c:pt>
                <c:pt idx="16">
                  <c:v>12.0</c:v>
                </c:pt>
                <c:pt idx="17">
                  <c:v>12.0</c:v>
                </c:pt>
                <c:pt idx="18">
                  <c:v>12.0</c:v>
                </c:pt>
                <c:pt idx="19">
                  <c:v>12.0</c:v>
                </c:pt>
                <c:pt idx="20">
                  <c:v>12.0</c:v>
                </c:pt>
                <c:pt idx="21">
                  <c:v>12.0</c:v>
                </c:pt>
                <c:pt idx="22">
                  <c:v>12.0</c:v>
                </c:pt>
                <c:pt idx="23">
                  <c:v>12.0</c:v>
                </c:pt>
                <c:pt idx="24">
                  <c:v>12.0</c:v>
                </c:pt>
                <c:pt idx="25">
                  <c:v>12.0</c:v>
                </c:pt>
                <c:pt idx="26">
                  <c:v>12.0</c:v>
                </c:pt>
                <c:pt idx="27">
                  <c:v>12.0</c:v>
                </c:pt>
                <c:pt idx="28">
                  <c:v>12.0</c:v>
                </c:pt>
                <c:pt idx="29">
                  <c:v>11.0</c:v>
                </c:pt>
                <c:pt idx="30">
                  <c:v>11.0</c:v>
                </c:pt>
                <c:pt idx="31">
                  <c:v>11.0</c:v>
                </c:pt>
                <c:pt idx="32">
                  <c:v>11.0</c:v>
                </c:pt>
                <c:pt idx="33">
                  <c:v>10.0</c:v>
                </c:pt>
                <c:pt idx="34">
                  <c:v>10.0</c:v>
                </c:pt>
                <c:pt idx="35">
                  <c:v>10.0</c:v>
                </c:pt>
                <c:pt idx="36">
                  <c:v>9.0</c:v>
                </c:pt>
                <c:pt idx="37">
                  <c:v>8.0</c:v>
                </c:pt>
                <c:pt idx="38">
                  <c:v>5.0</c:v>
                </c:pt>
                <c:pt idx="39">
                  <c:v>4.0</c:v>
                </c:pt>
                <c:pt idx="40">
                  <c:v>4.0</c:v>
                </c:pt>
                <c:pt idx="41">
                  <c:v>4.0</c:v>
                </c:pt>
                <c:pt idx="42">
                  <c:v>3.0</c:v>
                </c:pt>
                <c:pt idx="43">
                  <c:v>3.0</c:v>
                </c:pt>
                <c:pt idx="44">
                  <c:v>3.0</c:v>
                </c:pt>
              </c:numCache>
            </c:numRef>
          </c:val>
        </c:ser>
        <c:dLbls>
          <c:showLegendKey val="0"/>
          <c:showVal val="0"/>
          <c:showCatName val="0"/>
          <c:showSerName val="0"/>
          <c:showPercent val="0"/>
          <c:showBubbleSize val="0"/>
        </c:dLbls>
        <c:gapWidth val="150"/>
        <c:axId val="-2067487240"/>
        <c:axId val="-2067559928"/>
      </c:barChart>
      <c:catAx>
        <c:axId val="-2067487240"/>
        <c:scaling>
          <c:orientation val="minMax"/>
        </c:scaling>
        <c:delete val="0"/>
        <c:axPos val="b"/>
        <c:numFmt formatCode="General" sourceLinked="1"/>
        <c:majorTickMark val="out"/>
        <c:minorTickMark val="none"/>
        <c:tickLblPos val="nextTo"/>
        <c:crossAx val="-2067559928"/>
        <c:crosses val="autoZero"/>
        <c:auto val="1"/>
        <c:lblAlgn val="ctr"/>
        <c:lblOffset val="100"/>
        <c:noMultiLvlLbl val="0"/>
      </c:catAx>
      <c:valAx>
        <c:axId val="-2067559928"/>
        <c:scaling>
          <c:orientation val="minMax"/>
        </c:scaling>
        <c:delete val="0"/>
        <c:axPos val="l"/>
        <c:majorGridlines/>
        <c:numFmt formatCode="General" sourceLinked="1"/>
        <c:majorTickMark val="out"/>
        <c:minorTickMark val="none"/>
        <c:tickLblPos val="nextTo"/>
        <c:crossAx val="-2067487240"/>
        <c:crosses val="autoZero"/>
        <c:crossBetween val="between"/>
      </c:valAx>
    </c:plotArea>
    <c:plotVisOnly val="1"/>
    <c:dispBlanksAs val="gap"/>
    <c:showDLblsOverMax val="0"/>
  </c:chart>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invertIfNegative val="0"/>
          <c:cat>
            <c:strRef>
              <c:f>Sheet2!$B$1:$B$11</c:f>
              <c:strCache>
                <c:ptCount val="11"/>
                <c:pt idx="0">
                  <c:v> saudi-arabia       </c:v>
                </c:pt>
                <c:pt idx="1">
                  <c:v> Taiwan Partnership </c:v>
                </c:pt>
                <c:pt idx="2">
                  <c:v> united-states      </c:v>
                </c:pt>
                <c:pt idx="3">
                  <c:v> croatia            </c:v>
                </c:pt>
                <c:pt idx="4">
                  <c:v> lithuania          </c:v>
                </c:pt>
                <c:pt idx="5">
                  <c:v> germany            </c:v>
                </c:pt>
                <c:pt idx="6">
                  <c:v> poland             </c:v>
                </c:pt>
                <c:pt idx="7">
                  <c:v> estonia            </c:v>
                </c:pt>
                <c:pt idx="8">
                  <c:v> finland            </c:v>
                </c:pt>
                <c:pt idx="9">
                  <c:v> sri-lanka          </c:v>
                </c:pt>
                <c:pt idx="10">
                  <c:v> mexico             </c:v>
                </c:pt>
              </c:strCache>
            </c:strRef>
          </c:cat>
          <c:val>
            <c:numRef>
              <c:f>Sheet2!$A$1:$A$11</c:f>
              <c:numCache>
                <c:formatCode>General</c:formatCode>
                <c:ptCount val="11"/>
                <c:pt idx="0">
                  <c:v>3392.0</c:v>
                </c:pt>
                <c:pt idx="1">
                  <c:v>1988.0</c:v>
                </c:pt>
                <c:pt idx="2">
                  <c:v>1727.0</c:v>
                </c:pt>
                <c:pt idx="3">
                  <c:v>1673.0</c:v>
                </c:pt>
                <c:pt idx="4">
                  <c:v>1147.0</c:v>
                </c:pt>
                <c:pt idx="5">
                  <c:v>630.0</c:v>
                </c:pt>
                <c:pt idx="6">
                  <c:v>419.0</c:v>
                </c:pt>
                <c:pt idx="7">
                  <c:v>324.0</c:v>
                </c:pt>
                <c:pt idx="8">
                  <c:v>290.0</c:v>
                </c:pt>
                <c:pt idx="9">
                  <c:v>275.0</c:v>
                </c:pt>
                <c:pt idx="10">
                  <c:v>264.0</c:v>
                </c:pt>
              </c:numCache>
            </c:numRef>
          </c:val>
        </c:ser>
        <c:dLbls>
          <c:showLegendKey val="0"/>
          <c:showVal val="0"/>
          <c:showCatName val="0"/>
          <c:showSerName val="0"/>
          <c:showPercent val="0"/>
          <c:showBubbleSize val="0"/>
        </c:dLbls>
        <c:gapWidth val="150"/>
        <c:axId val="-2066603464"/>
        <c:axId val="-2066600424"/>
      </c:barChart>
      <c:catAx>
        <c:axId val="-2066603464"/>
        <c:scaling>
          <c:orientation val="minMax"/>
        </c:scaling>
        <c:delete val="0"/>
        <c:axPos val="b"/>
        <c:numFmt formatCode="General" sourceLinked="1"/>
        <c:majorTickMark val="out"/>
        <c:minorTickMark val="none"/>
        <c:tickLblPos val="nextTo"/>
        <c:txPr>
          <a:bodyPr rot="-5400000" vert="horz" anchor="t" anchorCtr="0"/>
          <a:lstStyle/>
          <a:p>
            <a:pPr>
              <a:defRPr/>
            </a:pPr>
            <a:endParaRPr lang="en-US"/>
          </a:p>
        </c:txPr>
        <c:crossAx val="-2066600424"/>
        <c:crosses val="autoZero"/>
        <c:auto val="1"/>
        <c:lblAlgn val="ctr"/>
        <c:lblOffset val="100"/>
        <c:noMultiLvlLbl val="0"/>
      </c:catAx>
      <c:valAx>
        <c:axId val="-2066600424"/>
        <c:scaling>
          <c:orientation val="minMax"/>
        </c:scaling>
        <c:delete val="0"/>
        <c:axPos val="l"/>
        <c:majorGridlines/>
        <c:numFmt formatCode="General" sourceLinked="1"/>
        <c:majorTickMark val="out"/>
        <c:minorTickMark val="none"/>
        <c:tickLblPos val="nextTo"/>
        <c:crossAx val="-2066603464"/>
        <c:crosses val="autoZero"/>
        <c:crossBetween val="between"/>
      </c:valAx>
    </c:plotArea>
    <c:plotVisOnly val="1"/>
    <c:dispBlanksAs val="gap"/>
    <c:showDLblsOverMax val="0"/>
  </c:chart>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00B050"/>
            </a:solidFill>
          </c:spPr>
          <c:invertIfNegative val="0"/>
          <c:cat>
            <c:strRef>
              <c:f>Sheet2!$B$25:$B$33</c:f>
              <c:strCache>
                <c:ptCount val="6"/>
                <c:pt idx="0">
                  <c:v> united-states </c:v>
                </c:pt>
                <c:pt idx="1">
                  <c:v> finland       </c:v>
                </c:pt>
                <c:pt idx="2">
                  <c:v> spain         </c:v>
                </c:pt>
                <c:pt idx="3">
                  <c:v> germany       </c:v>
                </c:pt>
                <c:pt idx="4">
                  <c:v> france        </c:v>
                </c:pt>
                <c:pt idx="5">
                  <c:v> india         </c:v>
                </c:pt>
              </c:strCache>
            </c:strRef>
          </c:cat>
          <c:val>
            <c:numRef>
              <c:f>Sheet2!$A$25:$A$31</c:f>
              <c:numCache>
                <c:formatCode>General</c:formatCode>
                <c:ptCount val="7"/>
                <c:pt idx="0">
                  <c:v>237760.0</c:v>
                </c:pt>
                <c:pt idx="1">
                  <c:v>16922.0</c:v>
                </c:pt>
                <c:pt idx="2">
                  <c:v>4386.0</c:v>
                </c:pt>
                <c:pt idx="3">
                  <c:v>2707.0</c:v>
                </c:pt>
                <c:pt idx="4">
                  <c:v>858.0</c:v>
                </c:pt>
                <c:pt idx="5">
                  <c:v>747.0</c:v>
                </c:pt>
              </c:numCache>
            </c:numRef>
          </c:val>
        </c:ser>
        <c:dLbls>
          <c:showLegendKey val="0"/>
          <c:showVal val="0"/>
          <c:showCatName val="0"/>
          <c:showSerName val="0"/>
          <c:showPercent val="0"/>
          <c:showBubbleSize val="0"/>
        </c:dLbls>
        <c:gapWidth val="150"/>
        <c:axId val="-2064421816"/>
        <c:axId val="-2064418728"/>
      </c:barChart>
      <c:catAx>
        <c:axId val="-2064421816"/>
        <c:scaling>
          <c:orientation val="minMax"/>
        </c:scaling>
        <c:delete val="0"/>
        <c:axPos val="b"/>
        <c:numFmt formatCode="General" sourceLinked="1"/>
        <c:majorTickMark val="out"/>
        <c:minorTickMark val="none"/>
        <c:tickLblPos val="nextTo"/>
        <c:txPr>
          <a:bodyPr rot="-5400000" vert="horz" anchor="t" anchorCtr="0"/>
          <a:lstStyle/>
          <a:p>
            <a:pPr>
              <a:defRPr/>
            </a:pPr>
            <a:endParaRPr lang="en-US"/>
          </a:p>
        </c:txPr>
        <c:crossAx val="-2064418728"/>
        <c:crosses val="autoZero"/>
        <c:auto val="1"/>
        <c:lblAlgn val="ctr"/>
        <c:lblOffset val="100"/>
        <c:noMultiLvlLbl val="0"/>
      </c:catAx>
      <c:valAx>
        <c:axId val="-2064418728"/>
        <c:scaling>
          <c:orientation val="minMax"/>
        </c:scaling>
        <c:delete val="0"/>
        <c:axPos val="l"/>
        <c:majorGridlines/>
        <c:numFmt formatCode="General" sourceLinked="1"/>
        <c:majorTickMark val="out"/>
        <c:minorTickMark val="none"/>
        <c:tickLblPos val="nextTo"/>
        <c:crossAx val="-2064421816"/>
        <c:crosses val="autoZero"/>
        <c:crossBetween val="between"/>
      </c:valAx>
    </c:plotArea>
    <c:plotVisOnly val="1"/>
    <c:dispBlanksAs val="gap"/>
    <c:showDLblsOverMax val="0"/>
  </c:chart>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0070C0"/>
            </a:solidFill>
          </c:spPr>
          <c:invertIfNegative val="0"/>
          <c:cat>
            <c:numRef>
              <c:f>Sheet4!$F$30:$F$50</c:f>
              <c:numCache>
                <c:formatCode>General</c:formatCode>
                <c:ptCount val="21"/>
                <c:pt idx="0">
                  <c:v>1996.0</c:v>
                </c:pt>
                <c:pt idx="1">
                  <c:v>1997.0</c:v>
                </c:pt>
                <c:pt idx="2">
                  <c:v>1998.0</c:v>
                </c:pt>
                <c:pt idx="3">
                  <c:v>1999.0</c:v>
                </c:pt>
                <c:pt idx="4">
                  <c:v>2000.0</c:v>
                </c:pt>
                <c:pt idx="5">
                  <c:v>2001.0</c:v>
                </c:pt>
                <c:pt idx="6">
                  <c:v>2002.0</c:v>
                </c:pt>
                <c:pt idx="7">
                  <c:v>2003.0</c:v>
                </c:pt>
                <c:pt idx="8">
                  <c:v>2004.0</c:v>
                </c:pt>
                <c:pt idx="9">
                  <c:v>2005.0</c:v>
                </c:pt>
                <c:pt idx="10">
                  <c:v>2006.0</c:v>
                </c:pt>
                <c:pt idx="11">
                  <c:v>2007.0</c:v>
                </c:pt>
                <c:pt idx="12">
                  <c:v>2008.0</c:v>
                </c:pt>
                <c:pt idx="13">
                  <c:v>2009.0</c:v>
                </c:pt>
                <c:pt idx="14">
                  <c:v>2010.0</c:v>
                </c:pt>
                <c:pt idx="15">
                  <c:v>2011.0</c:v>
                </c:pt>
                <c:pt idx="16">
                  <c:v>2012.0</c:v>
                </c:pt>
                <c:pt idx="17">
                  <c:v>2013.0</c:v>
                </c:pt>
                <c:pt idx="18">
                  <c:v>2014.0</c:v>
                </c:pt>
                <c:pt idx="19">
                  <c:v>2015.0</c:v>
                </c:pt>
                <c:pt idx="20">
                  <c:v>2016.0</c:v>
                </c:pt>
              </c:numCache>
            </c:numRef>
          </c:cat>
          <c:val>
            <c:numRef>
              <c:f>Sheet4!$E$30:$E$50</c:f>
              <c:numCache>
                <c:formatCode>General</c:formatCode>
                <c:ptCount val="21"/>
                <c:pt idx="0">
                  <c:v>185207.0</c:v>
                </c:pt>
                <c:pt idx="1">
                  <c:v>250714.0</c:v>
                </c:pt>
                <c:pt idx="2">
                  <c:v>371187.0</c:v>
                </c:pt>
                <c:pt idx="3">
                  <c:v>425699.0</c:v>
                </c:pt>
                <c:pt idx="4">
                  <c:v>466418.0</c:v>
                </c:pt>
                <c:pt idx="5">
                  <c:v>529558.0</c:v>
                </c:pt>
                <c:pt idx="6">
                  <c:v>600264.0</c:v>
                </c:pt>
                <c:pt idx="7">
                  <c:v>725343.0</c:v>
                </c:pt>
                <c:pt idx="8">
                  <c:v>636053.0</c:v>
                </c:pt>
                <c:pt idx="9">
                  <c:v>613663.0</c:v>
                </c:pt>
                <c:pt idx="10">
                  <c:v>607991.0</c:v>
                </c:pt>
                <c:pt idx="11">
                  <c:v>671470.0</c:v>
                </c:pt>
                <c:pt idx="12">
                  <c:v>588079.0</c:v>
                </c:pt>
                <c:pt idx="13">
                  <c:v>456065.0</c:v>
                </c:pt>
                <c:pt idx="14">
                  <c:v>409047.0</c:v>
                </c:pt>
                <c:pt idx="15">
                  <c:v>402584.0</c:v>
                </c:pt>
                <c:pt idx="16">
                  <c:v>374023.0</c:v>
                </c:pt>
                <c:pt idx="17">
                  <c:v>267617.0</c:v>
                </c:pt>
                <c:pt idx="18">
                  <c:v>206590.0</c:v>
                </c:pt>
                <c:pt idx="19">
                  <c:v>261067.0</c:v>
                </c:pt>
                <c:pt idx="20">
                  <c:v>257950.0</c:v>
                </c:pt>
              </c:numCache>
            </c:numRef>
          </c:val>
        </c:ser>
        <c:dLbls>
          <c:showLegendKey val="0"/>
          <c:showVal val="0"/>
          <c:showCatName val="0"/>
          <c:showSerName val="0"/>
          <c:showPercent val="0"/>
          <c:showBubbleSize val="0"/>
        </c:dLbls>
        <c:gapWidth val="150"/>
        <c:axId val="-2100625272"/>
        <c:axId val="-2100341368"/>
      </c:barChart>
      <c:catAx>
        <c:axId val="-2100625272"/>
        <c:scaling>
          <c:orientation val="minMax"/>
        </c:scaling>
        <c:delete val="0"/>
        <c:axPos val="b"/>
        <c:numFmt formatCode="General" sourceLinked="1"/>
        <c:majorTickMark val="out"/>
        <c:minorTickMark val="none"/>
        <c:tickLblPos val="nextTo"/>
        <c:crossAx val="-2100341368"/>
        <c:crosses val="autoZero"/>
        <c:auto val="1"/>
        <c:lblAlgn val="ctr"/>
        <c:lblOffset val="100"/>
        <c:noMultiLvlLbl val="0"/>
      </c:catAx>
      <c:valAx>
        <c:axId val="-2100341368"/>
        <c:scaling>
          <c:orientation val="minMax"/>
        </c:scaling>
        <c:delete val="0"/>
        <c:axPos val="l"/>
        <c:majorGridlines/>
        <c:numFmt formatCode="General" sourceLinked="1"/>
        <c:majorTickMark val="out"/>
        <c:minorTickMark val="none"/>
        <c:tickLblPos val="nextTo"/>
        <c:crossAx val="-2100625272"/>
        <c:crosses val="autoZero"/>
        <c:crossBetween val="between"/>
      </c:valAx>
    </c:plotArea>
    <c:plotVisOnly val="1"/>
    <c:dispBlanksAs val="gap"/>
    <c:showDLblsOverMax val="0"/>
  </c:chart>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spPr>
            <a:solidFill>
              <a:srgbClr val="00B050"/>
            </a:solidFill>
          </c:spPr>
          <c:invertIfNegative val="0"/>
          <c:cat>
            <c:numRef>
              <c:f>'Sheet4 (2)'!$F$30:$F$50</c:f>
              <c:numCache>
                <c:formatCode>General</c:formatCode>
                <c:ptCount val="21"/>
                <c:pt idx="0">
                  <c:v>1996.0</c:v>
                </c:pt>
                <c:pt idx="1">
                  <c:v>1997.0</c:v>
                </c:pt>
                <c:pt idx="2">
                  <c:v>1998.0</c:v>
                </c:pt>
                <c:pt idx="3">
                  <c:v>1999.0</c:v>
                </c:pt>
                <c:pt idx="4">
                  <c:v>2000.0</c:v>
                </c:pt>
                <c:pt idx="5">
                  <c:v>2001.0</c:v>
                </c:pt>
                <c:pt idx="6">
                  <c:v>2002.0</c:v>
                </c:pt>
                <c:pt idx="7">
                  <c:v>2003.0</c:v>
                </c:pt>
                <c:pt idx="8">
                  <c:v>2004.0</c:v>
                </c:pt>
                <c:pt idx="9">
                  <c:v>2005.0</c:v>
                </c:pt>
                <c:pt idx="10">
                  <c:v>2006.0</c:v>
                </c:pt>
                <c:pt idx="11">
                  <c:v>2007.0</c:v>
                </c:pt>
                <c:pt idx="12">
                  <c:v>2008.0</c:v>
                </c:pt>
                <c:pt idx="13">
                  <c:v>2009.0</c:v>
                </c:pt>
                <c:pt idx="14">
                  <c:v>2010.0</c:v>
                </c:pt>
                <c:pt idx="15">
                  <c:v>2011.0</c:v>
                </c:pt>
                <c:pt idx="16">
                  <c:v>2012.0</c:v>
                </c:pt>
                <c:pt idx="17">
                  <c:v>2013.0</c:v>
                </c:pt>
                <c:pt idx="18">
                  <c:v>2014.0</c:v>
                </c:pt>
                <c:pt idx="19">
                  <c:v>2015.0</c:v>
                </c:pt>
                <c:pt idx="20">
                  <c:v>2016.0</c:v>
                </c:pt>
              </c:numCache>
            </c:numRef>
          </c:cat>
          <c:val>
            <c:numRef>
              <c:f>'Sheet4 (2)'!$E$30:$E$50</c:f>
              <c:numCache>
                <c:formatCode>General</c:formatCode>
                <c:ptCount val="21"/>
                <c:pt idx="0">
                  <c:v>314.0</c:v>
                </c:pt>
                <c:pt idx="1">
                  <c:v>61.0</c:v>
                </c:pt>
                <c:pt idx="2">
                  <c:v>85.0</c:v>
                </c:pt>
                <c:pt idx="3">
                  <c:v>119357.0</c:v>
                </c:pt>
                <c:pt idx="4">
                  <c:v>46182.0</c:v>
                </c:pt>
                <c:pt idx="5">
                  <c:v>297385.0</c:v>
                </c:pt>
                <c:pt idx="6">
                  <c:v>686867.0</c:v>
                </c:pt>
                <c:pt idx="7">
                  <c:v>1.236529E6</c:v>
                </c:pt>
                <c:pt idx="8">
                  <c:v>3.486529E6</c:v>
                </c:pt>
                <c:pt idx="9">
                  <c:v>5.698046E6</c:v>
                </c:pt>
                <c:pt idx="10">
                  <c:v>6.435759E6</c:v>
                </c:pt>
                <c:pt idx="11">
                  <c:v>7.143264E6</c:v>
                </c:pt>
                <c:pt idx="12">
                  <c:v>6.650297E6</c:v>
                </c:pt>
                <c:pt idx="13">
                  <c:v>6.237153E6</c:v>
                </c:pt>
                <c:pt idx="14">
                  <c:v>5.524761E6</c:v>
                </c:pt>
                <c:pt idx="15">
                  <c:v>6.206656E6</c:v>
                </c:pt>
                <c:pt idx="16">
                  <c:v>5.412336E6</c:v>
                </c:pt>
                <c:pt idx="17">
                  <c:v>5.416029E6</c:v>
                </c:pt>
                <c:pt idx="18">
                  <c:v>3.451751E6</c:v>
                </c:pt>
                <c:pt idx="19">
                  <c:v>3.553984E6</c:v>
                </c:pt>
                <c:pt idx="20">
                  <c:v>3.007299E6</c:v>
                </c:pt>
              </c:numCache>
            </c:numRef>
          </c:val>
        </c:ser>
        <c:dLbls>
          <c:showLegendKey val="0"/>
          <c:showVal val="0"/>
          <c:showCatName val="0"/>
          <c:showSerName val="0"/>
          <c:showPercent val="0"/>
          <c:showBubbleSize val="0"/>
        </c:dLbls>
        <c:gapWidth val="150"/>
        <c:axId val="-2100437720"/>
        <c:axId val="-2100518296"/>
      </c:barChart>
      <c:catAx>
        <c:axId val="-2100437720"/>
        <c:scaling>
          <c:orientation val="minMax"/>
        </c:scaling>
        <c:delete val="0"/>
        <c:axPos val="b"/>
        <c:numFmt formatCode="General" sourceLinked="1"/>
        <c:majorTickMark val="out"/>
        <c:minorTickMark val="none"/>
        <c:tickLblPos val="nextTo"/>
        <c:crossAx val="-2100518296"/>
        <c:crosses val="autoZero"/>
        <c:auto val="1"/>
        <c:lblAlgn val="ctr"/>
        <c:lblOffset val="100"/>
        <c:noMultiLvlLbl val="0"/>
      </c:catAx>
      <c:valAx>
        <c:axId val="-2100518296"/>
        <c:scaling>
          <c:orientation val="minMax"/>
        </c:scaling>
        <c:delete val="0"/>
        <c:axPos val="l"/>
        <c:majorGridlines/>
        <c:numFmt formatCode="General" sourceLinked="1"/>
        <c:majorTickMark val="out"/>
        <c:minorTickMark val="none"/>
        <c:tickLblPos val="nextTo"/>
        <c:crossAx val="-2100437720"/>
        <c:crosses val="autoZero"/>
        <c:crossBetween val="between"/>
      </c:valAx>
    </c:plotArea>
    <c:plotVisOnly val="1"/>
    <c:dispBlanksAs val="gap"/>
    <c:showDLblsOverMax val="0"/>
  </c:chart>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invertIfNegative val="0"/>
          <c:cat>
            <c:numRef>
              <c:f>Sheet6!$A$1:$A$12</c:f>
              <c:numCache>
                <c:formatCode>General</c:formatCode>
                <c:ptCount val="12"/>
                <c:pt idx="0">
                  <c:v>201509.0</c:v>
                </c:pt>
                <c:pt idx="1">
                  <c:v>201510.0</c:v>
                </c:pt>
                <c:pt idx="2">
                  <c:v>201511.0</c:v>
                </c:pt>
                <c:pt idx="3">
                  <c:v>201512.0</c:v>
                </c:pt>
                <c:pt idx="4">
                  <c:v>201601.0</c:v>
                </c:pt>
                <c:pt idx="5">
                  <c:v>201602.0</c:v>
                </c:pt>
                <c:pt idx="6">
                  <c:v>201603.0</c:v>
                </c:pt>
                <c:pt idx="7">
                  <c:v>201604.0</c:v>
                </c:pt>
                <c:pt idx="8">
                  <c:v>201605.0</c:v>
                </c:pt>
                <c:pt idx="9">
                  <c:v>201606.0</c:v>
                </c:pt>
                <c:pt idx="10">
                  <c:v>201607.0</c:v>
                </c:pt>
                <c:pt idx="11">
                  <c:v>201608.0</c:v>
                </c:pt>
              </c:numCache>
            </c:numRef>
          </c:cat>
          <c:val>
            <c:numRef>
              <c:f>Sheet6!$B$1:$B$12</c:f>
              <c:numCache>
                <c:formatCode>General</c:formatCode>
                <c:ptCount val="12"/>
                <c:pt idx="0">
                  <c:v>17.0</c:v>
                </c:pt>
                <c:pt idx="1">
                  <c:v>25.0</c:v>
                </c:pt>
                <c:pt idx="2">
                  <c:v>17.0</c:v>
                </c:pt>
                <c:pt idx="3">
                  <c:v>12.0</c:v>
                </c:pt>
                <c:pt idx="4">
                  <c:v>17.0</c:v>
                </c:pt>
                <c:pt idx="5">
                  <c:v>16.0</c:v>
                </c:pt>
                <c:pt idx="6">
                  <c:v>24.0</c:v>
                </c:pt>
                <c:pt idx="7">
                  <c:v>14.0</c:v>
                </c:pt>
                <c:pt idx="8">
                  <c:v>30.0</c:v>
                </c:pt>
                <c:pt idx="9">
                  <c:v>51.0</c:v>
                </c:pt>
                <c:pt idx="10">
                  <c:v>36.0</c:v>
                </c:pt>
                <c:pt idx="11">
                  <c:v>25.0</c:v>
                </c:pt>
              </c:numCache>
            </c:numRef>
          </c:val>
        </c:ser>
        <c:dLbls>
          <c:showLegendKey val="0"/>
          <c:showVal val="0"/>
          <c:showCatName val="0"/>
          <c:showSerName val="0"/>
          <c:showPercent val="0"/>
          <c:showBubbleSize val="0"/>
        </c:dLbls>
        <c:gapWidth val="150"/>
        <c:axId val="-2046559816"/>
        <c:axId val="-2046548760"/>
      </c:barChart>
      <c:catAx>
        <c:axId val="-2046559816"/>
        <c:scaling>
          <c:orientation val="minMax"/>
        </c:scaling>
        <c:delete val="0"/>
        <c:axPos val="b"/>
        <c:numFmt formatCode="General" sourceLinked="1"/>
        <c:majorTickMark val="out"/>
        <c:minorTickMark val="none"/>
        <c:tickLblPos val="nextTo"/>
        <c:crossAx val="-2046548760"/>
        <c:crosses val="autoZero"/>
        <c:auto val="1"/>
        <c:lblAlgn val="ctr"/>
        <c:lblOffset val="100"/>
        <c:noMultiLvlLbl val="0"/>
      </c:catAx>
      <c:valAx>
        <c:axId val="-2046548760"/>
        <c:scaling>
          <c:orientation val="minMax"/>
        </c:scaling>
        <c:delete val="0"/>
        <c:axPos val="l"/>
        <c:majorGridlines/>
        <c:numFmt formatCode="General" sourceLinked="1"/>
        <c:majorTickMark val="out"/>
        <c:minorTickMark val="none"/>
        <c:tickLblPos val="nextTo"/>
        <c:crossAx val="-2046559816"/>
        <c:crosses val="autoZero"/>
        <c:crossBetween val="between"/>
      </c:valAx>
    </c:plotArea>
    <c:plotVisOnly val="1"/>
    <c:dispBlanksAs val="gap"/>
    <c:showDLblsOverMax val="0"/>
  </c:chart>
  <c:externalData r:id="rId1">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invertIfNegative val="0"/>
          <c:cat>
            <c:numRef>
              <c:f>Sheet7!$A$2:$A$23</c:f>
              <c:numCache>
                <c:formatCode>General</c:formatCode>
                <c:ptCount val="22"/>
                <c:pt idx="0">
                  <c:v>1995.0</c:v>
                </c:pt>
                <c:pt idx="1">
                  <c:v>1996.0</c:v>
                </c:pt>
                <c:pt idx="2">
                  <c:v>1997.0</c:v>
                </c:pt>
                <c:pt idx="3">
                  <c:v>1998.0</c:v>
                </c:pt>
                <c:pt idx="4">
                  <c:v>1999.0</c:v>
                </c:pt>
                <c:pt idx="5">
                  <c:v>2000.0</c:v>
                </c:pt>
                <c:pt idx="6">
                  <c:v>2001.0</c:v>
                </c:pt>
                <c:pt idx="7">
                  <c:v>2002.0</c:v>
                </c:pt>
                <c:pt idx="8">
                  <c:v>2003.0</c:v>
                </c:pt>
                <c:pt idx="9">
                  <c:v>2004.0</c:v>
                </c:pt>
                <c:pt idx="10">
                  <c:v>2005.0</c:v>
                </c:pt>
                <c:pt idx="11">
                  <c:v>2006.0</c:v>
                </c:pt>
                <c:pt idx="12">
                  <c:v>2007.0</c:v>
                </c:pt>
                <c:pt idx="13">
                  <c:v>2008.0</c:v>
                </c:pt>
                <c:pt idx="14">
                  <c:v>2009.0</c:v>
                </c:pt>
                <c:pt idx="15">
                  <c:v>2010.0</c:v>
                </c:pt>
                <c:pt idx="16">
                  <c:v>2011.0</c:v>
                </c:pt>
                <c:pt idx="17">
                  <c:v>2012.0</c:v>
                </c:pt>
                <c:pt idx="18">
                  <c:v>2013.0</c:v>
                </c:pt>
                <c:pt idx="19">
                  <c:v>2014.0</c:v>
                </c:pt>
                <c:pt idx="20">
                  <c:v>2015.0</c:v>
                </c:pt>
                <c:pt idx="21">
                  <c:v>2016.0</c:v>
                </c:pt>
              </c:numCache>
            </c:numRef>
          </c:cat>
          <c:val>
            <c:numRef>
              <c:f>Sheet7!$B$2:$B$23</c:f>
              <c:numCache>
                <c:formatCode>General</c:formatCode>
                <c:ptCount val="22"/>
                <c:pt idx="0">
                  <c:v>53.0</c:v>
                </c:pt>
                <c:pt idx="1">
                  <c:v>46.0</c:v>
                </c:pt>
                <c:pt idx="2">
                  <c:v>108.0</c:v>
                </c:pt>
                <c:pt idx="3">
                  <c:v>133.0</c:v>
                </c:pt>
                <c:pt idx="4">
                  <c:v>155.0</c:v>
                </c:pt>
                <c:pt idx="5">
                  <c:v>200.0</c:v>
                </c:pt>
                <c:pt idx="6">
                  <c:v>148.0</c:v>
                </c:pt>
                <c:pt idx="7">
                  <c:v>173.0</c:v>
                </c:pt>
                <c:pt idx="8">
                  <c:v>151.0</c:v>
                </c:pt>
                <c:pt idx="9">
                  <c:v>227.0</c:v>
                </c:pt>
                <c:pt idx="10">
                  <c:v>218.0</c:v>
                </c:pt>
                <c:pt idx="11">
                  <c:v>198.0</c:v>
                </c:pt>
                <c:pt idx="12">
                  <c:v>268.0</c:v>
                </c:pt>
                <c:pt idx="13">
                  <c:v>194.0</c:v>
                </c:pt>
                <c:pt idx="14">
                  <c:v>148.0</c:v>
                </c:pt>
                <c:pt idx="15">
                  <c:v>146.0</c:v>
                </c:pt>
                <c:pt idx="16">
                  <c:v>125.0</c:v>
                </c:pt>
                <c:pt idx="17">
                  <c:v>199.0</c:v>
                </c:pt>
                <c:pt idx="18">
                  <c:v>196.0</c:v>
                </c:pt>
                <c:pt idx="19">
                  <c:v>190.0</c:v>
                </c:pt>
                <c:pt idx="20">
                  <c:v>162.0</c:v>
                </c:pt>
                <c:pt idx="21">
                  <c:v>213.0</c:v>
                </c:pt>
              </c:numCache>
            </c:numRef>
          </c:val>
        </c:ser>
        <c:dLbls>
          <c:showLegendKey val="0"/>
          <c:showVal val="0"/>
          <c:showCatName val="0"/>
          <c:showSerName val="0"/>
          <c:showPercent val="0"/>
          <c:showBubbleSize val="0"/>
        </c:dLbls>
        <c:gapWidth val="150"/>
        <c:axId val="-2067446152"/>
        <c:axId val="-2067443144"/>
      </c:barChart>
      <c:catAx>
        <c:axId val="-2067446152"/>
        <c:scaling>
          <c:orientation val="minMax"/>
        </c:scaling>
        <c:delete val="0"/>
        <c:axPos val="b"/>
        <c:numFmt formatCode="General" sourceLinked="1"/>
        <c:majorTickMark val="out"/>
        <c:minorTickMark val="none"/>
        <c:tickLblPos val="nextTo"/>
        <c:crossAx val="-2067443144"/>
        <c:crosses val="autoZero"/>
        <c:auto val="1"/>
        <c:lblAlgn val="ctr"/>
        <c:lblOffset val="100"/>
        <c:noMultiLvlLbl val="0"/>
      </c:catAx>
      <c:valAx>
        <c:axId val="-2067443144"/>
        <c:scaling>
          <c:orientation val="minMax"/>
        </c:scaling>
        <c:delete val="0"/>
        <c:axPos val="l"/>
        <c:majorGridlines/>
        <c:numFmt formatCode="General" sourceLinked="1"/>
        <c:majorTickMark val="out"/>
        <c:minorTickMark val="none"/>
        <c:tickLblPos val="nextTo"/>
        <c:crossAx val="-2067446152"/>
        <c:crosses val="autoZero"/>
        <c:crossBetween val="between"/>
      </c:valAx>
    </c:plotArea>
    <c:plotVisOnly val="1"/>
    <c:dispBlanksAs val="gap"/>
    <c:showDLblsOverMax val="0"/>
  </c:chart>
  <c:externalData r:id="rId1">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DE App</c:v>
          </c:tx>
          <c:marker>
            <c:symbol val="none"/>
          </c:marker>
          <c:cat>
            <c:strRef>
              <c:f>'mobile app stat'!$B$1:$B$54</c:f>
              <c:strCache>
                <c:ptCount val="54"/>
                <c:pt idx="0">
                  <c:v> 2015-08-31 </c:v>
                </c:pt>
                <c:pt idx="1">
                  <c:v> 2015-09-07 </c:v>
                </c:pt>
                <c:pt idx="2">
                  <c:v> 2015-09-14 </c:v>
                </c:pt>
                <c:pt idx="3">
                  <c:v> 2015-09-21 </c:v>
                </c:pt>
                <c:pt idx="4">
                  <c:v> 2015-09-28 </c:v>
                </c:pt>
                <c:pt idx="5">
                  <c:v> 2015-10-05 </c:v>
                </c:pt>
                <c:pt idx="6">
                  <c:v> 2015-10-12 </c:v>
                </c:pt>
                <c:pt idx="7">
                  <c:v> 2015-10-19 </c:v>
                </c:pt>
                <c:pt idx="8">
                  <c:v> 2015-10-26 </c:v>
                </c:pt>
                <c:pt idx="9">
                  <c:v> 2015-11-02 </c:v>
                </c:pt>
                <c:pt idx="10">
                  <c:v> 2015-11-09 </c:v>
                </c:pt>
                <c:pt idx="11">
                  <c:v> 2015-11-16 </c:v>
                </c:pt>
                <c:pt idx="12">
                  <c:v> 2015-11-23 </c:v>
                </c:pt>
                <c:pt idx="13">
                  <c:v> 2015-11-30 </c:v>
                </c:pt>
                <c:pt idx="14">
                  <c:v> 2015-12-07 </c:v>
                </c:pt>
                <c:pt idx="15">
                  <c:v> 2015-12-14 </c:v>
                </c:pt>
                <c:pt idx="16">
                  <c:v> 2015-12-21 </c:v>
                </c:pt>
                <c:pt idx="17">
                  <c:v> 2015-12-28 </c:v>
                </c:pt>
                <c:pt idx="18">
                  <c:v> 2015-12-28 </c:v>
                </c:pt>
                <c:pt idx="19">
                  <c:v> 2016-01-04 </c:v>
                </c:pt>
                <c:pt idx="20">
                  <c:v> 2016-01-11 </c:v>
                </c:pt>
                <c:pt idx="21">
                  <c:v> 2016-01-18 </c:v>
                </c:pt>
                <c:pt idx="22">
                  <c:v> 2016-01-25 </c:v>
                </c:pt>
                <c:pt idx="23">
                  <c:v> 2016-02-01 </c:v>
                </c:pt>
                <c:pt idx="24">
                  <c:v> 2016-02-08 </c:v>
                </c:pt>
                <c:pt idx="25">
                  <c:v> 2016-02-15 </c:v>
                </c:pt>
                <c:pt idx="26">
                  <c:v> 2016-02-22 </c:v>
                </c:pt>
                <c:pt idx="27">
                  <c:v> 2016-02-29 </c:v>
                </c:pt>
                <c:pt idx="28">
                  <c:v> 2016-03-07 </c:v>
                </c:pt>
                <c:pt idx="29">
                  <c:v> 2016-03-14 </c:v>
                </c:pt>
                <c:pt idx="30">
                  <c:v> 2016-03-21 </c:v>
                </c:pt>
                <c:pt idx="31">
                  <c:v> 2016-03-28 </c:v>
                </c:pt>
                <c:pt idx="32">
                  <c:v> 2016-04-04 </c:v>
                </c:pt>
                <c:pt idx="33">
                  <c:v> 2016-04-11 </c:v>
                </c:pt>
                <c:pt idx="34">
                  <c:v> 2016-04-18 </c:v>
                </c:pt>
                <c:pt idx="35">
                  <c:v> 2016-04-25 </c:v>
                </c:pt>
                <c:pt idx="36">
                  <c:v> 2016-05-02 </c:v>
                </c:pt>
                <c:pt idx="37">
                  <c:v> 2016-05-09 </c:v>
                </c:pt>
                <c:pt idx="38">
                  <c:v> 2016-05-16 </c:v>
                </c:pt>
                <c:pt idx="39">
                  <c:v> 2016-05-23 </c:v>
                </c:pt>
                <c:pt idx="40">
                  <c:v> 2016-05-30 </c:v>
                </c:pt>
                <c:pt idx="41">
                  <c:v> 2016-06-06 </c:v>
                </c:pt>
                <c:pt idx="42">
                  <c:v> 2016-06-13 </c:v>
                </c:pt>
                <c:pt idx="43">
                  <c:v> 2016-06-20 </c:v>
                </c:pt>
                <c:pt idx="44">
                  <c:v> 2016-06-27 </c:v>
                </c:pt>
                <c:pt idx="45">
                  <c:v> 2016-07-04 </c:v>
                </c:pt>
                <c:pt idx="46">
                  <c:v> 2016-07-11 </c:v>
                </c:pt>
                <c:pt idx="47">
                  <c:v> 2016-07-18 </c:v>
                </c:pt>
                <c:pt idx="48">
                  <c:v> 2016-07-25 </c:v>
                </c:pt>
                <c:pt idx="49">
                  <c:v> 2016-08-01 </c:v>
                </c:pt>
                <c:pt idx="50">
                  <c:v> 2016-08-08 </c:v>
                </c:pt>
                <c:pt idx="51">
                  <c:v> 2016-08-15 </c:v>
                </c:pt>
                <c:pt idx="52">
                  <c:v> 2016-08-22 </c:v>
                </c:pt>
                <c:pt idx="53">
                  <c:v> 2016-08-29 </c:v>
                </c:pt>
              </c:strCache>
            </c:strRef>
          </c:cat>
          <c:val>
            <c:numRef>
              <c:f>'mobile app stat'!$A$1:$A$54</c:f>
              <c:numCache>
                <c:formatCode>General</c:formatCode>
                <c:ptCount val="54"/>
                <c:pt idx="0">
                  <c:v>8.0</c:v>
                </c:pt>
                <c:pt idx="1">
                  <c:v>10.0</c:v>
                </c:pt>
                <c:pt idx="2">
                  <c:v>14.0</c:v>
                </c:pt>
                <c:pt idx="3">
                  <c:v>11.0</c:v>
                </c:pt>
                <c:pt idx="4">
                  <c:v>9.0</c:v>
                </c:pt>
                <c:pt idx="5">
                  <c:v>18.0</c:v>
                </c:pt>
                <c:pt idx="6">
                  <c:v>33.0</c:v>
                </c:pt>
                <c:pt idx="7">
                  <c:v>29.0</c:v>
                </c:pt>
                <c:pt idx="8">
                  <c:v>24.0</c:v>
                </c:pt>
                <c:pt idx="9">
                  <c:v>33.0</c:v>
                </c:pt>
                <c:pt idx="10">
                  <c:v>30.0</c:v>
                </c:pt>
                <c:pt idx="11">
                  <c:v>28.0</c:v>
                </c:pt>
                <c:pt idx="12">
                  <c:v>30.0</c:v>
                </c:pt>
                <c:pt idx="13">
                  <c:v>28.0</c:v>
                </c:pt>
                <c:pt idx="14">
                  <c:v>35.0</c:v>
                </c:pt>
                <c:pt idx="15">
                  <c:v>34.0</c:v>
                </c:pt>
                <c:pt idx="16">
                  <c:v>21.0</c:v>
                </c:pt>
                <c:pt idx="17">
                  <c:v>12.0</c:v>
                </c:pt>
                <c:pt idx="18">
                  <c:v>12.0</c:v>
                </c:pt>
                <c:pt idx="19">
                  <c:v>20.0</c:v>
                </c:pt>
                <c:pt idx="20">
                  <c:v>26.0</c:v>
                </c:pt>
                <c:pt idx="21">
                  <c:v>59.0</c:v>
                </c:pt>
                <c:pt idx="22">
                  <c:v>41.0</c:v>
                </c:pt>
                <c:pt idx="23">
                  <c:v>37.0</c:v>
                </c:pt>
                <c:pt idx="24">
                  <c:v>40.0</c:v>
                </c:pt>
                <c:pt idx="25">
                  <c:v>34.0</c:v>
                </c:pt>
                <c:pt idx="26">
                  <c:v>44.0</c:v>
                </c:pt>
                <c:pt idx="27">
                  <c:v>45.0</c:v>
                </c:pt>
                <c:pt idx="28">
                  <c:v>51.0</c:v>
                </c:pt>
                <c:pt idx="29">
                  <c:v>35.0</c:v>
                </c:pt>
                <c:pt idx="30">
                  <c:v>40.0</c:v>
                </c:pt>
                <c:pt idx="31">
                  <c:v>46.0</c:v>
                </c:pt>
                <c:pt idx="32">
                  <c:v>49.0</c:v>
                </c:pt>
                <c:pt idx="33">
                  <c:v>56.0</c:v>
                </c:pt>
                <c:pt idx="34">
                  <c:v>99.0</c:v>
                </c:pt>
                <c:pt idx="35">
                  <c:v>68.0</c:v>
                </c:pt>
                <c:pt idx="36">
                  <c:v>57.0</c:v>
                </c:pt>
                <c:pt idx="37">
                  <c:v>45.0</c:v>
                </c:pt>
                <c:pt idx="38">
                  <c:v>43.0</c:v>
                </c:pt>
                <c:pt idx="39">
                  <c:v>45.0</c:v>
                </c:pt>
                <c:pt idx="40">
                  <c:v>34.0</c:v>
                </c:pt>
                <c:pt idx="41">
                  <c:v>30.0</c:v>
                </c:pt>
                <c:pt idx="42">
                  <c:v>26.0</c:v>
                </c:pt>
                <c:pt idx="43">
                  <c:v>19.0</c:v>
                </c:pt>
                <c:pt idx="44">
                  <c:v>16.0</c:v>
                </c:pt>
                <c:pt idx="45">
                  <c:v>21.0</c:v>
                </c:pt>
                <c:pt idx="46">
                  <c:v>21.0</c:v>
                </c:pt>
                <c:pt idx="47">
                  <c:v>16.0</c:v>
                </c:pt>
                <c:pt idx="48">
                  <c:v>18.0</c:v>
                </c:pt>
                <c:pt idx="49">
                  <c:v>17.0</c:v>
                </c:pt>
                <c:pt idx="50">
                  <c:v>22.0</c:v>
                </c:pt>
                <c:pt idx="51">
                  <c:v>19.0</c:v>
                </c:pt>
                <c:pt idx="52">
                  <c:v>20.0</c:v>
                </c:pt>
                <c:pt idx="53">
                  <c:v>10.0</c:v>
                </c:pt>
              </c:numCache>
            </c:numRef>
          </c:val>
          <c:smooth val="0"/>
        </c:ser>
        <c:ser>
          <c:idx val="1"/>
          <c:order val="1"/>
          <c:tx>
            <c:v>GLOBE Obsrvr</c:v>
          </c:tx>
          <c:marker>
            <c:symbol val="none"/>
          </c:marker>
          <c:val>
            <c:numRef>
              <c:f>'mobile app stat'!$E$1:$E$54</c:f>
              <c:numCache>
                <c:formatCode>General</c:formatCode>
                <c:ptCount val="54"/>
                <c:pt idx="32">
                  <c:v>3.0</c:v>
                </c:pt>
                <c:pt idx="33">
                  <c:v>7.0</c:v>
                </c:pt>
                <c:pt idx="34">
                  <c:v>9.0</c:v>
                </c:pt>
                <c:pt idx="35">
                  <c:v>14.0</c:v>
                </c:pt>
                <c:pt idx="36">
                  <c:v>21.0</c:v>
                </c:pt>
                <c:pt idx="37">
                  <c:v>13.0</c:v>
                </c:pt>
                <c:pt idx="38">
                  <c:v>13.0</c:v>
                </c:pt>
                <c:pt idx="39">
                  <c:v>30.0</c:v>
                </c:pt>
                <c:pt idx="40">
                  <c:v>32.0</c:v>
                </c:pt>
                <c:pt idx="41">
                  <c:v>25.0</c:v>
                </c:pt>
                <c:pt idx="42">
                  <c:v>18.0</c:v>
                </c:pt>
                <c:pt idx="43">
                  <c:v>17.0</c:v>
                </c:pt>
                <c:pt idx="44">
                  <c:v>22.0</c:v>
                </c:pt>
                <c:pt idx="45">
                  <c:v>15.0</c:v>
                </c:pt>
                <c:pt idx="46">
                  <c:v>29.0</c:v>
                </c:pt>
                <c:pt idx="47">
                  <c:v>32.0</c:v>
                </c:pt>
                <c:pt idx="48">
                  <c:v>24.0</c:v>
                </c:pt>
                <c:pt idx="49">
                  <c:v>24.0</c:v>
                </c:pt>
                <c:pt idx="50">
                  <c:v>17.0</c:v>
                </c:pt>
                <c:pt idx="51">
                  <c:v>35.0</c:v>
                </c:pt>
                <c:pt idx="52">
                  <c:v>25.0</c:v>
                </c:pt>
                <c:pt idx="53">
                  <c:v>47.0</c:v>
                </c:pt>
              </c:numCache>
            </c:numRef>
          </c:val>
          <c:smooth val="0"/>
        </c:ser>
        <c:dLbls>
          <c:showLegendKey val="0"/>
          <c:showVal val="0"/>
          <c:showCatName val="0"/>
          <c:showSerName val="0"/>
          <c:showPercent val="0"/>
          <c:showBubbleSize val="0"/>
        </c:dLbls>
        <c:marker val="1"/>
        <c:smooth val="0"/>
        <c:axId val="-2067639592"/>
        <c:axId val="-2100490856"/>
      </c:lineChart>
      <c:catAx>
        <c:axId val="-2067639592"/>
        <c:scaling>
          <c:orientation val="minMax"/>
        </c:scaling>
        <c:delete val="0"/>
        <c:axPos val="b"/>
        <c:majorTickMark val="none"/>
        <c:minorTickMark val="none"/>
        <c:tickLblPos val="nextTo"/>
        <c:crossAx val="-2100490856"/>
        <c:crosses val="autoZero"/>
        <c:auto val="1"/>
        <c:lblAlgn val="ctr"/>
        <c:lblOffset val="100"/>
        <c:noMultiLvlLbl val="0"/>
      </c:catAx>
      <c:valAx>
        <c:axId val="-2100490856"/>
        <c:scaling>
          <c:orientation val="minMax"/>
        </c:scaling>
        <c:delete val="0"/>
        <c:axPos val="l"/>
        <c:majorGridlines/>
        <c:numFmt formatCode="General" sourceLinked="1"/>
        <c:majorTickMark val="none"/>
        <c:minorTickMark val="none"/>
        <c:tickLblPos val="nextTo"/>
        <c:crossAx val="-2067639592"/>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lineChart>
        <c:grouping val="standard"/>
        <c:varyColors val="0"/>
        <c:ser>
          <c:idx val="0"/>
          <c:order val="0"/>
          <c:tx>
            <c:strRef>
              <c:f>'Main Type &amp; phone'!$B$2</c:f>
              <c:strCache>
                <c:ptCount val="1"/>
                <c:pt idx="0">
                  <c:v>New Accounts</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phone'!$B$3:$B$28</c:f>
              <c:numCache>
                <c:formatCode>General</c:formatCode>
                <c:ptCount val="26"/>
                <c:pt idx="0">
                  <c:v>96.0</c:v>
                </c:pt>
                <c:pt idx="1">
                  <c:v>103.0</c:v>
                </c:pt>
                <c:pt idx="2">
                  <c:v>94.0</c:v>
                </c:pt>
                <c:pt idx="3">
                  <c:v>113.0</c:v>
                </c:pt>
                <c:pt idx="4">
                  <c:v>102.0</c:v>
                </c:pt>
                <c:pt idx="5">
                  <c:v>101.0</c:v>
                </c:pt>
                <c:pt idx="6">
                  <c:v>128.0</c:v>
                </c:pt>
                <c:pt idx="7">
                  <c:v>53.0</c:v>
                </c:pt>
                <c:pt idx="8">
                  <c:v>55.0</c:v>
                </c:pt>
                <c:pt idx="9">
                  <c:v>23.0</c:v>
                </c:pt>
                <c:pt idx="10">
                  <c:v>44.0</c:v>
                </c:pt>
                <c:pt idx="11">
                  <c:v>157.0</c:v>
                </c:pt>
                <c:pt idx="12">
                  <c:v>119.0</c:v>
                </c:pt>
                <c:pt idx="13">
                  <c:v>112.0</c:v>
                </c:pt>
                <c:pt idx="14">
                  <c:v>118.0</c:v>
                </c:pt>
                <c:pt idx="15">
                  <c:v>76.0</c:v>
                </c:pt>
                <c:pt idx="16">
                  <c:v>59.0</c:v>
                </c:pt>
                <c:pt idx="17">
                  <c:v>81.0</c:v>
                </c:pt>
                <c:pt idx="18">
                  <c:v>135.0</c:v>
                </c:pt>
                <c:pt idx="19">
                  <c:v>88.0</c:v>
                </c:pt>
                <c:pt idx="20">
                  <c:v>405.0</c:v>
                </c:pt>
                <c:pt idx="21">
                  <c:v>383.0</c:v>
                </c:pt>
                <c:pt idx="22">
                  <c:v>214.0</c:v>
                </c:pt>
                <c:pt idx="23">
                  <c:v>238.0</c:v>
                </c:pt>
                <c:pt idx="24">
                  <c:v>63.0</c:v>
                </c:pt>
                <c:pt idx="25">
                  <c:v>119.0</c:v>
                </c:pt>
              </c:numCache>
            </c:numRef>
          </c:val>
          <c:smooth val="0"/>
        </c:ser>
        <c:ser>
          <c:idx val="1"/>
          <c:order val="1"/>
          <c:tx>
            <c:strRef>
              <c:f>'Main Type &amp; phone'!$C$2</c:f>
              <c:strCache>
                <c:ptCount val="1"/>
                <c:pt idx="0">
                  <c:v>Miscellaneous</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phone'!$C$3:$C$28</c:f>
              <c:numCache>
                <c:formatCode>General</c:formatCode>
                <c:ptCount val="26"/>
                <c:pt idx="0">
                  <c:v>79.0</c:v>
                </c:pt>
                <c:pt idx="1">
                  <c:v>82.0</c:v>
                </c:pt>
                <c:pt idx="2">
                  <c:v>59.0</c:v>
                </c:pt>
                <c:pt idx="3">
                  <c:v>56.0</c:v>
                </c:pt>
                <c:pt idx="4">
                  <c:v>113.0</c:v>
                </c:pt>
                <c:pt idx="5">
                  <c:v>84.0</c:v>
                </c:pt>
                <c:pt idx="6">
                  <c:v>85.0</c:v>
                </c:pt>
                <c:pt idx="7">
                  <c:v>71.0</c:v>
                </c:pt>
                <c:pt idx="8">
                  <c:v>76.0</c:v>
                </c:pt>
                <c:pt idx="9">
                  <c:v>47.0</c:v>
                </c:pt>
                <c:pt idx="10">
                  <c:v>54.0</c:v>
                </c:pt>
                <c:pt idx="11">
                  <c:v>73.0</c:v>
                </c:pt>
                <c:pt idx="12">
                  <c:v>91.0</c:v>
                </c:pt>
                <c:pt idx="13">
                  <c:v>71.0</c:v>
                </c:pt>
                <c:pt idx="14">
                  <c:v>101.0</c:v>
                </c:pt>
                <c:pt idx="15">
                  <c:v>122.0</c:v>
                </c:pt>
                <c:pt idx="16">
                  <c:v>109.0</c:v>
                </c:pt>
                <c:pt idx="17">
                  <c:v>122.0</c:v>
                </c:pt>
                <c:pt idx="18">
                  <c:v>118.0</c:v>
                </c:pt>
                <c:pt idx="19">
                  <c:v>137.0</c:v>
                </c:pt>
                <c:pt idx="20">
                  <c:v>116.0</c:v>
                </c:pt>
                <c:pt idx="21">
                  <c:v>91.0</c:v>
                </c:pt>
                <c:pt idx="22">
                  <c:v>77.0</c:v>
                </c:pt>
                <c:pt idx="23">
                  <c:v>25.0</c:v>
                </c:pt>
                <c:pt idx="24">
                  <c:v>48.0</c:v>
                </c:pt>
                <c:pt idx="25">
                  <c:v>41.0</c:v>
                </c:pt>
              </c:numCache>
            </c:numRef>
          </c:val>
          <c:smooth val="0"/>
        </c:ser>
        <c:ser>
          <c:idx val="2"/>
          <c:order val="2"/>
          <c:tx>
            <c:strRef>
              <c:f>'Main Type &amp; phone'!$D$2</c:f>
              <c:strCache>
                <c:ptCount val="1"/>
                <c:pt idx="0">
                  <c:v>Data Entry/ Protocols</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phone'!$D$3:$D$28</c:f>
              <c:numCache>
                <c:formatCode>General</c:formatCode>
                <c:ptCount val="26"/>
                <c:pt idx="0">
                  <c:v>2.0</c:v>
                </c:pt>
                <c:pt idx="1">
                  <c:v>5.0</c:v>
                </c:pt>
                <c:pt idx="2">
                  <c:v>4.0</c:v>
                </c:pt>
                <c:pt idx="3">
                  <c:v>12.0</c:v>
                </c:pt>
                <c:pt idx="4">
                  <c:v>14.0</c:v>
                </c:pt>
                <c:pt idx="5">
                  <c:v>9.0</c:v>
                </c:pt>
                <c:pt idx="6">
                  <c:v>8.0</c:v>
                </c:pt>
                <c:pt idx="7">
                  <c:v>11.0</c:v>
                </c:pt>
                <c:pt idx="8">
                  <c:v>12.0</c:v>
                </c:pt>
                <c:pt idx="9">
                  <c:v>7.0</c:v>
                </c:pt>
                <c:pt idx="10">
                  <c:v>10.0</c:v>
                </c:pt>
                <c:pt idx="11">
                  <c:v>9.0</c:v>
                </c:pt>
                <c:pt idx="12">
                  <c:v>7.0</c:v>
                </c:pt>
                <c:pt idx="13">
                  <c:v>10.0</c:v>
                </c:pt>
                <c:pt idx="14">
                  <c:v>16.0</c:v>
                </c:pt>
                <c:pt idx="15">
                  <c:v>14.0</c:v>
                </c:pt>
                <c:pt idx="16">
                  <c:v>4.0</c:v>
                </c:pt>
                <c:pt idx="17">
                  <c:v>12.0</c:v>
                </c:pt>
                <c:pt idx="18">
                  <c:v>17.0</c:v>
                </c:pt>
                <c:pt idx="19">
                  <c:v>11.0</c:v>
                </c:pt>
                <c:pt idx="20">
                  <c:v>8.0</c:v>
                </c:pt>
                <c:pt idx="21">
                  <c:v>7.0</c:v>
                </c:pt>
                <c:pt idx="22">
                  <c:v>10.0</c:v>
                </c:pt>
                <c:pt idx="23">
                  <c:v>6.0</c:v>
                </c:pt>
                <c:pt idx="24">
                  <c:v>16.0</c:v>
                </c:pt>
                <c:pt idx="25">
                  <c:v>5.0</c:v>
                </c:pt>
              </c:numCache>
            </c:numRef>
          </c:val>
          <c:smooth val="0"/>
        </c:ser>
        <c:ser>
          <c:idx val="3"/>
          <c:order val="3"/>
          <c:tx>
            <c:strRef>
              <c:f>'Main Type &amp; phone'!$E$2</c:f>
              <c:strCache>
                <c:ptCount val="1"/>
                <c:pt idx="0">
                  <c:v>Citizen Science</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phone'!$E$3:$E$28</c:f>
              <c:numCache>
                <c:formatCode>General</c:formatCode>
                <c:ptCount val="26"/>
                <c:pt idx="0">
                  <c:v>0.0</c:v>
                </c:pt>
                <c:pt idx="1">
                  <c:v>0.0</c:v>
                </c:pt>
                <c:pt idx="2">
                  <c:v>0.0</c:v>
                </c:pt>
                <c:pt idx="3">
                  <c:v>0.0</c:v>
                </c:pt>
                <c:pt idx="4">
                  <c:v>0.0</c:v>
                </c:pt>
                <c:pt idx="5">
                  <c:v>0.0</c:v>
                </c:pt>
                <c:pt idx="6">
                  <c:v>0.0</c:v>
                </c:pt>
                <c:pt idx="7">
                  <c:v>0.0</c:v>
                </c:pt>
                <c:pt idx="8">
                  <c:v>0.0</c:v>
                </c:pt>
                <c:pt idx="9">
                  <c:v>0.0</c:v>
                </c:pt>
                <c:pt idx="10">
                  <c:v>0.0</c:v>
                </c:pt>
                <c:pt idx="11">
                  <c:v>0.0</c:v>
                </c:pt>
                <c:pt idx="12">
                  <c:v>0.0</c:v>
                </c:pt>
                <c:pt idx="13">
                  <c:v>0.0</c:v>
                </c:pt>
                <c:pt idx="14">
                  <c:v>0.0</c:v>
                </c:pt>
                <c:pt idx="15">
                  <c:v>0.0</c:v>
                </c:pt>
                <c:pt idx="16">
                  <c:v>0.0</c:v>
                </c:pt>
                <c:pt idx="17">
                  <c:v>2.0</c:v>
                </c:pt>
                <c:pt idx="18">
                  <c:v>1.0</c:v>
                </c:pt>
                <c:pt idx="19">
                  <c:v>1.0</c:v>
                </c:pt>
                <c:pt idx="20">
                  <c:v>4.0</c:v>
                </c:pt>
                <c:pt idx="21">
                  <c:v>0.0</c:v>
                </c:pt>
                <c:pt idx="22">
                  <c:v>1.0</c:v>
                </c:pt>
                <c:pt idx="23">
                  <c:v>0.0</c:v>
                </c:pt>
                <c:pt idx="24">
                  <c:v>1.0</c:v>
                </c:pt>
                <c:pt idx="25">
                  <c:v>0.0</c:v>
                </c:pt>
              </c:numCache>
            </c:numRef>
          </c:val>
          <c:smooth val="0"/>
        </c:ser>
        <c:ser>
          <c:idx val="4"/>
          <c:order val="4"/>
          <c:tx>
            <c:strRef>
              <c:f>'Main Type &amp; phone'!$F$2</c:f>
              <c:strCache>
                <c:ptCount val="1"/>
                <c:pt idx="0">
                  <c:v>Workshop</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phone'!$F$3:$F$28</c:f>
              <c:numCache>
                <c:formatCode>General</c:formatCode>
                <c:ptCount val="26"/>
                <c:pt idx="0">
                  <c:v>3.0</c:v>
                </c:pt>
                <c:pt idx="1">
                  <c:v>2.0</c:v>
                </c:pt>
                <c:pt idx="2">
                  <c:v>3.0</c:v>
                </c:pt>
                <c:pt idx="3">
                  <c:v>0.0</c:v>
                </c:pt>
                <c:pt idx="4">
                  <c:v>7.0</c:v>
                </c:pt>
                <c:pt idx="5">
                  <c:v>0.0</c:v>
                </c:pt>
                <c:pt idx="6">
                  <c:v>8.0</c:v>
                </c:pt>
                <c:pt idx="7">
                  <c:v>1.0</c:v>
                </c:pt>
                <c:pt idx="8">
                  <c:v>2.0</c:v>
                </c:pt>
                <c:pt idx="9">
                  <c:v>2.0</c:v>
                </c:pt>
                <c:pt idx="10">
                  <c:v>2.0</c:v>
                </c:pt>
                <c:pt idx="11">
                  <c:v>3.0</c:v>
                </c:pt>
                <c:pt idx="12">
                  <c:v>5.0</c:v>
                </c:pt>
                <c:pt idx="13">
                  <c:v>4.0</c:v>
                </c:pt>
                <c:pt idx="14">
                  <c:v>5.0</c:v>
                </c:pt>
                <c:pt idx="15">
                  <c:v>3.0</c:v>
                </c:pt>
                <c:pt idx="16">
                  <c:v>4.0</c:v>
                </c:pt>
                <c:pt idx="17">
                  <c:v>5.0</c:v>
                </c:pt>
                <c:pt idx="18">
                  <c:v>14.0</c:v>
                </c:pt>
                <c:pt idx="19">
                  <c:v>7.0</c:v>
                </c:pt>
                <c:pt idx="20">
                  <c:v>5.0</c:v>
                </c:pt>
                <c:pt idx="21">
                  <c:v>4.0</c:v>
                </c:pt>
                <c:pt idx="22">
                  <c:v>5.0</c:v>
                </c:pt>
                <c:pt idx="23">
                  <c:v>6.0</c:v>
                </c:pt>
                <c:pt idx="24">
                  <c:v>5.0</c:v>
                </c:pt>
                <c:pt idx="25">
                  <c:v>3.0</c:v>
                </c:pt>
              </c:numCache>
            </c:numRef>
          </c:val>
          <c:smooth val="0"/>
        </c:ser>
        <c:ser>
          <c:idx val="5"/>
          <c:order val="5"/>
          <c:tx>
            <c:strRef>
              <c:f>'Main Type &amp; phone'!$G$2</c:f>
              <c:strCache>
                <c:ptCount val="1"/>
                <c:pt idx="0">
                  <c:v>Log in</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phone'!$G$3:$G$28</c:f>
              <c:numCache>
                <c:formatCode>General</c:formatCode>
                <c:ptCount val="26"/>
                <c:pt idx="0">
                  <c:v>2.0</c:v>
                </c:pt>
                <c:pt idx="1">
                  <c:v>3.0</c:v>
                </c:pt>
                <c:pt idx="2">
                  <c:v>2.0</c:v>
                </c:pt>
                <c:pt idx="3">
                  <c:v>5.0</c:v>
                </c:pt>
                <c:pt idx="4">
                  <c:v>14.0</c:v>
                </c:pt>
                <c:pt idx="5">
                  <c:v>20.0</c:v>
                </c:pt>
                <c:pt idx="6">
                  <c:v>10.0</c:v>
                </c:pt>
                <c:pt idx="7">
                  <c:v>11.0</c:v>
                </c:pt>
                <c:pt idx="8">
                  <c:v>13.0</c:v>
                </c:pt>
                <c:pt idx="9">
                  <c:v>7.0</c:v>
                </c:pt>
                <c:pt idx="10">
                  <c:v>4.0</c:v>
                </c:pt>
                <c:pt idx="11">
                  <c:v>8.0</c:v>
                </c:pt>
                <c:pt idx="12">
                  <c:v>13.0</c:v>
                </c:pt>
                <c:pt idx="13">
                  <c:v>2.0</c:v>
                </c:pt>
                <c:pt idx="14">
                  <c:v>15.0</c:v>
                </c:pt>
                <c:pt idx="15">
                  <c:v>19.0</c:v>
                </c:pt>
                <c:pt idx="16">
                  <c:v>14.0</c:v>
                </c:pt>
                <c:pt idx="17">
                  <c:v>18.0</c:v>
                </c:pt>
                <c:pt idx="18">
                  <c:v>14.0</c:v>
                </c:pt>
                <c:pt idx="19">
                  <c:v>9.0</c:v>
                </c:pt>
                <c:pt idx="20">
                  <c:v>11.0</c:v>
                </c:pt>
                <c:pt idx="21">
                  <c:v>13.0</c:v>
                </c:pt>
                <c:pt idx="22">
                  <c:v>0.0</c:v>
                </c:pt>
                <c:pt idx="23">
                  <c:v>4.0</c:v>
                </c:pt>
                <c:pt idx="24">
                  <c:v>9.0</c:v>
                </c:pt>
                <c:pt idx="25">
                  <c:v>12.0</c:v>
                </c:pt>
              </c:numCache>
            </c:numRef>
          </c:val>
          <c:smooth val="0"/>
        </c:ser>
        <c:ser>
          <c:idx val="6"/>
          <c:order val="6"/>
          <c:tx>
            <c:strRef>
              <c:f>'Main Type &amp; phone'!$H$2</c:f>
              <c:strCache>
                <c:ptCount val="1"/>
                <c:pt idx="0">
                  <c:v>Data Access/Vis</c:v>
                </c:pt>
              </c:strCache>
            </c:strRef>
          </c:tx>
          <c:marker>
            <c:symbol val="none"/>
          </c:marker>
          <c:cat>
            <c:strRef>
              <c:f>'Main Type &amp; phone'!$A$3:$A$28</c:f>
              <c:strCache>
                <c:ptCount val="26"/>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Jan 16-31</c:v>
                </c:pt>
                <c:pt idx="24">
                  <c:v>Aug 01-15</c:v>
                </c:pt>
                <c:pt idx="25">
                  <c:v>Aug 16-30</c:v>
                </c:pt>
              </c:strCache>
            </c:strRef>
          </c:cat>
          <c:val>
            <c:numRef>
              <c:f>'Main Type &amp; phone'!$H$3:$H$28</c:f>
              <c:numCache>
                <c:formatCode>General</c:formatCode>
                <c:ptCount val="26"/>
                <c:pt idx="0">
                  <c:v>0.0</c:v>
                </c:pt>
                <c:pt idx="1">
                  <c:v>1.0</c:v>
                </c:pt>
                <c:pt idx="2">
                  <c:v>1.0</c:v>
                </c:pt>
                <c:pt idx="3">
                  <c:v>1.0</c:v>
                </c:pt>
                <c:pt idx="4">
                  <c:v>2.0</c:v>
                </c:pt>
                <c:pt idx="5">
                  <c:v>4.0</c:v>
                </c:pt>
                <c:pt idx="6">
                  <c:v>2.0</c:v>
                </c:pt>
                <c:pt idx="7">
                  <c:v>1.0</c:v>
                </c:pt>
                <c:pt idx="8">
                  <c:v>1.0</c:v>
                </c:pt>
                <c:pt idx="9">
                  <c:v>1.0</c:v>
                </c:pt>
                <c:pt idx="10">
                  <c:v>1.0</c:v>
                </c:pt>
                <c:pt idx="11">
                  <c:v>2.0</c:v>
                </c:pt>
                <c:pt idx="12">
                  <c:v>3.0</c:v>
                </c:pt>
                <c:pt idx="13">
                  <c:v>2.0</c:v>
                </c:pt>
                <c:pt idx="14">
                  <c:v>1.0</c:v>
                </c:pt>
                <c:pt idx="15">
                  <c:v>9.0</c:v>
                </c:pt>
                <c:pt idx="16">
                  <c:v>3.0</c:v>
                </c:pt>
                <c:pt idx="17">
                  <c:v>5.0</c:v>
                </c:pt>
                <c:pt idx="18">
                  <c:v>5.0</c:v>
                </c:pt>
                <c:pt idx="19">
                  <c:v>1.0</c:v>
                </c:pt>
                <c:pt idx="20">
                  <c:v>1.0</c:v>
                </c:pt>
                <c:pt idx="21">
                  <c:v>1.0</c:v>
                </c:pt>
                <c:pt idx="22">
                  <c:v>1.0</c:v>
                </c:pt>
                <c:pt idx="23">
                  <c:v>0.0</c:v>
                </c:pt>
                <c:pt idx="24">
                  <c:v>2.0</c:v>
                </c:pt>
                <c:pt idx="25">
                  <c:v>0.0</c:v>
                </c:pt>
              </c:numCache>
            </c:numRef>
          </c:val>
          <c:smooth val="0"/>
        </c:ser>
        <c:dLbls>
          <c:showLegendKey val="0"/>
          <c:showVal val="0"/>
          <c:showCatName val="0"/>
          <c:showSerName val="0"/>
          <c:showPercent val="0"/>
          <c:showBubbleSize val="0"/>
        </c:dLbls>
        <c:marker val="1"/>
        <c:smooth val="0"/>
        <c:axId val="-2067426584"/>
        <c:axId val="-2067423704"/>
      </c:lineChart>
      <c:catAx>
        <c:axId val="-2067426584"/>
        <c:scaling>
          <c:orientation val="minMax"/>
        </c:scaling>
        <c:delete val="0"/>
        <c:axPos val="b"/>
        <c:majorTickMark val="none"/>
        <c:minorTickMark val="none"/>
        <c:tickLblPos val="nextTo"/>
        <c:crossAx val="-2067423704"/>
        <c:crosses val="autoZero"/>
        <c:auto val="1"/>
        <c:lblAlgn val="ctr"/>
        <c:lblOffset val="100"/>
        <c:noMultiLvlLbl val="0"/>
      </c:catAx>
      <c:valAx>
        <c:axId val="-2067423704"/>
        <c:scaling>
          <c:orientation val="minMax"/>
        </c:scaling>
        <c:delete val="0"/>
        <c:axPos val="l"/>
        <c:majorGridlines/>
        <c:numFmt formatCode="General" sourceLinked="1"/>
        <c:majorTickMark val="none"/>
        <c:minorTickMark val="none"/>
        <c:tickLblPos val="nextTo"/>
        <c:crossAx val="-2067426584"/>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lineChart>
        <c:grouping val="standard"/>
        <c:varyColors val="0"/>
        <c:ser>
          <c:idx val="0"/>
          <c:order val="0"/>
          <c:tx>
            <c:strRef>
              <c:f>'New Accounts'!$B$2</c:f>
              <c:strCache>
                <c:ptCount val="1"/>
                <c:pt idx="0">
                  <c:v>Alumni</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Accounts'!$B$3:$B$27</c:f>
              <c:numCache>
                <c:formatCode>General</c:formatCode>
                <c:ptCount val="25"/>
                <c:pt idx="0">
                  <c:v>4.0</c:v>
                </c:pt>
                <c:pt idx="1">
                  <c:v>1.0</c:v>
                </c:pt>
                <c:pt idx="2">
                  <c:v>3.0</c:v>
                </c:pt>
                <c:pt idx="3">
                  <c:v>0.0</c:v>
                </c:pt>
                <c:pt idx="4">
                  <c:v>2.0</c:v>
                </c:pt>
                <c:pt idx="5">
                  <c:v>0.0</c:v>
                </c:pt>
                <c:pt idx="6">
                  <c:v>0.0</c:v>
                </c:pt>
                <c:pt idx="7">
                  <c:v>2.0</c:v>
                </c:pt>
                <c:pt idx="8">
                  <c:v>0.0</c:v>
                </c:pt>
                <c:pt idx="9">
                  <c:v>1.0</c:v>
                </c:pt>
                <c:pt idx="10">
                  <c:v>2.0</c:v>
                </c:pt>
                <c:pt idx="11">
                  <c:v>2.0</c:v>
                </c:pt>
                <c:pt idx="12">
                  <c:v>5.0</c:v>
                </c:pt>
                <c:pt idx="13">
                  <c:v>1.0</c:v>
                </c:pt>
                <c:pt idx="14">
                  <c:v>3.0</c:v>
                </c:pt>
                <c:pt idx="15">
                  <c:v>4.0</c:v>
                </c:pt>
                <c:pt idx="16">
                  <c:v>4.0</c:v>
                </c:pt>
                <c:pt idx="17">
                  <c:v>3.0</c:v>
                </c:pt>
                <c:pt idx="18">
                  <c:v>2.0</c:v>
                </c:pt>
                <c:pt idx="19">
                  <c:v>9.0</c:v>
                </c:pt>
                <c:pt idx="20">
                  <c:v>3.0</c:v>
                </c:pt>
                <c:pt idx="21">
                  <c:v>3.0</c:v>
                </c:pt>
                <c:pt idx="22">
                  <c:v>2.0</c:v>
                </c:pt>
                <c:pt idx="23">
                  <c:v>1.0</c:v>
                </c:pt>
                <c:pt idx="24">
                  <c:v>1.0</c:v>
                </c:pt>
              </c:numCache>
            </c:numRef>
          </c:val>
          <c:smooth val="0"/>
        </c:ser>
        <c:ser>
          <c:idx val="1"/>
          <c:order val="1"/>
          <c:tx>
            <c:strRef>
              <c:f>'New Accounts'!$C$2</c:f>
              <c:strCache>
                <c:ptCount val="1"/>
                <c:pt idx="0">
                  <c:v>Country Coordinator</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Accounts'!$C$3:$C$27</c:f>
              <c:numCache>
                <c:formatCode>General</c:formatCode>
                <c:ptCount val="25"/>
                <c:pt idx="0">
                  <c:v>0.0</c:v>
                </c:pt>
                <c:pt idx="1">
                  <c:v>0.0</c:v>
                </c:pt>
                <c:pt idx="2">
                  <c:v>0.0</c:v>
                </c:pt>
                <c:pt idx="3">
                  <c:v>2.0</c:v>
                </c:pt>
                <c:pt idx="4">
                  <c:v>0.0</c:v>
                </c:pt>
                <c:pt idx="5">
                  <c:v>0.0</c:v>
                </c:pt>
                <c:pt idx="6">
                  <c:v>0.0</c:v>
                </c:pt>
                <c:pt idx="7">
                  <c:v>2.0</c:v>
                </c:pt>
                <c:pt idx="8">
                  <c:v>2.0</c:v>
                </c:pt>
                <c:pt idx="9">
                  <c:v>0.0</c:v>
                </c:pt>
                <c:pt idx="10">
                  <c:v>3.0</c:v>
                </c:pt>
                <c:pt idx="11">
                  <c:v>0.0</c:v>
                </c:pt>
                <c:pt idx="12">
                  <c:v>0.0</c:v>
                </c:pt>
                <c:pt idx="13">
                  <c:v>0.0</c:v>
                </c:pt>
                <c:pt idx="14">
                  <c:v>0.0</c:v>
                </c:pt>
                <c:pt idx="15">
                  <c:v>1.0</c:v>
                </c:pt>
                <c:pt idx="16">
                  <c:v>2.0</c:v>
                </c:pt>
                <c:pt idx="17">
                  <c:v>0.0</c:v>
                </c:pt>
                <c:pt idx="18">
                  <c:v>1.0</c:v>
                </c:pt>
                <c:pt idx="19">
                  <c:v>0.0</c:v>
                </c:pt>
                <c:pt idx="20">
                  <c:v>0.0</c:v>
                </c:pt>
                <c:pt idx="21">
                  <c:v>1.0</c:v>
                </c:pt>
                <c:pt idx="22">
                  <c:v>1.0</c:v>
                </c:pt>
                <c:pt idx="23">
                  <c:v>0.0</c:v>
                </c:pt>
                <c:pt idx="24">
                  <c:v>0.0</c:v>
                </c:pt>
              </c:numCache>
            </c:numRef>
          </c:val>
          <c:smooth val="0"/>
        </c:ser>
        <c:ser>
          <c:idx val="2"/>
          <c:order val="2"/>
          <c:tx>
            <c:strRef>
              <c:f>'New Accounts'!$D$2</c:f>
              <c:strCache>
                <c:ptCount val="1"/>
                <c:pt idx="0">
                  <c:v>Partner</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Accounts'!$D$3:$D$27</c:f>
              <c:numCache>
                <c:formatCode>General</c:formatCode>
                <c:ptCount val="25"/>
                <c:pt idx="0">
                  <c:v>0.0</c:v>
                </c:pt>
                <c:pt idx="1">
                  <c:v>0.0</c:v>
                </c:pt>
                <c:pt idx="2">
                  <c:v>1.0</c:v>
                </c:pt>
                <c:pt idx="3">
                  <c:v>1.0</c:v>
                </c:pt>
                <c:pt idx="4">
                  <c:v>0.0</c:v>
                </c:pt>
                <c:pt idx="5">
                  <c:v>5.0</c:v>
                </c:pt>
                <c:pt idx="6">
                  <c:v>0.0</c:v>
                </c:pt>
                <c:pt idx="7">
                  <c:v>0.0</c:v>
                </c:pt>
                <c:pt idx="8">
                  <c:v>0.0</c:v>
                </c:pt>
                <c:pt idx="9">
                  <c:v>0.0</c:v>
                </c:pt>
                <c:pt idx="10">
                  <c:v>2.0</c:v>
                </c:pt>
                <c:pt idx="11">
                  <c:v>2.0</c:v>
                </c:pt>
                <c:pt idx="12">
                  <c:v>1.0</c:v>
                </c:pt>
                <c:pt idx="13">
                  <c:v>1.0</c:v>
                </c:pt>
                <c:pt idx="14">
                  <c:v>0.0</c:v>
                </c:pt>
                <c:pt idx="15">
                  <c:v>7.0</c:v>
                </c:pt>
                <c:pt idx="16">
                  <c:v>1.0</c:v>
                </c:pt>
                <c:pt idx="17">
                  <c:v>1.0</c:v>
                </c:pt>
                <c:pt idx="18">
                  <c:v>0.0</c:v>
                </c:pt>
                <c:pt idx="19">
                  <c:v>1.0</c:v>
                </c:pt>
                <c:pt idx="20">
                  <c:v>0.0</c:v>
                </c:pt>
                <c:pt idx="21">
                  <c:v>2.0</c:v>
                </c:pt>
                <c:pt idx="22">
                  <c:v>4.0</c:v>
                </c:pt>
                <c:pt idx="23">
                  <c:v>0.0</c:v>
                </c:pt>
                <c:pt idx="24">
                  <c:v>1.0</c:v>
                </c:pt>
              </c:numCache>
            </c:numRef>
          </c:val>
          <c:smooth val="0"/>
        </c:ser>
        <c:ser>
          <c:idx val="3"/>
          <c:order val="3"/>
          <c:tx>
            <c:strRef>
              <c:f>'New Accounts'!$E$2</c:f>
              <c:strCache>
                <c:ptCount val="1"/>
                <c:pt idx="0">
                  <c:v>Scientist</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Accounts'!$E$3:$E$27</c:f>
              <c:numCache>
                <c:formatCode>General</c:formatCode>
                <c:ptCount val="25"/>
                <c:pt idx="0">
                  <c:v>1.0</c:v>
                </c:pt>
                <c:pt idx="1">
                  <c:v>2.0</c:v>
                </c:pt>
                <c:pt idx="2">
                  <c:v>3.0</c:v>
                </c:pt>
                <c:pt idx="3">
                  <c:v>6.0</c:v>
                </c:pt>
                <c:pt idx="4">
                  <c:v>2.0</c:v>
                </c:pt>
                <c:pt idx="5">
                  <c:v>2.0</c:v>
                </c:pt>
                <c:pt idx="6">
                  <c:v>1.0</c:v>
                </c:pt>
                <c:pt idx="7">
                  <c:v>3.0</c:v>
                </c:pt>
                <c:pt idx="8">
                  <c:v>3.0</c:v>
                </c:pt>
                <c:pt idx="9">
                  <c:v>4.0</c:v>
                </c:pt>
                <c:pt idx="10">
                  <c:v>5.0</c:v>
                </c:pt>
                <c:pt idx="11">
                  <c:v>2.0</c:v>
                </c:pt>
                <c:pt idx="12">
                  <c:v>4.0</c:v>
                </c:pt>
                <c:pt idx="13">
                  <c:v>1.0</c:v>
                </c:pt>
                <c:pt idx="14">
                  <c:v>4.0</c:v>
                </c:pt>
                <c:pt idx="15">
                  <c:v>5.0</c:v>
                </c:pt>
                <c:pt idx="16">
                  <c:v>7.0</c:v>
                </c:pt>
                <c:pt idx="17">
                  <c:v>5.0</c:v>
                </c:pt>
                <c:pt idx="18">
                  <c:v>8.0</c:v>
                </c:pt>
                <c:pt idx="19">
                  <c:v>11.0</c:v>
                </c:pt>
                <c:pt idx="20">
                  <c:v>8.0</c:v>
                </c:pt>
                <c:pt idx="21">
                  <c:v>0.0</c:v>
                </c:pt>
                <c:pt idx="22">
                  <c:v>1.0</c:v>
                </c:pt>
                <c:pt idx="23">
                  <c:v>5.0</c:v>
                </c:pt>
                <c:pt idx="24">
                  <c:v>4.0</c:v>
                </c:pt>
              </c:numCache>
            </c:numRef>
          </c:val>
          <c:smooth val="0"/>
        </c:ser>
        <c:ser>
          <c:idx val="4"/>
          <c:order val="4"/>
          <c:tx>
            <c:strRef>
              <c:f>'New Accounts'!$F$2</c:f>
              <c:strCache>
                <c:ptCount val="1"/>
                <c:pt idx="0">
                  <c:v>Teacher</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Accounts'!$F$3:$F$27</c:f>
              <c:numCache>
                <c:formatCode>General</c:formatCode>
                <c:ptCount val="25"/>
                <c:pt idx="0">
                  <c:v>90.0</c:v>
                </c:pt>
                <c:pt idx="1">
                  <c:v>100.0</c:v>
                </c:pt>
                <c:pt idx="2">
                  <c:v>87.0</c:v>
                </c:pt>
                <c:pt idx="3">
                  <c:v>103.0</c:v>
                </c:pt>
                <c:pt idx="4">
                  <c:v>97.0</c:v>
                </c:pt>
                <c:pt idx="5">
                  <c:v>91.0</c:v>
                </c:pt>
                <c:pt idx="6">
                  <c:v>126.0</c:v>
                </c:pt>
                <c:pt idx="7">
                  <c:v>45.0</c:v>
                </c:pt>
                <c:pt idx="8">
                  <c:v>49.0</c:v>
                </c:pt>
                <c:pt idx="9">
                  <c:v>17.0</c:v>
                </c:pt>
                <c:pt idx="10">
                  <c:v>32.0</c:v>
                </c:pt>
                <c:pt idx="11">
                  <c:v>150.0</c:v>
                </c:pt>
                <c:pt idx="12">
                  <c:v>109.0</c:v>
                </c:pt>
                <c:pt idx="13">
                  <c:v>106.0</c:v>
                </c:pt>
                <c:pt idx="14">
                  <c:v>110.0</c:v>
                </c:pt>
                <c:pt idx="15">
                  <c:v>58.0</c:v>
                </c:pt>
                <c:pt idx="16">
                  <c:v>44.0</c:v>
                </c:pt>
                <c:pt idx="17">
                  <c:v>72.0</c:v>
                </c:pt>
                <c:pt idx="18">
                  <c:v>122.0</c:v>
                </c:pt>
                <c:pt idx="19">
                  <c:v>66.0</c:v>
                </c:pt>
                <c:pt idx="20">
                  <c:v>392.0</c:v>
                </c:pt>
                <c:pt idx="21">
                  <c:v>376.0</c:v>
                </c:pt>
                <c:pt idx="22">
                  <c:v>206.0</c:v>
                </c:pt>
                <c:pt idx="23">
                  <c:v>232.0</c:v>
                </c:pt>
                <c:pt idx="24">
                  <c:v>56.0</c:v>
                </c:pt>
              </c:numCache>
            </c:numRef>
          </c:val>
          <c:smooth val="0"/>
        </c:ser>
        <c:ser>
          <c:idx val="5"/>
          <c:order val="5"/>
          <c:tx>
            <c:strRef>
              <c:f>'New Accounts'!$G$2</c:f>
              <c:strCache>
                <c:ptCount val="1"/>
                <c:pt idx="0">
                  <c:v>Trainer</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Accounts'!$G$3:$G$27</c:f>
              <c:numCache>
                <c:formatCode>General</c:formatCode>
                <c:ptCount val="25"/>
                <c:pt idx="0">
                  <c:v>1.0</c:v>
                </c:pt>
                <c:pt idx="1">
                  <c:v>0.0</c:v>
                </c:pt>
                <c:pt idx="2">
                  <c:v>0.0</c:v>
                </c:pt>
                <c:pt idx="3">
                  <c:v>1.0</c:v>
                </c:pt>
                <c:pt idx="4">
                  <c:v>0.0</c:v>
                </c:pt>
                <c:pt idx="5">
                  <c:v>3.0</c:v>
                </c:pt>
                <c:pt idx="6">
                  <c:v>1.0</c:v>
                </c:pt>
                <c:pt idx="7">
                  <c:v>1.0</c:v>
                </c:pt>
                <c:pt idx="8">
                  <c:v>1.0</c:v>
                </c:pt>
                <c:pt idx="9">
                  <c:v>1.0</c:v>
                </c:pt>
                <c:pt idx="10">
                  <c:v>0.0</c:v>
                </c:pt>
                <c:pt idx="11">
                  <c:v>1.0</c:v>
                </c:pt>
                <c:pt idx="12">
                  <c:v>0.0</c:v>
                </c:pt>
                <c:pt idx="13">
                  <c:v>0.0</c:v>
                </c:pt>
                <c:pt idx="14">
                  <c:v>1.0</c:v>
                </c:pt>
                <c:pt idx="15">
                  <c:v>0.0</c:v>
                </c:pt>
                <c:pt idx="16">
                  <c:v>1.0</c:v>
                </c:pt>
                <c:pt idx="17">
                  <c:v>0.0</c:v>
                </c:pt>
                <c:pt idx="18">
                  <c:v>1.0</c:v>
                </c:pt>
                <c:pt idx="19">
                  <c:v>1.0</c:v>
                </c:pt>
                <c:pt idx="20">
                  <c:v>0.0</c:v>
                </c:pt>
                <c:pt idx="21">
                  <c:v>1.0</c:v>
                </c:pt>
                <c:pt idx="22">
                  <c:v>0.0</c:v>
                </c:pt>
                <c:pt idx="23">
                  <c:v>0.0</c:v>
                </c:pt>
                <c:pt idx="24">
                  <c:v>0.0</c:v>
                </c:pt>
              </c:numCache>
            </c:numRef>
          </c:val>
          <c:smooth val="0"/>
        </c:ser>
        <c:ser>
          <c:idx val="6"/>
          <c:order val="6"/>
          <c:tx>
            <c:strRef>
              <c:f>'New Accounts'!$H$2</c:f>
              <c:strCache>
                <c:ptCount val="1"/>
                <c:pt idx="0">
                  <c:v>General</c:v>
                </c:pt>
              </c:strCache>
            </c:strRef>
          </c:tx>
          <c:marker>
            <c:symbol val="none"/>
          </c:marker>
          <c:cat>
            <c:strRef>
              <c:f>'New Accounts'!$A$3:$A$27</c:f>
              <c:strCache>
                <c:ptCount val="25"/>
                <c:pt idx="0">
                  <c:v>Aug 01-15</c:v>
                </c:pt>
                <c:pt idx="1">
                  <c:v>Aug 16-31</c:v>
                </c:pt>
                <c:pt idx="2">
                  <c:v>Sep 01-15</c:v>
                </c:pt>
                <c:pt idx="3">
                  <c:v>Sep 16-30</c:v>
                </c:pt>
                <c:pt idx="4">
                  <c:v>Oct 01-15</c:v>
                </c:pt>
                <c:pt idx="5">
                  <c:v>Oct 16-31</c:v>
                </c:pt>
                <c:pt idx="6">
                  <c:v>Nov 01-15</c:v>
                </c:pt>
                <c:pt idx="7">
                  <c:v>Nov 16-30</c:v>
                </c:pt>
                <c:pt idx="8">
                  <c:v>Dec 01-15</c:v>
                </c:pt>
                <c:pt idx="9">
                  <c:v>Dec 16-31</c:v>
                </c:pt>
                <c:pt idx="10">
                  <c:v>Jan 01-15</c:v>
                </c:pt>
                <c:pt idx="11">
                  <c:v>Jan 16-31</c:v>
                </c:pt>
                <c:pt idx="12">
                  <c:v>Feb 01-15</c:v>
                </c:pt>
                <c:pt idx="13">
                  <c:v>Feb 16-29</c:v>
                </c:pt>
                <c:pt idx="14">
                  <c:v>Mar 01-15</c:v>
                </c:pt>
                <c:pt idx="15">
                  <c:v>Mar 16-31</c:v>
                </c:pt>
                <c:pt idx="16">
                  <c:v>Apr 01-15</c:v>
                </c:pt>
                <c:pt idx="17">
                  <c:v>Apr 16-30</c:v>
                </c:pt>
                <c:pt idx="18">
                  <c:v>May 01-15</c:v>
                </c:pt>
                <c:pt idx="19">
                  <c:v>May 16-31</c:v>
                </c:pt>
                <c:pt idx="20">
                  <c:v>Jun 01-15</c:v>
                </c:pt>
                <c:pt idx="21">
                  <c:v>Jun 16-30</c:v>
                </c:pt>
                <c:pt idx="22">
                  <c:v>Jul 01-15</c:v>
                </c:pt>
                <c:pt idx="23">
                  <c:v>Jul 16-31</c:v>
                </c:pt>
                <c:pt idx="24">
                  <c:v>Aug 01-15</c:v>
                </c:pt>
              </c:strCache>
            </c:strRef>
          </c:cat>
          <c:val>
            <c:numRef>
              <c:f>'New Accounts'!$H$3:$H$27</c:f>
              <c:numCache>
                <c:formatCode>General</c:formatCode>
                <c:ptCount val="25"/>
                <c:pt idx="0">
                  <c:v>0.0</c:v>
                </c:pt>
                <c:pt idx="1">
                  <c:v>0.0</c:v>
                </c:pt>
                <c:pt idx="2">
                  <c:v>0.0</c:v>
                </c:pt>
                <c:pt idx="3">
                  <c:v>0.0</c:v>
                </c:pt>
                <c:pt idx="4">
                  <c:v>1.0</c:v>
                </c:pt>
                <c:pt idx="5">
                  <c:v>0.0</c:v>
                </c:pt>
                <c:pt idx="6">
                  <c:v>0.0</c:v>
                </c:pt>
                <c:pt idx="7">
                  <c:v>0.0</c:v>
                </c:pt>
                <c:pt idx="8">
                  <c:v>0.0</c:v>
                </c:pt>
                <c:pt idx="9">
                  <c:v>0.0</c:v>
                </c:pt>
                <c:pt idx="10">
                  <c:v>0.0</c:v>
                </c:pt>
                <c:pt idx="11">
                  <c:v>0.0</c:v>
                </c:pt>
                <c:pt idx="12">
                  <c:v>0.0</c:v>
                </c:pt>
                <c:pt idx="13">
                  <c:v>1.0</c:v>
                </c:pt>
                <c:pt idx="14">
                  <c:v>0.0</c:v>
                </c:pt>
                <c:pt idx="15">
                  <c:v>0.0</c:v>
                </c:pt>
                <c:pt idx="16">
                  <c:v>0.0</c:v>
                </c:pt>
                <c:pt idx="17">
                  <c:v>0.0</c:v>
                </c:pt>
                <c:pt idx="18">
                  <c:v>0.0</c:v>
                </c:pt>
                <c:pt idx="19">
                  <c:v>0.0</c:v>
                </c:pt>
                <c:pt idx="20">
                  <c:v>0.0</c:v>
                </c:pt>
                <c:pt idx="21">
                  <c:v>0.0</c:v>
                </c:pt>
                <c:pt idx="22">
                  <c:v>1.0</c:v>
                </c:pt>
                <c:pt idx="23">
                  <c:v>0.0</c:v>
                </c:pt>
                <c:pt idx="24">
                  <c:v>1.0</c:v>
                </c:pt>
              </c:numCache>
            </c:numRef>
          </c:val>
          <c:smooth val="0"/>
        </c:ser>
        <c:dLbls>
          <c:showLegendKey val="0"/>
          <c:showVal val="0"/>
          <c:showCatName val="0"/>
          <c:showSerName val="0"/>
          <c:showPercent val="0"/>
          <c:showBubbleSize val="0"/>
        </c:dLbls>
        <c:marker val="1"/>
        <c:smooth val="0"/>
        <c:axId val="-2067352456"/>
        <c:axId val="-2067349576"/>
      </c:lineChart>
      <c:catAx>
        <c:axId val="-2067352456"/>
        <c:scaling>
          <c:orientation val="minMax"/>
        </c:scaling>
        <c:delete val="0"/>
        <c:axPos val="b"/>
        <c:majorTickMark val="none"/>
        <c:minorTickMark val="none"/>
        <c:tickLblPos val="nextTo"/>
        <c:crossAx val="-2067349576"/>
        <c:crosses val="autoZero"/>
        <c:auto val="1"/>
        <c:lblAlgn val="ctr"/>
        <c:lblOffset val="100"/>
        <c:noMultiLvlLbl val="0"/>
      </c:catAx>
      <c:valAx>
        <c:axId val="-2067349576"/>
        <c:scaling>
          <c:orientation val="minMax"/>
        </c:scaling>
        <c:delete val="0"/>
        <c:axPos val="l"/>
        <c:majorGridlines/>
        <c:numFmt formatCode="General" sourceLinked="1"/>
        <c:majorTickMark val="none"/>
        <c:minorTickMark val="none"/>
        <c:tickLblPos val="nextTo"/>
        <c:crossAx val="-2067352456"/>
        <c:crosses val="autoZero"/>
        <c:crossBetween val="between"/>
      </c:valAx>
    </c:plotArea>
    <c:legend>
      <c:legendPos val="r"/>
      <c:layout/>
      <c:overlay val="0"/>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25364C-BC12-5F44-A87C-D87E2C487951}" type="datetimeFigureOut">
              <a:rPr lang="en-US" smtClean="0"/>
              <a:t>9/25/16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04DBA2-5318-4540-939A-5841B600DD2A}" type="slidenum">
              <a:rPr lang="en-US" smtClean="0"/>
              <a:t>‹#›</a:t>
            </a:fld>
            <a:endParaRPr lang="en-US"/>
          </a:p>
        </p:txBody>
      </p:sp>
    </p:spTree>
    <p:extLst>
      <p:ext uri="{BB962C8B-B14F-4D97-AF65-F5344CB8AC3E}">
        <p14:creationId xmlns:p14="http://schemas.microsoft.com/office/powerpoint/2010/main" val="383208510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Argentina</a:t>
            </a:r>
          </a:p>
          <a:p>
            <a:r>
              <a:rPr lang="en-US" sz="1200" kern="1200" dirty="0" smtClean="0">
                <a:solidFill>
                  <a:schemeClr val="tx1"/>
                </a:solidFill>
                <a:effectLst/>
                <a:latin typeface="+mn-lt"/>
                <a:ea typeface="+mn-ea"/>
                <a:cs typeface="+mn-cs"/>
              </a:rPr>
              <a:t>Bermuda</a:t>
            </a:r>
          </a:p>
          <a:p>
            <a:r>
              <a:rPr lang="en-US" sz="1200" kern="1200" dirty="0" smtClean="0">
                <a:solidFill>
                  <a:schemeClr val="tx1"/>
                </a:solidFill>
                <a:effectLst/>
                <a:latin typeface="+mn-lt"/>
                <a:ea typeface="+mn-ea"/>
                <a:cs typeface="+mn-cs"/>
              </a:rPr>
              <a:t>Canada</a:t>
            </a:r>
          </a:p>
          <a:p>
            <a:r>
              <a:rPr lang="en-US" sz="1200" kern="1200" dirty="0" smtClean="0">
                <a:solidFill>
                  <a:schemeClr val="tx1"/>
                </a:solidFill>
                <a:effectLst/>
                <a:latin typeface="+mn-lt"/>
                <a:ea typeface="+mn-ea"/>
                <a:cs typeface="+mn-cs"/>
              </a:rPr>
              <a:t>Costa Rica</a:t>
            </a:r>
          </a:p>
          <a:p>
            <a:r>
              <a:rPr lang="en-US" sz="1200" kern="1200" dirty="0" smtClean="0">
                <a:solidFill>
                  <a:schemeClr val="tx1"/>
                </a:solidFill>
                <a:effectLst/>
                <a:latin typeface="+mn-lt"/>
                <a:ea typeface="+mn-ea"/>
                <a:cs typeface="+mn-cs"/>
              </a:rPr>
              <a:t>Croatia</a:t>
            </a:r>
          </a:p>
          <a:p>
            <a:r>
              <a:rPr lang="en-US" sz="1200" kern="1200" dirty="0" smtClean="0">
                <a:solidFill>
                  <a:schemeClr val="tx1"/>
                </a:solidFill>
                <a:effectLst/>
                <a:latin typeface="+mn-lt"/>
                <a:ea typeface="+mn-ea"/>
                <a:cs typeface="+mn-cs"/>
              </a:rPr>
              <a:t>Czech Republic</a:t>
            </a:r>
          </a:p>
          <a:p>
            <a:r>
              <a:rPr lang="en-US" sz="1200" kern="1200" dirty="0" smtClean="0">
                <a:solidFill>
                  <a:schemeClr val="tx1"/>
                </a:solidFill>
                <a:effectLst/>
                <a:latin typeface="+mn-lt"/>
                <a:ea typeface="+mn-ea"/>
                <a:cs typeface="+mn-cs"/>
              </a:rPr>
              <a:t>Dominican Republic</a:t>
            </a:r>
          </a:p>
          <a:p>
            <a:r>
              <a:rPr lang="en-US" sz="1200" kern="1200" dirty="0" smtClean="0">
                <a:solidFill>
                  <a:schemeClr val="tx1"/>
                </a:solidFill>
                <a:effectLst/>
                <a:latin typeface="+mn-lt"/>
                <a:ea typeface="+mn-ea"/>
                <a:cs typeface="+mn-cs"/>
              </a:rPr>
              <a:t>France</a:t>
            </a:r>
          </a:p>
          <a:p>
            <a:r>
              <a:rPr lang="en-US" sz="1200" kern="1200" dirty="0" smtClean="0">
                <a:solidFill>
                  <a:schemeClr val="tx1"/>
                </a:solidFill>
                <a:effectLst/>
                <a:latin typeface="+mn-lt"/>
                <a:ea typeface="+mn-ea"/>
                <a:cs typeface="+mn-cs"/>
              </a:rPr>
              <a:t>Germany</a:t>
            </a:r>
          </a:p>
          <a:p>
            <a:r>
              <a:rPr lang="en-US" sz="1200" kern="1200" dirty="0" smtClean="0">
                <a:solidFill>
                  <a:schemeClr val="tx1"/>
                </a:solidFill>
                <a:effectLst/>
                <a:latin typeface="+mn-lt"/>
                <a:ea typeface="+mn-ea"/>
                <a:cs typeface="+mn-cs"/>
              </a:rPr>
              <a:t>India</a:t>
            </a:r>
          </a:p>
          <a:p>
            <a:r>
              <a:rPr lang="en-US" sz="1200" kern="1200" dirty="0" smtClean="0">
                <a:solidFill>
                  <a:schemeClr val="tx1"/>
                </a:solidFill>
                <a:effectLst/>
                <a:latin typeface="+mn-lt"/>
                <a:ea typeface="+mn-ea"/>
                <a:cs typeface="+mn-cs"/>
              </a:rPr>
              <a:t>Israel</a:t>
            </a:r>
          </a:p>
          <a:p>
            <a:r>
              <a:rPr lang="en-US" sz="1200" kern="1200" dirty="0" smtClean="0">
                <a:solidFill>
                  <a:schemeClr val="tx1"/>
                </a:solidFill>
                <a:effectLst/>
                <a:latin typeface="+mn-lt"/>
                <a:ea typeface="+mn-ea"/>
                <a:cs typeface="+mn-cs"/>
              </a:rPr>
              <a:t>Japan</a:t>
            </a:r>
          </a:p>
          <a:p>
            <a:r>
              <a:rPr lang="en-US" sz="1200" kern="1200" dirty="0" smtClean="0">
                <a:solidFill>
                  <a:schemeClr val="tx1"/>
                </a:solidFill>
                <a:effectLst/>
                <a:latin typeface="+mn-lt"/>
                <a:ea typeface="+mn-ea"/>
                <a:cs typeface="+mn-cs"/>
              </a:rPr>
              <a:t>Jordan</a:t>
            </a:r>
          </a:p>
          <a:p>
            <a:r>
              <a:rPr lang="en-US" sz="1200" kern="1200" dirty="0" smtClean="0">
                <a:solidFill>
                  <a:schemeClr val="tx1"/>
                </a:solidFill>
                <a:effectLst/>
                <a:latin typeface="+mn-lt"/>
                <a:ea typeface="+mn-ea"/>
                <a:cs typeface="+mn-cs"/>
              </a:rPr>
              <a:t>Kenya</a:t>
            </a:r>
          </a:p>
          <a:p>
            <a:r>
              <a:rPr lang="en-US" sz="1200" kern="1200" dirty="0" smtClean="0">
                <a:solidFill>
                  <a:schemeClr val="tx1"/>
                </a:solidFill>
                <a:effectLst/>
                <a:latin typeface="+mn-lt"/>
                <a:ea typeface="+mn-ea"/>
                <a:cs typeface="+mn-cs"/>
              </a:rPr>
              <a:t>Republic of Korea</a:t>
            </a:r>
          </a:p>
          <a:p>
            <a:r>
              <a:rPr lang="en-US" sz="1200" kern="1200" dirty="0" smtClean="0">
                <a:solidFill>
                  <a:schemeClr val="tx1"/>
                </a:solidFill>
                <a:effectLst/>
                <a:latin typeface="+mn-lt"/>
                <a:ea typeface="+mn-ea"/>
                <a:cs typeface="+mn-cs"/>
              </a:rPr>
              <a:t>Lebanon</a:t>
            </a:r>
          </a:p>
          <a:p>
            <a:r>
              <a:rPr lang="en-US" sz="1200" kern="1200" dirty="0" smtClean="0">
                <a:solidFill>
                  <a:schemeClr val="tx1"/>
                </a:solidFill>
                <a:effectLst/>
                <a:latin typeface="+mn-lt"/>
                <a:ea typeface="+mn-ea"/>
                <a:cs typeface="+mn-cs"/>
              </a:rPr>
              <a:t>Morocco</a:t>
            </a:r>
          </a:p>
          <a:p>
            <a:r>
              <a:rPr lang="en-US" sz="1200" kern="1200" dirty="0" smtClean="0">
                <a:solidFill>
                  <a:schemeClr val="tx1"/>
                </a:solidFill>
                <a:effectLst/>
                <a:latin typeface="+mn-lt"/>
                <a:ea typeface="+mn-ea"/>
                <a:cs typeface="+mn-cs"/>
              </a:rPr>
              <a:t>Netherlands</a:t>
            </a:r>
          </a:p>
          <a:p>
            <a:r>
              <a:rPr lang="en-US" sz="1200" kern="1200" dirty="0" smtClean="0">
                <a:solidFill>
                  <a:schemeClr val="tx1"/>
                </a:solidFill>
                <a:effectLst/>
                <a:latin typeface="+mn-lt"/>
                <a:ea typeface="+mn-ea"/>
                <a:cs typeface="+mn-cs"/>
              </a:rPr>
              <a:t>Nigeria</a:t>
            </a:r>
          </a:p>
          <a:p>
            <a:r>
              <a:rPr lang="en-US" sz="1200" kern="1200" dirty="0" smtClean="0">
                <a:solidFill>
                  <a:schemeClr val="tx1"/>
                </a:solidFill>
                <a:effectLst/>
                <a:latin typeface="+mn-lt"/>
                <a:ea typeface="+mn-ea"/>
                <a:cs typeface="+mn-cs"/>
              </a:rPr>
              <a:t>Oman</a:t>
            </a:r>
          </a:p>
          <a:p>
            <a:r>
              <a:rPr lang="en-US" sz="1200" kern="1200" dirty="0" smtClean="0">
                <a:solidFill>
                  <a:schemeClr val="tx1"/>
                </a:solidFill>
                <a:effectLst/>
                <a:latin typeface="+mn-lt"/>
                <a:ea typeface="+mn-ea"/>
                <a:cs typeface="+mn-cs"/>
              </a:rPr>
              <a:t>Poland</a:t>
            </a:r>
          </a:p>
          <a:p>
            <a:r>
              <a:rPr lang="en-US" sz="1200" kern="1200" dirty="0" smtClean="0">
                <a:solidFill>
                  <a:schemeClr val="tx1"/>
                </a:solidFill>
                <a:effectLst/>
                <a:latin typeface="+mn-lt"/>
                <a:ea typeface="+mn-ea"/>
                <a:cs typeface="+mn-cs"/>
              </a:rPr>
              <a:t>Portugal</a:t>
            </a:r>
          </a:p>
          <a:p>
            <a:r>
              <a:rPr lang="en-US" sz="1200" kern="1200" dirty="0" smtClean="0">
                <a:solidFill>
                  <a:schemeClr val="tx1"/>
                </a:solidFill>
                <a:effectLst/>
                <a:latin typeface="+mn-lt"/>
                <a:ea typeface="+mn-ea"/>
                <a:cs typeface="+mn-cs"/>
              </a:rPr>
              <a:t>South Africa</a:t>
            </a:r>
          </a:p>
          <a:p>
            <a:r>
              <a:rPr lang="en-US" sz="1200" kern="1200" dirty="0" smtClean="0">
                <a:solidFill>
                  <a:schemeClr val="tx1"/>
                </a:solidFill>
                <a:effectLst/>
                <a:latin typeface="+mn-lt"/>
                <a:ea typeface="+mn-ea"/>
                <a:cs typeface="+mn-cs"/>
              </a:rPr>
              <a:t>Sri Lanka</a:t>
            </a:r>
          </a:p>
          <a:p>
            <a:r>
              <a:rPr lang="en-US" sz="1200" kern="1200" dirty="0" smtClean="0">
                <a:solidFill>
                  <a:schemeClr val="tx1"/>
                </a:solidFill>
                <a:effectLst/>
                <a:latin typeface="+mn-lt"/>
                <a:ea typeface="+mn-ea"/>
                <a:cs typeface="+mn-cs"/>
              </a:rPr>
              <a:t>Suriname</a:t>
            </a:r>
          </a:p>
          <a:p>
            <a:r>
              <a:rPr lang="en-US" sz="1200" kern="1200" dirty="0" smtClean="0">
                <a:solidFill>
                  <a:schemeClr val="tx1"/>
                </a:solidFill>
                <a:effectLst/>
                <a:latin typeface="+mn-lt"/>
                <a:ea typeface="+mn-ea"/>
                <a:cs typeface="+mn-cs"/>
              </a:rPr>
              <a:t>Taiwan</a:t>
            </a:r>
          </a:p>
          <a:p>
            <a:r>
              <a:rPr lang="en-US" sz="1200" kern="1200" dirty="0" smtClean="0">
                <a:solidFill>
                  <a:schemeClr val="tx1"/>
                </a:solidFill>
                <a:effectLst/>
                <a:latin typeface="+mn-lt"/>
                <a:ea typeface="+mn-ea"/>
                <a:cs typeface="+mn-cs"/>
              </a:rPr>
              <a:t>Tanzania</a:t>
            </a:r>
          </a:p>
          <a:p>
            <a:r>
              <a:rPr lang="en-US" sz="1200" kern="1200" dirty="0" smtClean="0">
                <a:solidFill>
                  <a:schemeClr val="tx1"/>
                </a:solidFill>
                <a:effectLst/>
                <a:latin typeface="+mn-lt"/>
                <a:ea typeface="+mn-ea"/>
                <a:cs typeface="+mn-cs"/>
              </a:rPr>
              <a:t>Thailand</a:t>
            </a:r>
          </a:p>
          <a:p>
            <a:r>
              <a:rPr lang="en-US" sz="1200" kern="1200" dirty="0" smtClean="0">
                <a:solidFill>
                  <a:schemeClr val="tx1"/>
                </a:solidFill>
                <a:effectLst/>
                <a:latin typeface="+mn-lt"/>
                <a:ea typeface="+mn-ea"/>
                <a:cs typeface="+mn-cs"/>
              </a:rPr>
              <a:t>Trinidad and Tobago</a:t>
            </a:r>
          </a:p>
          <a:p>
            <a:r>
              <a:rPr lang="en-US" sz="1200" kern="1200" dirty="0" smtClean="0">
                <a:solidFill>
                  <a:schemeClr val="tx1"/>
                </a:solidFill>
                <a:effectLst/>
                <a:latin typeface="+mn-lt"/>
                <a:ea typeface="+mn-ea"/>
                <a:cs typeface="+mn-cs"/>
              </a:rPr>
              <a:t>USA</a:t>
            </a:r>
          </a:p>
          <a:p>
            <a:r>
              <a:rPr lang="en-US" sz="1200" kern="1200" dirty="0" smtClean="0">
                <a:solidFill>
                  <a:schemeClr val="tx1"/>
                </a:solidFill>
                <a:effectLst/>
                <a:latin typeface="+mn-lt"/>
                <a:ea typeface="+mn-ea"/>
                <a:cs typeface="+mn-cs"/>
              </a:rPr>
              <a:t>Uruguay</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Number of Students:  25</a:t>
            </a:r>
          </a:p>
          <a:p>
            <a:r>
              <a:rPr lang="en-US" sz="1200" kern="1200" dirty="0" smtClean="0">
                <a:solidFill>
                  <a:schemeClr val="tx1"/>
                </a:solidFill>
                <a:effectLst/>
                <a:latin typeface="+mn-lt"/>
                <a:ea typeface="+mn-ea"/>
                <a:cs typeface="+mn-cs"/>
              </a:rPr>
              <a:t>Number of US Students:  8</a:t>
            </a:r>
          </a:p>
          <a:p>
            <a:r>
              <a:rPr lang="en-US" sz="1200" kern="1200" dirty="0" smtClean="0">
                <a:solidFill>
                  <a:schemeClr val="tx1"/>
                </a:solidFill>
                <a:effectLst/>
                <a:latin typeface="+mn-lt"/>
                <a:ea typeface="+mn-ea"/>
                <a:cs typeface="+mn-cs"/>
              </a:rPr>
              <a:t>Number of Teachers: </a:t>
            </a:r>
            <a:r>
              <a:rPr lang="en-US" sz="1200" kern="1200" smtClean="0">
                <a:solidFill>
                  <a:schemeClr val="tx1"/>
                </a:solidFill>
                <a:effectLst/>
                <a:latin typeface="+mn-lt"/>
                <a:ea typeface="+mn-ea"/>
                <a:cs typeface="+mn-cs"/>
              </a:rPr>
              <a:t> 20</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Number of US Teachers:  6</a:t>
            </a:r>
          </a:p>
          <a:p>
            <a:r>
              <a:rPr lang="en-US" sz="1200" kern="1200" dirty="0" smtClean="0">
                <a:solidFill>
                  <a:schemeClr val="tx1"/>
                </a:solidFill>
                <a:effectLst/>
                <a:latin typeface="+mn-lt"/>
                <a:ea typeface="+mn-ea"/>
                <a:cs typeface="+mn-cs"/>
              </a:rPr>
              <a:t>Country Coordinators:  19</a:t>
            </a:r>
          </a:p>
          <a:p>
            <a:r>
              <a:rPr lang="en-US" sz="1200" kern="1200" dirty="0" smtClean="0">
                <a:solidFill>
                  <a:schemeClr val="tx1"/>
                </a:solidFill>
                <a:effectLst/>
                <a:latin typeface="+mn-lt"/>
                <a:ea typeface="+mn-ea"/>
                <a:cs typeface="+mn-cs"/>
              </a:rPr>
              <a:t>US Partners:  29</a:t>
            </a:r>
          </a:p>
          <a:p>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2</a:t>
            </a:fld>
            <a:endParaRPr lang="en-US"/>
          </a:p>
        </p:txBody>
      </p:sp>
    </p:spTree>
    <p:extLst>
      <p:ext uri="{BB962C8B-B14F-4D97-AF65-F5344CB8AC3E}">
        <p14:creationId xmlns:p14="http://schemas.microsoft.com/office/powerpoint/2010/main" val="1236832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GLOBE Program Vision, Mission and Goals</a:t>
            </a:r>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3</a:t>
            </a:fld>
            <a:endParaRPr lang="en-US"/>
          </a:p>
        </p:txBody>
      </p:sp>
    </p:spTree>
    <p:extLst>
      <p:ext uri="{BB962C8B-B14F-4D97-AF65-F5344CB8AC3E}">
        <p14:creationId xmlns:p14="http://schemas.microsoft.com/office/powerpoint/2010/main" val="991102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6</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7</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Brazil,</a:t>
            </a:r>
            <a:r>
              <a:rPr lang="en-US" baseline="0" dirty="0" smtClean="0"/>
              <a:t> Vietnam, Mauritius</a:t>
            </a:r>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8</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9</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10</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11</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12</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13</a:t>
            </a:fld>
            <a:endParaRPr lang="en-US" dirty="0"/>
          </a:p>
        </p:txBody>
      </p:sp>
    </p:spTree>
    <p:extLst>
      <p:ext uri="{BB962C8B-B14F-4D97-AF65-F5344CB8AC3E}">
        <p14:creationId xmlns:p14="http://schemas.microsoft.com/office/powerpoint/2010/main" val="3575994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Twitter activity</a:t>
            </a:r>
            <a:r>
              <a:rPr lang="en-US" baseline="0" dirty="0" smtClean="0"/>
              <a:t> was also strong in August: 33,200 people were reached by GLOBE twitter, averaging 1,200 per day.</a:t>
            </a:r>
          </a:p>
          <a:p>
            <a:r>
              <a:rPr lang="en-US" baseline="0" dirty="0" smtClean="0"/>
              <a:t>Pinterest </a:t>
            </a:r>
            <a:r>
              <a:rPr lang="en-US" dirty="0" smtClean="0"/>
              <a:t>is a visual bookmarking tool that helps you discover and save creative ideas. </a:t>
            </a:r>
            <a:r>
              <a:rPr lang="en-US" baseline="0" dirty="0" smtClean="0"/>
              <a:t>GLOBE’s Pinterest page has 21 boards of GLOBE and Sponsor activities; 1</a:t>
            </a:r>
            <a:r>
              <a:rPr lang="is-IS" baseline="0" dirty="0" smtClean="0"/>
              <a:t>,600 people follow GLOBE‘s Pinterest site.</a:t>
            </a:r>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14</a:t>
            </a:fld>
            <a:endParaRPr lang="en-US" dirty="0"/>
          </a:p>
        </p:txBody>
      </p:sp>
    </p:spTree>
    <p:extLst>
      <p:ext uri="{BB962C8B-B14F-4D97-AF65-F5344CB8AC3E}">
        <p14:creationId xmlns:p14="http://schemas.microsoft.com/office/powerpoint/2010/main" val="35759945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15</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16</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Answered: 140    </a:t>
            </a:r>
            <a:r>
              <a:rPr lang="en-US" i="1" dirty="0" smtClean="0"/>
              <a:t>(Partners &amp; Country Coordinators’ responses)</a:t>
            </a:r>
            <a:endParaRPr lang="en-US" i="1" dirty="0"/>
          </a:p>
        </p:txBody>
      </p:sp>
      <p:sp>
        <p:nvSpPr>
          <p:cNvPr id="4" name="Slide Number Placeholder 3"/>
          <p:cNvSpPr>
            <a:spLocks noGrp="1"/>
          </p:cNvSpPr>
          <p:nvPr>
            <p:ph type="sldNum" sz="quarter" idx="10"/>
          </p:nvPr>
        </p:nvSpPr>
        <p:spPr/>
        <p:txBody>
          <a:bodyPr/>
          <a:lstStyle/>
          <a:p>
            <a:fld id="{5904DBA2-5318-4540-939A-5841B600DD2A}" type="slidenum">
              <a:rPr lang="en-US" smtClean="0"/>
              <a:t>17</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18</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19</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20</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5904DBA2-5318-4540-939A-5841B600DD2A}" type="slidenum">
              <a:rPr lang="en-US" smtClean="0"/>
              <a:t>21</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22</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23</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More schools have</a:t>
            </a:r>
            <a:r>
              <a:rPr lang="en-US" baseline="0" dirty="0" smtClean="0"/>
              <a:t> entered at least 1 data point so far this year compared to the past 6 years. Citizen science organizations are included beginning in 2016.   </a:t>
            </a:r>
            <a:endParaRPr lang="en-US" dirty="0" smtClean="0"/>
          </a:p>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24</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During</a:t>
            </a:r>
            <a:r>
              <a:rPr lang="en-US" baseline="0" dirty="0" smtClean="0"/>
              <a:t> the past 12 months, this shows the countries that have entered data and how many months of data they have reported. It does not differentiate whether the data was reported yesterday or 12 months ago -- just that “x” amount of months out of 12 had data. Due to available space, only countries that have three or more months of data are reported.</a:t>
            </a:r>
            <a:endParaRPr lang="en-US" dirty="0" smtClean="0"/>
          </a:p>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25</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If a country</a:t>
            </a:r>
            <a:r>
              <a:rPr lang="en-US" baseline="0" dirty="0" smtClean="0"/>
              <a:t> had at least 200 data points, these graphs show the amount of data that was measured and reported.  </a:t>
            </a:r>
          </a:p>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26</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The overall number of automated collected data has decreased compared to the same time period last year.</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The amount of manually collected measurements has increased compared to the same time period a year ago.  </a:t>
            </a:r>
            <a:endParaRPr lang="en-US" dirty="0" smtClean="0"/>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4255209E-C573-443A-830A-E2B004DA4176}" type="slidenum">
              <a:rPr lang="en-US" smtClean="0"/>
              <a:t>27</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28</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29</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30</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31</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55209E-C573-443A-830A-E2B004DA4176}" type="slidenum">
              <a:rPr lang="en-US" smtClean="0"/>
              <a:t>32</a:t>
            </a:fld>
            <a:endParaRPr lang="en-US" dirty="0"/>
          </a:p>
        </p:txBody>
      </p:sp>
    </p:spTree>
    <p:extLst>
      <p:ext uri="{BB962C8B-B14F-4D97-AF65-F5344CB8AC3E}">
        <p14:creationId xmlns:p14="http://schemas.microsoft.com/office/powerpoint/2010/main" val="34409250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83C3B2-725C-BE40-A115-5676FB40C358}" type="slidenum">
              <a:rPr lang="en-US" smtClean="0"/>
              <a:t>33</a:t>
            </a:fld>
            <a:endParaRPr lang="en-US" dirty="0"/>
          </a:p>
        </p:txBody>
      </p:sp>
    </p:spTree>
    <p:extLst>
      <p:ext uri="{BB962C8B-B14F-4D97-AF65-F5344CB8AC3E}">
        <p14:creationId xmlns:p14="http://schemas.microsoft.com/office/powerpoint/2010/main" val="18490208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83C3B2-725C-BE40-A115-5676FB40C358}" type="slidenum">
              <a:rPr lang="en-US" smtClean="0"/>
              <a:t>34</a:t>
            </a:fld>
            <a:endParaRPr lang="en-US" dirty="0"/>
          </a:p>
        </p:txBody>
      </p:sp>
    </p:spTree>
    <p:extLst>
      <p:ext uri="{BB962C8B-B14F-4D97-AF65-F5344CB8AC3E}">
        <p14:creationId xmlns:p14="http://schemas.microsoft.com/office/powerpoint/2010/main" val="18490208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35</a:t>
            </a:fld>
            <a:endParaRPr lang="en-US"/>
          </a:p>
        </p:txBody>
      </p:sp>
    </p:spTree>
    <p:extLst>
      <p:ext uri="{BB962C8B-B14F-4D97-AF65-F5344CB8AC3E}">
        <p14:creationId xmlns:p14="http://schemas.microsoft.com/office/powerpoint/2010/main" val="36422139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8 languages in addition to English</a:t>
            </a:r>
          </a:p>
          <a:p>
            <a:r>
              <a:rPr lang="en-US" dirty="0" smtClean="0"/>
              <a:t>Arabic</a:t>
            </a:r>
          </a:p>
          <a:p>
            <a:r>
              <a:rPr lang="en-US" dirty="0" smtClean="0"/>
              <a:t>Dutch</a:t>
            </a:r>
          </a:p>
          <a:p>
            <a:r>
              <a:rPr lang="en-US" dirty="0" smtClean="0"/>
              <a:t>French</a:t>
            </a:r>
          </a:p>
          <a:p>
            <a:r>
              <a:rPr lang="en-US" dirty="0" smtClean="0"/>
              <a:t>German</a:t>
            </a:r>
          </a:p>
          <a:p>
            <a:r>
              <a:rPr lang="en-US" dirty="0" smtClean="0"/>
              <a:t>Hindi</a:t>
            </a:r>
          </a:p>
          <a:p>
            <a:r>
              <a:rPr lang="en-US" dirty="0" smtClean="0"/>
              <a:t>Russian</a:t>
            </a:r>
          </a:p>
          <a:p>
            <a:r>
              <a:rPr lang="en-US" dirty="0" smtClean="0"/>
              <a:t>Spanish</a:t>
            </a:r>
          </a:p>
          <a:p>
            <a:r>
              <a:rPr lang="en-US" dirty="0" smtClean="0"/>
              <a:t>Thai</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5904DBA2-5318-4540-939A-5841B600DD2A}" type="slidenum">
              <a:rPr lang="en-US" smtClean="0"/>
              <a:t>36</a:t>
            </a:fld>
            <a:endParaRPr lang="en-US"/>
          </a:p>
        </p:txBody>
      </p:sp>
    </p:spTree>
    <p:extLst>
      <p:ext uri="{BB962C8B-B14F-4D97-AF65-F5344CB8AC3E}">
        <p14:creationId xmlns:p14="http://schemas.microsoft.com/office/powerpoint/2010/main" val="3642213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A0CD87C-F818-5041-A0F4-93C7B42EC97F}" type="datetimeFigureOut">
              <a:rPr lang="en-US" smtClean="0"/>
              <a:t>9/25/16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69625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0CD87C-F818-5041-A0F4-93C7B42EC97F}" type="datetimeFigureOut">
              <a:rPr lang="en-US" smtClean="0"/>
              <a:t>9/25/16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5139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CD87C-F818-5041-A0F4-93C7B42EC97F}" type="datetimeFigureOut">
              <a:rPr lang="en-US" smtClean="0"/>
              <a:t>9/25/16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78857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A0CD87C-F818-5041-A0F4-93C7B42EC97F}" type="datetimeFigureOut">
              <a:rPr lang="en-US" smtClean="0"/>
              <a:t>9/25/16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4234271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A0CD87C-F818-5041-A0F4-93C7B42EC97F}" type="datetimeFigureOut">
              <a:rPr lang="en-US" smtClean="0"/>
              <a:t>9/25/16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3246193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A0CD87C-F818-5041-A0F4-93C7B42EC97F}" type="datetimeFigureOut">
              <a:rPr lang="en-US" smtClean="0"/>
              <a:t>9/25/16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12178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0CD87C-F818-5041-A0F4-93C7B42EC97F}" type="datetimeFigureOut">
              <a:rPr lang="en-US" smtClean="0"/>
              <a:t>9/25/16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3572989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0CD87C-F818-5041-A0F4-93C7B42EC97F}" type="datetimeFigureOut">
              <a:rPr lang="en-US" smtClean="0"/>
              <a:t>9/25/16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1697850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0CD87C-F818-5041-A0F4-93C7B42EC97F}" type="datetimeFigureOut">
              <a:rPr lang="en-US" smtClean="0"/>
              <a:t>9/25/16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690074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0CD87C-F818-5041-A0F4-93C7B42EC97F}" type="datetimeFigureOut">
              <a:rPr lang="en-US" smtClean="0"/>
              <a:t>9/25/16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1238732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0CD87C-F818-5041-A0F4-93C7B42EC97F}" type="datetimeFigureOut">
              <a:rPr lang="en-US" smtClean="0"/>
              <a:t>9/25/16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9D095-A048-5449-B0A1-D2779121EB63}" type="slidenum">
              <a:rPr lang="en-US" smtClean="0"/>
              <a:t>‹#›</a:t>
            </a:fld>
            <a:endParaRPr lang="en-US"/>
          </a:p>
        </p:txBody>
      </p:sp>
    </p:spTree>
    <p:extLst>
      <p:ext uri="{BB962C8B-B14F-4D97-AF65-F5344CB8AC3E}">
        <p14:creationId xmlns:p14="http://schemas.microsoft.com/office/powerpoint/2010/main" val="249184840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0CD87C-F818-5041-A0F4-93C7B42EC97F}" type="datetimeFigureOut">
              <a:rPr lang="en-US" smtClean="0"/>
              <a:t>9/25/16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A9D095-A048-5449-B0A1-D2779121EB63}" type="slidenum">
              <a:rPr lang="en-US" smtClean="0"/>
              <a:t>‹#›</a:t>
            </a:fld>
            <a:endParaRPr lang="en-US"/>
          </a:p>
        </p:txBody>
      </p:sp>
    </p:spTree>
    <p:extLst>
      <p:ext uri="{BB962C8B-B14F-4D97-AF65-F5344CB8AC3E}">
        <p14:creationId xmlns:p14="http://schemas.microsoft.com/office/powerpoint/2010/main" val="1152524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9.png"/><Relationship Id="rId6"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1.png"/><Relationship Id="rId6" Type="http://schemas.openxmlformats.org/officeDocument/2006/relationships/image" Target="../media/image12.png"/><Relationship Id="rId7"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4.png"/><Relationship Id="rId6"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18.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9.png"/><Relationship Id="rId6" Type="http://schemas.openxmlformats.org/officeDocument/2006/relationships/image" Target="../media/image20.png"/><Relationship Id="rId7" Type="http://schemas.openxmlformats.org/officeDocument/2006/relationships/image" Target="../media/image21.png"/><Relationship Id="rId8" Type="http://schemas.openxmlformats.org/officeDocument/2006/relationships/image" Target="../media/image22.png"/><Relationship Id="rId9" Type="http://schemas.openxmlformats.org/officeDocument/2006/relationships/image" Target="../media/image23.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s://www.youtube.com/watch?v=3aTQtoPD7dE" TargetMode="External"/><Relationship Id="rId6" Type="http://schemas.openxmlformats.org/officeDocument/2006/relationships/image" Target="../media/image24.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25.png"/><Relationship Id="rId5" Type="http://schemas.openxmlformats.org/officeDocument/2006/relationships/image" Target="../media/image26.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27.png"/><Relationship Id="rId5" Type="http://schemas.openxmlformats.org/officeDocument/2006/relationships/image" Target="../media/image28.png"/><Relationship Id="rId6" Type="http://schemas.openxmlformats.org/officeDocument/2006/relationships/image" Target="../media/image29.pn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0.png"/><Relationship Id="rId6" Type="http://schemas.openxmlformats.org/officeDocument/2006/relationships/image" Target="../media/image31.pn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2.pn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chart" Target="../charts/chart1.xml"/><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chart" Target="../charts/chart2.xml"/><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chart" Target="../charts/chart3.xm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chart" Target="../charts/chart4.xml"/><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3.png"/><Relationship Id="rId6" Type="http://schemas.openxmlformats.org/officeDocument/2006/relationships/image" Target="../media/image34.pn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8.png"/><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5.xml"/><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6.xml"/><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7.xml"/><Relationship Id="rId5" Type="http://schemas.openxmlformats.org/officeDocument/2006/relationships/chart" Target="../charts/chart8.xml"/><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9.xml"/><Relationship Id="rId5" Type="http://schemas.openxmlformats.org/officeDocument/2006/relationships/chart" Target="../charts/chart10.xml"/><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9.jpg"/><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40.jpg"/><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11.xml"/><Relationship Id="rId5" Type="http://schemas.openxmlformats.org/officeDocument/2006/relationships/chart" Target="../charts/chart12.xml"/><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hart" Target="../charts/chart13.xml"/><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0.xml"/><Relationship Id="rId3" Type="http://schemas.openxmlformats.org/officeDocument/2006/relationships/chart" Target="../charts/char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1.xml"/><Relationship Id="rId3" Type="http://schemas.openxmlformats.org/officeDocument/2006/relationships/chart" Target="../charts/char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1.png"/><Relationship Id="rId6"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3.png"/><Relationship Id="rId6" Type="http://schemas.openxmlformats.org/officeDocument/2006/relationships/image" Target="../media/image44.png"/><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5.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6.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7.png"/><Relationship Id="rId1" Type="http://schemas.microsoft.com/office/2007/relationships/media" Target="../media/media1.mp4"/><Relationship Id="rId2" Type="http://schemas.openxmlformats.org/officeDocument/2006/relationships/video" Target="../media/media1.mp4"/></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a:xfrm>
            <a:off x="6553200" y="6356350"/>
            <a:ext cx="2133600" cy="365125"/>
          </a:xfrm>
        </p:spPr>
        <p:txBody>
          <a:bodyPr/>
          <a:lstStyle>
            <a:lvl1pPr>
              <a:defRPr sz="800"/>
            </a:lvl1pPr>
          </a:lstStyle>
          <a:p>
            <a:r>
              <a:rPr lang="en-US" dirty="0" smtClean="0"/>
              <a:t>Opening Slide</a:t>
            </a:r>
            <a:endParaRPr lang="en-US" dirty="0"/>
          </a:p>
        </p:txBody>
      </p:sp>
      <p:pic>
        <p:nvPicPr>
          <p:cNvPr id="6" name="Picture 5" descr="left_globe.png"/>
          <p:cNvPicPr>
            <a:picLocks noChangeAspect="1"/>
          </p:cNvPicPr>
          <p:nvPr/>
        </p:nvPicPr>
        <p:blipFill>
          <a:blip r:embed="rId2"/>
          <a:stretch>
            <a:fillRect/>
          </a:stretch>
        </p:blipFill>
        <p:spPr>
          <a:xfrm>
            <a:off x="120659" y="539972"/>
            <a:ext cx="2724839" cy="5201965"/>
          </a:xfrm>
          <a:prstGeom prst="rect">
            <a:avLst/>
          </a:prstGeom>
        </p:spPr>
      </p:pic>
      <p:pic>
        <p:nvPicPr>
          <p:cNvPr id="7" name="Picture 6"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8" name="Rectangle 7"/>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9" name="Picture 8"/>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10" name="Text Placeholder 2"/>
          <p:cNvSpPr txBox="1">
            <a:spLocks/>
          </p:cNvSpPr>
          <p:nvPr/>
        </p:nvSpPr>
        <p:spPr>
          <a:xfrm>
            <a:off x="2845498" y="1430866"/>
            <a:ext cx="5841302" cy="4072467"/>
          </a:xfrm>
          <a:prstGeom prst="rect">
            <a:avLst/>
          </a:prstGeom>
        </p:spPr>
        <p:txBody>
          <a:bodyPr vert="horz" lIns="91440" tIns="45720" rIns="91440" bIns="45720" rtlCol="0">
            <a:normAutofit fontScale="40000" lnSpcReduction="200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sz="8600" dirty="0" smtClean="0">
                <a:solidFill>
                  <a:schemeClr val="tx1"/>
                </a:solidFill>
              </a:rPr>
              <a:t>GLOBE Implementation Office</a:t>
            </a:r>
          </a:p>
          <a:p>
            <a:r>
              <a:rPr lang="en-US" sz="8600" dirty="0" smtClean="0">
                <a:solidFill>
                  <a:schemeClr val="tx1"/>
                </a:solidFill>
              </a:rPr>
              <a:t>Report to the Community</a:t>
            </a:r>
          </a:p>
          <a:p>
            <a:endParaRPr lang="en-US" sz="8600" dirty="0">
              <a:solidFill>
                <a:schemeClr val="tx1"/>
              </a:solidFill>
            </a:endParaRPr>
          </a:p>
          <a:p>
            <a:endParaRPr lang="en-US" sz="8600" dirty="0" smtClean="0">
              <a:solidFill>
                <a:schemeClr val="tx1"/>
              </a:solidFill>
            </a:endParaRPr>
          </a:p>
          <a:p>
            <a:r>
              <a:rPr lang="en-US" sz="8600" dirty="0" smtClean="0">
                <a:solidFill>
                  <a:schemeClr val="tx1"/>
                </a:solidFill>
              </a:rPr>
              <a:t>Europe and Eurasian</a:t>
            </a:r>
            <a:br>
              <a:rPr lang="en-US" sz="8600" dirty="0" smtClean="0">
                <a:solidFill>
                  <a:schemeClr val="tx1"/>
                </a:solidFill>
              </a:rPr>
            </a:br>
            <a:r>
              <a:rPr lang="en-US" sz="8600" dirty="0" smtClean="0">
                <a:solidFill>
                  <a:schemeClr val="tx1"/>
                </a:solidFill>
              </a:rPr>
              <a:t> </a:t>
            </a:r>
            <a:r>
              <a:rPr lang="en-US" sz="8600" dirty="0" smtClean="0">
                <a:solidFill>
                  <a:schemeClr val="tx1"/>
                </a:solidFill>
              </a:rPr>
              <a:t>Regional Meeting</a:t>
            </a:r>
          </a:p>
          <a:p>
            <a:r>
              <a:rPr lang="en-US" sz="8600" dirty="0" smtClean="0">
                <a:solidFill>
                  <a:schemeClr val="tx1"/>
                </a:solidFill>
              </a:rPr>
              <a:t>Germany</a:t>
            </a:r>
            <a:endParaRPr lang="en-US" sz="8600" dirty="0" smtClean="0">
              <a:solidFill>
                <a:schemeClr val="tx1"/>
              </a:solidFill>
            </a:endParaRPr>
          </a:p>
          <a:p>
            <a:r>
              <a:rPr lang="en-US" sz="8600" dirty="0" smtClean="0">
                <a:solidFill>
                  <a:schemeClr val="tx1"/>
                </a:solidFill>
              </a:rPr>
              <a:t>26-27 Sept, </a:t>
            </a:r>
            <a:r>
              <a:rPr lang="en-US" sz="8600" dirty="0" smtClean="0">
                <a:solidFill>
                  <a:schemeClr val="tx1"/>
                </a:solidFill>
              </a:rPr>
              <a:t>2016</a:t>
            </a:r>
          </a:p>
          <a:p>
            <a:endParaRPr lang="en-US" sz="8600" dirty="0">
              <a:solidFill>
                <a:schemeClr val="tx1"/>
              </a:solidFill>
            </a:endParaRPr>
          </a:p>
          <a:p>
            <a:endParaRPr lang="en-US" sz="8600" dirty="0" smtClean="0">
              <a:solidFill>
                <a:schemeClr val="tx1"/>
              </a:solidFill>
            </a:endParaRPr>
          </a:p>
        </p:txBody>
      </p:sp>
    </p:spTree>
    <p:extLst>
      <p:ext uri="{BB962C8B-B14F-4D97-AF65-F5344CB8AC3E}">
        <p14:creationId xmlns:p14="http://schemas.microsoft.com/office/powerpoint/2010/main" val="368886712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a:xfrm>
            <a:off x="6553200" y="6356350"/>
            <a:ext cx="2133600" cy="365125"/>
          </a:xfrm>
        </p:spPr>
        <p:txBody>
          <a:bodyPr/>
          <a:lstStyle>
            <a:lvl1pPr>
              <a:defRPr sz="800"/>
            </a:lvl1pPr>
          </a:lstStyle>
          <a:p>
            <a:r>
              <a:rPr lang="en-US" dirty="0" smtClean="0"/>
              <a:t>Opening Slide</a:t>
            </a:r>
            <a:endParaRPr lang="en-US" dirty="0"/>
          </a:p>
        </p:txBody>
      </p:sp>
      <p:pic>
        <p:nvPicPr>
          <p:cNvPr id="6" name="Picture 5" descr="left_globe.png"/>
          <p:cNvPicPr>
            <a:picLocks noChangeAspect="1"/>
          </p:cNvPicPr>
          <p:nvPr/>
        </p:nvPicPr>
        <p:blipFill>
          <a:blip r:embed="rId3"/>
          <a:stretch>
            <a:fillRect/>
          </a:stretch>
        </p:blipFill>
        <p:spPr>
          <a:xfrm>
            <a:off x="120659" y="539972"/>
            <a:ext cx="2724839" cy="5201965"/>
          </a:xfrm>
          <a:prstGeom prst="rect">
            <a:avLst/>
          </a:prstGeom>
        </p:spPr>
      </p:pic>
      <p:pic>
        <p:nvPicPr>
          <p:cNvPr id="7" name="Picture 6" descr="GLOBE_logoOfficial-_Blue.png"/>
          <p:cNvPicPr>
            <a:picLocks noChangeAspect="1"/>
          </p:cNvPicPr>
          <p:nvPr/>
        </p:nvPicPr>
        <p:blipFill>
          <a:blip r:embed="rId4"/>
          <a:stretch>
            <a:fillRect/>
          </a:stretch>
        </p:blipFill>
        <p:spPr>
          <a:xfrm>
            <a:off x="3208362" y="145429"/>
            <a:ext cx="2732047" cy="457200"/>
          </a:xfrm>
          <a:prstGeom prst="rect">
            <a:avLst/>
          </a:prstGeom>
        </p:spPr>
      </p:pic>
      <p:sp>
        <p:nvSpPr>
          <p:cNvPr id="8" name="Rectangle 7"/>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9" name="Picture 8"/>
          <p:cNvPicPr/>
          <p:nvPr/>
        </p:nvPicPr>
        <p:blipFill>
          <a:blip r:embed="rId5">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2" name="Picture 1" descr="Option 3.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23616" y="1435100"/>
            <a:ext cx="5663184" cy="3986784"/>
          </a:xfrm>
          <a:prstGeom prst="rect">
            <a:avLst/>
          </a:prstGeom>
        </p:spPr>
      </p:pic>
    </p:spTree>
    <p:extLst>
      <p:ext uri="{BB962C8B-B14F-4D97-AF65-F5344CB8AC3E}">
        <p14:creationId xmlns:p14="http://schemas.microsoft.com/office/powerpoint/2010/main" val="124149396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2" name="Rectangle 1"/>
          <p:cNvSpPr/>
          <p:nvPr/>
        </p:nvSpPr>
        <p:spPr>
          <a:xfrm>
            <a:off x="635001" y="758582"/>
            <a:ext cx="6705600" cy="2031325"/>
          </a:xfrm>
          <a:prstGeom prst="rect">
            <a:avLst/>
          </a:prstGeom>
        </p:spPr>
        <p:txBody>
          <a:bodyPr wrap="square">
            <a:spAutoFit/>
          </a:bodyPr>
          <a:lstStyle/>
          <a:p>
            <a:r>
              <a:rPr lang="en-US" b="1" u="sng" dirty="0"/>
              <a:t>Vision:</a:t>
            </a:r>
            <a:r>
              <a:rPr lang="en-US" b="1" dirty="0"/>
              <a:t> </a:t>
            </a:r>
            <a:r>
              <a:rPr lang="en-US" dirty="0"/>
              <a:t>A worldwide community of students, teachers, scientists, and citizens working together to better understand, sustain, and improve </a:t>
            </a:r>
            <a:r>
              <a:rPr lang="en-US" dirty="0" smtClean="0"/>
              <a:t>Earth’s </a:t>
            </a:r>
            <a:r>
              <a:rPr lang="en-US" dirty="0"/>
              <a:t>environment at local, regional, and global scales.</a:t>
            </a:r>
          </a:p>
          <a:p>
            <a:endParaRPr lang="en-US" dirty="0"/>
          </a:p>
          <a:p>
            <a:r>
              <a:rPr lang="en-US" b="1" u="sng" dirty="0"/>
              <a:t>Mission:</a:t>
            </a:r>
            <a:r>
              <a:rPr lang="en-US" b="1" dirty="0"/>
              <a:t> </a:t>
            </a:r>
            <a:r>
              <a:rPr lang="en-US" dirty="0"/>
              <a:t>To promote the teaching and learning of science, </a:t>
            </a:r>
            <a:r>
              <a:rPr lang="en-US" dirty="0" smtClean="0"/>
              <a:t>enhance</a:t>
            </a:r>
          </a:p>
          <a:p>
            <a:r>
              <a:rPr lang="en-US" dirty="0" smtClean="0"/>
              <a:t>environmental </a:t>
            </a:r>
            <a:r>
              <a:rPr lang="en-US" dirty="0"/>
              <a:t>literacy and stewardship, and promote scientific discovery.</a:t>
            </a:r>
          </a:p>
        </p:txBody>
      </p:sp>
      <p:sp>
        <p:nvSpPr>
          <p:cNvPr id="7" name="Rectangle 6"/>
          <p:cNvSpPr/>
          <p:nvPr/>
        </p:nvSpPr>
        <p:spPr>
          <a:xfrm>
            <a:off x="635001" y="2882853"/>
            <a:ext cx="6908800" cy="3477876"/>
          </a:xfrm>
          <a:prstGeom prst="rect">
            <a:avLst/>
          </a:prstGeom>
        </p:spPr>
        <p:txBody>
          <a:bodyPr wrap="square">
            <a:spAutoFit/>
          </a:bodyPr>
          <a:lstStyle/>
          <a:p>
            <a:r>
              <a:rPr lang="en-US" b="1" u="sng" dirty="0" smtClean="0"/>
              <a:t>Goals:</a:t>
            </a:r>
            <a:r>
              <a:rPr lang="en-US" b="1" dirty="0" smtClean="0"/>
              <a:t> </a:t>
            </a:r>
            <a:r>
              <a:rPr lang="en-US" dirty="0" smtClean="0"/>
              <a:t>Improve </a:t>
            </a:r>
            <a:r>
              <a:rPr lang="en-US" dirty="0"/>
              <a:t>student achievement across the curriculum with a focus on student research in environmental and Earth system science</a:t>
            </a:r>
          </a:p>
          <a:p>
            <a:endParaRPr lang="en-US" dirty="0" smtClean="0"/>
          </a:p>
          <a:p>
            <a:r>
              <a:rPr lang="en-US" dirty="0" smtClean="0"/>
              <a:t>Enhance </a:t>
            </a:r>
            <a:r>
              <a:rPr lang="en-US" dirty="0"/>
              <a:t>awareness and support activities of individuals </a:t>
            </a:r>
            <a:r>
              <a:rPr lang="en-US" dirty="0" smtClean="0"/>
              <a:t>throughout</a:t>
            </a:r>
          </a:p>
          <a:p>
            <a:r>
              <a:rPr lang="en-US" dirty="0" smtClean="0"/>
              <a:t>the </a:t>
            </a:r>
            <a:r>
              <a:rPr lang="en-US" dirty="0"/>
              <a:t>world to </a:t>
            </a:r>
            <a:r>
              <a:rPr lang="en-US" dirty="0" smtClean="0"/>
              <a:t>benefit </a:t>
            </a:r>
            <a:r>
              <a:rPr lang="en-US" dirty="0"/>
              <a:t>the </a:t>
            </a:r>
            <a:r>
              <a:rPr lang="en-US" dirty="0" smtClean="0"/>
              <a:t>environment.</a:t>
            </a:r>
          </a:p>
          <a:p>
            <a:endParaRPr lang="en-US" dirty="0"/>
          </a:p>
          <a:p>
            <a:r>
              <a:rPr lang="en-US" dirty="0"/>
              <a:t>Contribute to scientific understanding of Earth as a system</a:t>
            </a:r>
          </a:p>
          <a:p>
            <a:endParaRPr lang="en-US" dirty="0" smtClean="0"/>
          </a:p>
          <a:p>
            <a:r>
              <a:rPr lang="en-US" dirty="0" smtClean="0"/>
              <a:t>Connect </a:t>
            </a:r>
            <a:r>
              <a:rPr lang="en-US" dirty="0"/>
              <a:t>and inspire the next generation of global scientists and other STEM professionals</a:t>
            </a:r>
          </a:p>
          <a:p>
            <a:endParaRPr lang="en-US" sz="1100" dirty="0"/>
          </a:p>
          <a:p>
            <a:endParaRPr lang="en-US" sz="1100" dirty="0"/>
          </a:p>
          <a:p>
            <a:endParaRPr lang="en-US" dirty="0"/>
          </a:p>
        </p:txBody>
      </p:sp>
      <p:pic>
        <p:nvPicPr>
          <p:cNvPr id="8" name="Picture 2" descr="NASA-globeimages"/>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934200" y="419957"/>
            <a:ext cx="2209800" cy="5540578"/>
          </a:xfrm>
          <a:prstGeom prst="rect">
            <a:avLst/>
          </a:prstGeom>
          <a:noFill/>
          <a:ln w="9525">
            <a:noFill/>
            <a:miter lim="800000"/>
            <a:headEnd/>
            <a:tailEnd/>
          </a:ln>
        </p:spPr>
      </p:pic>
    </p:spTree>
    <p:extLst>
      <p:ext uri="{BB962C8B-B14F-4D97-AF65-F5344CB8AC3E}">
        <p14:creationId xmlns:p14="http://schemas.microsoft.com/office/powerpoint/2010/main" val="306181223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2"/>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2" name="Rectangle 1"/>
          <p:cNvSpPr/>
          <p:nvPr/>
        </p:nvSpPr>
        <p:spPr>
          <a:xfrm>
            <a:off x="347132" y="644815"/>
            <a:ext cx="7103533" cy="3693319"/>
          </a:xfrm>
          <a:prstGeom prst="rect">
            <a:avLst/>
          </a:prstGeom>
        </p:spPr>
        <p:txBody>
          <a:bodyPr wrap="square">
            <a:spAutoFit/>
          </a:bodyPr>
          <a:lstStyle/>
          <a:p>
            <a:r>
              <a:rPr lang="en-US" b="1" u="sng" dirty="0" smtClean="0"/>
              <a:t>Highlights from 2016</a:t>
            </a:r>
          </a:p>
          <a:p>
            <a:endParaRPr lang="en-US" dirty="0" smtClean="0"/>
          </a:p>
          <a:p>
            <a:pPr marL="285750" indent="-285750">
              <a:buFont typeface="Arial"/>
              <a:buChar char="•"/>
            </a:pPr>
            <a:r>
              <a:rPr lang="en-US" dirty="0" smtClean="0"/>
              <a:t>2016</a:t>
            </a:r>
            <a:r>
              <a:rPr lang="en-US" dirty="0"/>
              <a:t>: </a:t>
            </a:r>
            <a:r>
              <a:rPr lang="en-US" dirty="0" smtClean="0"/>
              <a:t>   GLOBE </a:t>
            </a:r>
            <a:r>
              <a:rPr lang="en-US" dirty="0"/>
              <a:t>provides online </a:t>
            </a:r>
            <a:r>
              <a:rPr lang="en-US" dirty="0" err="1"/>
              <a:t>eTraining</a:t>
            </a:r>
            <a:r>
              <a:rPr lang="en-US" dirty="0"/>
              <a:t>; </a:t>
            </a:r>
            <a:endParaRPr lang="en-US" dirty="0" smtClean="0"/>
          </a:p>
          <a:p>
            <a:r>
              <a:rPr lang="en-US" dirty="0" smtClean="0"/>
              <a:t>                    hosts </a:t>
            </a:r>
            <a:r>
              <a:rPr lang="en-US" dirty="0"/>
              <a:t>highly successful GLOBE International Virtual </a:t>
            </a:r>
            <a:r>
              <a:rPr lang="en-US" dirty="0" smtClean="0"/>
              <a:t>Science; </a:t>
            </a:r>
            <a:br>
              <a:rPr lang="en-US" dirty="0" smtClean="0"/>
            </a:br>
            <a:r>
              <a:rPr lang="en-US" dirty="0" smtClean="0"/>
              <a:t> 		  develops and launches new Citizen Science app; </a:t>
            </a:r>
            <a:br>
              <a:rPr lang="en-US" dirty="0" smtClean="0"/>
            </a:br>
            <a:r>
              <a:rPr lang="en-US" dirty="0" smtClean="0"/>
              <a:t>                    and </a:t>
            </a:r>
            <a:r>
              <a:rPr lang="en-US" dirty="0"/>
              <a:t>various student scientific </a:t>
            </a:r>
            <a:r>
              <a:rPr lang="en-US" dirty="0" smtClean="0"/>
              <a:t>campaigns (El Nino; Aerosols); </a:t>
            </a:r>
            <a:br>
              <a:rPr lang="en-US" dirty="0" smtClean="0"/>
            </a:br>
            <a:r>
              <a:rPr lang="en-US" dirty="0" smtClean="0"/>
              <a:t>                    reaches over 136 </a:t>
            </a:r>
            <a:r>
              <a:rPr lang="en-US" dirty="0"/>
              <a:t>million measurements in the international </a:t>
            </a:r>
            <a:r>
              <a:rPr lang="en-US" dirty="0" smtClean="0"/>
              <a:t> </a:t>
            </a:r>
            <a:br>
              <a:rPr lang="en-US" dirty="0" smtClean="0"/>
            </a:br>
            <a:r>
              <a:rPr lang="en-US" dirty="0" smtClean="0"/>
              <a:t>                    database</a:t>
            </a:r>
            <a:r>
              <a:rPr lang="en-US" dirty="0"/>
              <a:t>. </a:t>
            </a:r>
          </a:p>
          <a:p>
            <a:pPr lvl="1"/>
            <a:endParaRPr lang="en-US" dirty="0"/>
          </a:p>
          <a:p>
            <a:pPr lvl="1"/>
            <a:endParaRPr lang="en-US" dirty="0" smtClean="0"/>
          </a:p>
          <a:p>
            <a:pPr lvl="1"/>
            <a:endParaRPr lang="en-US" dirty="0" smtClean="0"/>
          </a:p>
          <a:p>
            <a:endParaRPr lang="en-US" b="1" u="sng" dirty="0" smtClean="0"/>
          </a:p>
          <a:p>
            <a:endParaRPr lang="en-US" dirty="0"/>
          </a:p>
        </p:txBody>
      </p:sp>
      <p:pic>
        <p:nvPicPr>
          <p:cNvPr id="8" name="Picture 2" descr="NASA-globeimages"/>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934200" y="419957"/>
            <a:ext cx="2209800" cy="5540578"/>
          </a:xfrm>
          <a:prstGeom prst="rect">
            <a:avLst/>
          </a:prstGeom>
          <a:noFill/>
          <a:ln w="9525">
            <a:noFill/>
            <a:miter lim="800000"/>
            <a:headEnd/>
            <a:tailEnd/>
          </a:ln>
        </p:spPr>
      </p:pic>
    </p:spTree>
    <p:extLst>
      <p:ext uri="{BB962C8B-B14F-4D97-AF65-F5344CB8AC3E}">
        <p14:creationId xmlns:p14="http://schemas.microsoft.com/office/powerpoint/2010/main" val="91114992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2"/>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3" name="Picture 2" descr="Screen Shot 2016-07-17 at 6.28.58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399" y="1680633"/>
            <a:ext cx="4075157" cy="3077633"/>
          </a:xfrm>
          <a:prstGeom prst="rect">
            <a:avLst/>
          </a:prstGeom>
        </p:spPr>
      </p:pic>
      <p:sp>
        <p:nvSpPr>
          <p:cNvPr id="7" name="TextBox 6"/>
          <p:cNvSpPr txBox="1"/>
          <p:nvPr/>
        </p:nvSpPr>
        <p:spPr>
          <a:xfrm>
            <a:off x="584199" y="624013"/>
            <a:ext cx="5147733" cy="523220"/>
          </a:xfrm>
          <a:prstGeom prst="rect">
            <a:avLst/>
          </a:prstGeom>
          <a:noFill/>
        </p:spPr>
        <p:txBody>
          <a:bodyPr wrap="square" rtlCol="0">
            <a:spAutoFit/>
          </a:bodyPr>
          <a:lstStyle/>
          <a:p>
            <a:r>
              <a:rPr lang="en-US" sz="2800" dirty="0" smtClean="0"/>
              <a:t>Community Engagement</a:t>
            </a:r>
            <a:endParaRPr lang="en-US" sz="2800" dirty="0"/>
          </a:p>
        </p:txBody>
      </p:sp>
      <p:pic>
        <p:nvPicPr>
          <p:cNvPr id="9" name="Picture 8" descr="Screen Shot 2016-07-17 at 6.29.10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66267" y="968375"/>
            <a:ext cx="3450742" cy="5130800"/>
          </a:xfrm>
          <a:prstGeom prst="rect">
            <a:avLst/>
          </a:prstGeom>
        </p:spPr>
      </p:pic>
    </p:spTree>
    <p:extLst>
      <p:ext uri="{BB962C8B-B14F-4D97-AF65-F5344CB8AC3E}">
        <p14:creationId xmlns:p14="http://schemas.microsoft.com/office/powerpoint/2010/main" val="281721204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13" name="Picture 12" descr="Screen Shot 2016-05-21 at 9.18.04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94467" y="537331"/>
            <a:ext cx="4478868" cy="5507870"/>
          </a:xfrm>
          <a:prstGeom prst="rect">
            <a:avLst/>
          </a:prstGeom>
        </p:spPr>
      </p:pic>
    </p:spTree>
    <p:extLst>
      <p:ext uri="{BB962C8B-B14F-4D97-AF65-F5344CB8AC3E}">
        <p14:creationId xmlns:p14="http://schemas.microsoft.com/office/powerpoint/2010/main" val="146362219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2" name="Picture 1" descr="Screen Shot 2016-05-23 at 9.39.06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8603" y="880534"/>
            <a:ext cx="5679517" cy="3835399"/>
          </a:xfrm>
          <a:prstGeom prst="rect">
            <a:avLst/>
          </a:prstGeom>
        </p:spPr>
      </p:pic>
      <p:pic>
        <p:nvPicPr>
          <p:cNvPr id="3" name="Picture 2" descr="Screen Shot 2016-07-17 at 6.41.47 A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04631" y="2836333"/>
            <a:ext cx="3132969" cy="2996495"/>
          </a:xfrm>
          <a:prstGeom prst="rect">
            <a:avLst/>
          </a:prstGeom>
        </p:spPr>
      </p:pic>
    </p:spTree>
    <p:extLst>
      <p:ext uri="{BB962C8B-B14F-4D97-AF65-F5344CB8AC3E}">
        <p14:creationId xmlns:p14="http://schemas.microsoft.com/office/powerpoint/2010/main" val="165849717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8" name="Picture 7" descr="Screen Shot 2016-05-21 at 10.44.33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0200" y="1278325"/>
            <a:ext cx="5501238" cy="3911882"/>
          </a:xfrm>
          <a:prstGeom prst="rect">
            <a:avLst/>
          </a:prstGeom>
        </p:spPr>
      </p:pic>
      <p:pic>
        <p:nvPicPr>
          <p:cNvPr id="9" name="Picture 8"/>
          <p:cNvPicPr>
            <a:picLocks noChangeAspect="1"/>
          </p:cNvPicPr>
          <p:nvPr/>
        </p:nvPicPr>
        <p:blipFill>
          <a:blip r:embed="rId6"/>
          <a:stretch>
            <a:fillRect/>
          </a:stretch>
        </p:blipFill>
        <p:spPr>
          <a:xfrm>
            <a:off x="6591300" y="1134534"/>
            <a:ext cx="1905000" cy="1905000"/>
          </a:xfrm>
          <a:prstGeom prst="rect">
            <a:avLst/>
          </a:prstGeom>
        </p:spPr>
      </p:pic>
      <p:pic>
        <p:nvPicPr>
          <p:cNvPr id="10" name="Picture 9"/>
          <p:cNvPicPr>
            <a:picLocks noChangeAspect="1"/>
          </p:cNvPicPr>
          <p:nvPr/>
        </p:nvPicPr>
        <p:blipFill>
          <a:blip r:embed="rId7"/>
          <a:stretch>
            <a:fillRect/>
          </a:stretch>
        </p:blipFill>
        <p:spPr>
          <a:xfrm>
            <a:off x="6033543" y="3234266"/>
            <a:ext cx="2573867" cy="2573867"/>
          </a:xfrm>
          <a:prstGeom prst="rect">
            <a:avLst/>
          </a:prstGeom>
        </p:spPr>
      </p:pic>
      <p:sp>
        <p:nvSpPr>
          <p:cNvPr id="2" name="TextBox 1"/>
          <p:cNvSpPr txBox="1"/>
          <p:nvPr/>
        </p:nvSpPr>
        <p:spPr>
          <a:xfrm>
            <a:off x="745067" y="745067"/>
            <a:ext cx="6045200" cy="369332"/>
          </a:xfrm>
          <a:prstGeom prst="rect">
            <a:avLst/>
          </a:prstGeom>
          <a:noFill/>
        </p:spPr>
        <p:txBody>
          <a:bodyPr wrap="square" rtlCol="0">
            <a:spAutoFit/>
          </a:bodyPr>
          <a:lstStyle/>
          <a:p>
            <a:r>
              <a:rPr lang="en-US" dirty="0" smtClean="0"/>
              <a:t>Expanding our GLOBE Community</a:t>
            </a:r>
            <a:endParaRPr lang="en-US" dirty="0"/>
          </a:p>
        </p:txBody>
      </p:sp>
      <p:sp>
        <p:nvSpPr>
          <p:cNvPr id="3" name="TextBox 2"/>
          <p:cNvSpPr txBox="1"/>
          <p:nvPr/>
        </p:nvSpPr>
        <p:spPr>
          <a:xfrm>
            <a:off x="465667" y="5367867"/>
            <a:ext cx="5130800" cy="369332"/>
          </a:xfrm>
          <a:prstGeom prst="rect">
            <a:avLst/>
          </a:prstGeom>
          <a:noFill/>
        </p:spPr>
        <p:txBody>
          <a:bodyPr wrap="square" rtlCol="0">
            <a:spAutoFit/>
          </a:bodyPr>
          <a:lstStyle/>
          <a:p>
            <a:r>
              <a:rPr lang="en-US" dirty="0" err="1" smtClean="0"/>
              <a:t>EcoSchools</a:t>
            </a:r>
            <a:r>
              <a:rPr lang="en-US" dirty="0" smtClean="0"/>
              <a:t>; Citizen Science-</a:t>
            </a:r>
            <a:r>
              <a:rPr lang="en-US" dirty="0" err="1" smtClean="0"/>
              <a:t>SciStarter</a:t>
            </a:r>
            <a:r>
              <a:rPr lang="en-US" dirty="0" smtClean="0"/>
              <a:t>; Museums</a:t>
            </a:r>
            <a:endParaRPr lang="en-US" dirty="0"/>
          </a:p>
        </p:txBody>
      </p:sp>
    </p:spTree>
    <p:extLst>
      <p:ext uri="{BB962C8B-B14F-4D97-AF65-F5344CB8AC3E}">
        <p14:creationId xmlns:p14="http://schemas.microsoft.com/office/powerpoint/2010/main" val="363600256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2" name="Rectangle 1"/>
          <p:cNvSpPr/>
          <p:nvPr/>
        </p:nvSpPr>
        <p:spPr>
          <a:xfrm>
            <a:off x="1885072" y="631054"/>
            <a:ext cx="5486598" cy="523220"/>
          </a:xfrm>
          <a:prstGeom prst="rect">
            <a:avLst/>
          </a:prstGeom>
        </p:spPr>
        <p:txBody>
          <a:bodyPr wrap="none">
            <a:spAutoFit/>
          </a:bodyPr>
          <a:lstStyle/>
          <a:p>
            <a:r>
              <a:rPr lang="en-US" sz="2800" b="1" dirty="0"/>
              <a:t>Communications to the Community</a:t>
            </a:r>
            <a:endParaRPr lang="en-US" sz="2800" dirty="0"/>
          </a:p>
        </p:txBody>
      </p:sp>
      <p:pic>
        <p:nvPicPr>
          <p:cNvPr id="8" name="Picture 7" descr="Screen Shot 2016-08-30 at 2.10.33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9596" y="1320390"/>
            <a:ext cx="4127913" cy="4625188"/>
          </a:xfrm>
          <a:prstGeom prst="rect">
            <a:avLst/>
          </a:prstGeom>
        </p:spPr>
      </p:pic>
      <p:pic>
        <p:nvPicPr>
          <p:cNvPr id="9" name="Picture 8" descr="Screen Shot 2016-08-30 at 2.10.45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84955" y="1320390"/>
            <a:ext cx="3825841" cy="4704772"/>
          </a:xfrm>
          <a:prstGeom prst="rect">
            <a:avLst/>
          </a:prstGeom>
        </p:spPr>
      </p:pic>
      <p:sp>
        <p:nvSpPr>
          <p:cNvPr id="11" name="Slide Number Placeholder 1"/>
          <p:cNvSpPr>
            <a:spLocks noGrp="1"/>
          </p:cNvSpPr>
          <p:nvPr>
            <p:ph type="sldNum" sz="quarter" idx="12"/>
          </p:nvPr>
        </p:nvSpPr>
        <p:spPr>
          <a:xfrm>
            <a:off x="6553200" y="5580453"/>
            <a:ext cx="2133600" cy="365125"/>
          </a:xfrm>
        </p:spPr>
        <p:style>
          <a:lnRef idx="2">
            <a:schemeClr val="accent1"/>
          </a:lnRef>
          <a:fillRef idx="1">
            <a:schemeClr val="lt1"/>
          </a:fillRef>
          <a:effectRef idx="0">
            <a:schemeClr val="accent1"/>
          </a:effectRef>
          <a:fontRef idx="minor">
            <a:schemeClr val="dk1"/>
          </a:fontRef>
        </p:style>
        <p:txBody>
          <a:bodyPr/>
          <a:lstStyle/>
          <a:p>
            <a:pPr algn="l"/>
            <a:r>
              <a:rPr lang="en-US" dirty="0" smtClean="0">
                <a:solidFill>
                  <a:schemeClr val="tx1"/>
                </a:solidFill>
              </a:rPr>
              <a:t>17</a:t>
            </a:r>
            <a:r>
              <a:rPr lang="en-US" dirty="0">
                <a:solidFill>
                  <a:schemeClr val="tx1"/>
                </a:solidFill>
              </a:rPr>
              <a:t>% open </a:t>
            </a:r>
            <a:r>
              <a:rPr lang="en-US" dirty="0" smtClean="0">
                <a:solidFill>
                  <a:schemeClr val="tx1"/>
                </a:solidFill>
              </a:rPr>
              <a:t>rate; 2,281 opened. </a:t>
            </a:r>
            <a:endParaRPr lang="en-US" dirty="0">
              <a:solidFill>
                <a:schemeClr val="tx1"/>
              </a:solidFill>
            </a:endParaRPr>
          </a:p>
        </p:txBody>
      </p:sp>
    </p:spTree>
    <p:extLst>
      <p:ext uri="{BB962C8B-B14F-4D97-AF65-F5344CB8AC3E}">
        <p14:creationId xmlns:p14="http://schemas.microsoft.com/office/powerpoint/2010/main" val="361596296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8" name="Picture 7" descr="Screen Shot 2016-08-30 at 2.35.33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0635" y="1262422"/>
            <a:ext cx="3296605" cy="4717054"/>
          </a:xfrm>
          <a:prstGeom prst="rect">
            <a:avLst/>
          </a:prstGeom>
        </p:spPr>
      </p:pic>
      <p:pic>
        <p:nvPicPr>
          <p:cNvPr id="9" name="Picture 8" descr="Screen Shot 2016-08-30 at 2.34.53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85886" y="1339171"/>
            <a:ext cx="2884749" cy="4449286"/>
          </a:xfrm>
          <a:prstGeom prst="rect">
            <a:avLst/>
          </a:prstGeom>
        </p:spPr>
      </p:pic>
      <p:pic>
        <p:nvPicPr>
          <p:cNvPr id="10" name="Picture 9" descr="Screen Shot 2016-08-30 at 3.27.38 PM.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8391" y="2145056"/>
            <a:ext cx="2794388" cy="3852741"/>
          </a:xfrm>
          <a:prstGeom prst="rect">
            <a:avLst/>
          </a:prstGeom>
        </p:spPr>
      </p:pic>
      <p:sp>
        <p:nvSpPr>
          <p:cNvPr id="11" name="TextBox 10"/>
          <p:cNvSpPr txBox="1"/>
          <p:nvPr/>
        </p:nvSpPr>
        <p:spPr>
          <a:xfrm>
            <a:off x="241933" y="1340058"/>
            <a:ext cx="2716666" cy="646331"/>
          </a:xfrm>
          <a:prstGeom prst="rect">
            <a:avLst/>
          </a:prstGeom>
          <a:noFill/>
        </p:spPr>
        <p:txBody>
          <a:bodyPr wrap="square" rtlCol="0">
            <a:spAutoFit/>
          </a:bodyPr>
          <a:lstStyle/>
          <a:p>
            <a:r>
              <a:rPr lang="en-US" sz="1200" dirty="0" smtClean="0"/>
              <a:t>The GIO RCO Needs Assessment Survey </a:t>
            </a:r>
          </a:p>
          <a:p>
            <a:r>
              <a:rPr lang="en-US" sz="1200" dirty="0" smtClean="0"/>
              <a:t>was mailed, and reminders sent,  to all Country Coordinators.</a:t>
            </a:r>
            <a:endParaRPr lang="en-US" sz="1200" dirty="0"/>
          </a:p>
        </p:txBody>
      </p:sp>
    </p:spTree>
    <p:extLst>
      <p:ext uri="{BB962C8B-B14F-4D97-AF65-F5344CB8AC3E}">
        <p14:creationId xmlns:p14="http://schemas.microsoft.com/office/powerpoint/2010/main" val="173294293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12" name="Picture 11" descr="Screen Shot 2016-08-30 at 2.14.59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278" y="1339171"/>
            <a:ext cx="2267900" cy="3746545"/>
          </a:xfrm>
          <a:prstGeom prst="rect">
            <a:avLst/>
          </a:prstGeom>
        </p:spPr>
      </p:pic>
      <p:pic>
        <p:nvPicPr>
          <p:cNvPr id="13" name="Picture 12" descr="Screen Shot 2016-08-30 at 2.15.13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95532" y="1458068"/>
            <a:ext cx="2310171" cy="3900247"/>
          </a:xfrm>
          <a:prstGeom prst="rect">
            <a:avLst/>
          </a:prstGeom>
        </p:spPr>
      </p:pic>
      <p:pic>
        <p:nvPicPr>
          <p:cNvPr id="14" name="Picture 13" descr="Screen Shot 2016-08-30 at 2.15.48 PM.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08463" y="1307675"/>
            <a:ext cx="3126533" cy="4821289"/>
          </a:xfrm>
          <a:prstGeom prst="rect">
            <a:avLst/>
          </a:prstGeom>
        </p:spPr>
      </p:pic>
      <p:pic>
        <p:nvPicPr>
          <p:cNvPr id="15" name="Picture 14" descr="Screen Shot 2016-08-30 at 2.19.12 PM.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44378" y="5399985"/>
            <a:ext cx="1961265" cy="738473"/>
          </a:xfrm>
          <a:prstGeom prst="rect">
            <a:avLst/>
          </a:prstGeom>
        </p:spPr>
      </p:pic>
      <p:pic>
        <p:nvPicPr>
          <p:cNvPr id="16" name="Picture 15" descr="Screen Shot 2016-08-30 at 2.19.18 PM.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74278" y="5155943"/>
            <a:ext cx="2102967" cy="980331"/>
          </a:xfrm>
          <a:prstGeom prst="rect">
            <a:avLst/>
          </a:prstGeom>
        </p:spPr>
      </p:pic>
      <p:sp>
        <p:nvSpPr>
          <p:cNvPr id="17" name="TextBox 16"/>
          <p:cNvSpPr txBox="1"/>
          <p:nvPr/>
        </p:nvSpPr>
        <p:spPr>
          <a:xfrm>
            <a:off x="7703882" y="5478026"/>
            <a:ext cx="118628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200" dirty="0"/>
              <a:t>17% open </a:t>
            </a:r>
            <a:r>
              <a:rPr lang="en-US" sz="1200" dirty="0" smtClean="0"/>
              <a:t>rate;</a:t>
            </a:r>
            <a:endParaRPr lang="en-US" sz="1200" dirty="0"/>
          </a:p>
          <a:p>
            <a:r>
              <a:rPr lang="en-US" sz="1200" dirty="0" smtClean="0"/>
              <a:t>2,338 opened.</a:t>
            </a:r>
            <a:endParaRPr lang="en-US" sz="1200" dirty="0"/>
          </a:p>
        </p:txBody>
      </p:sp>
    </p:spTree>
    <p:extLst>
      <p:ext uri="{BB962C8B-B14F-4D97-AF65-F5344CB8AC3E}">
        <p14:creationId xmlns:p14="http://schemas.microsoft.com/office/powerpoint/2010/main" val="364254101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16" name="Content Placeholder 2"/>
          <p:cNvSpPr txBox="1">
            <a:spLocks/>
          </p:cNvSpPr>
          <p:nvPr/>
        </p:nvSpPr>
        <p:spPr>
          <a:xfrm>
            <a:off x="459595" y="1339171"/>
            <a:ext cx="5370681" cy="4272275"/>
          </a:xfrm>
          <a:prstGeom prst="rect">
            <a:avLst/>
          </a:prstGeom>
        </p:spPr>
        <p:txBody>
          <a:bodyPr>
            <a:normAutofit fontScale="62500" lnSpcReduction="20000"/>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lnSpc>
                <a:spcPct val="120000"/>
              </a:lnSpc>
              <a:spcBef>
                <a:spcPts val="0"/>
              </a:spcBef>
              <a:buClr>
                <a:srgbClr val="000000"/>
              </a:buClr>
              <a:buSzPct val="100000"/>
              <a:buFont typeface="Noto Symbol"/>
              <a:buChar char="➢"/>
            </a:pPr>
            <a:r>
              <a:rPr lang="en-US" sz="2600" kern="0" dirty="0" smtClean="0">
                <a:solidFill>
                  <a:srgbClr val="000000"/>
                </a:solidFill>
                <a:ea typeface="Calibri"/>
                <a:cs typeface="Calibri"/>
                <a:sym typeface="Calibri"/>
                <a:rtl val="0"/>
              </a:rPr>
              <a:t>GLOBE Annual Meeting/Student Research Experience Video:</a:t>
            </a:r>
          </a:p>
          <a:p>
            <a:pPr lvl="0" defTabSz="914400">
              <a:lnSpc>
                <a:spcPct val="120000"/>
              </a:lnSpc>
              <a:spcBef>
                <a:spcPts val="0"/>
              </a:spcBef>
              <a:buClr>
                <a:srgbClr val="000000"/>
              </a:buClr>
              <a:buSzPct val="100000"/>
              <a:buFont typeface="Noto Symbol"/>
              <a:buChar char="➢"/>
            </a:pPr>
            <a:endParaRPr lang="en-US" sz="1300" kern="0" dirty="0">
              <a:solidFill>
                <a:srgbClr val="000000"/>
              </a:solidFill>
              <a:ea typeface="Calibri"/>
              <a:cs typeface="Calibri"/>
              <a:sym typeface="Calibri"/>
              <a:rtl val="0"/>
            </a:endParaRPr>
          </a:p>
          <a:p>
            <a:pPr marL="685800" lvl="0" defTabSz="914400">
              <a:lnSpc>
                <a:spcPct val="120000"/>
              </a:lnSpc>
              <a:spcBef>
                <a:spcPts val="0"/>
              </a:spcBef>
              <a:buClr>
                <a:srgbClr val="000000"/>
              </a:buClr>
              <a:buSzPct val="100000"/>
              <a:buFont typeface="Noto Symbol"/>
              <a:buChar char="➢"/>
            </a:pPr>
            <a:r>
              <a:rPr lang="en-US" sz="2200" kern="0" dirty="0">
                <a:solidFill>
                  <a:srgbClr val="000000"/>
                </a:solidFill>
                <a:ea typeface="Calibri"/>
                <a:cs typeface="Calibri"/>
                <a:sym typeface="Calibri"/>
                <a:rtl val="0"/>
              </a:rPr>
              <a:t>During the GLOBE Annual Meeting in July, 23 students from nine countries took part in the Student Research Experience in Rocky </a:t>
            </a:r>
            <a:r>
              <a:rPr lang="en-US" sz="2200" kern="0" dirty="0" smtClean="0">
                <a:solidFill>
                  <a:srgbClr val="000000"/>
                </a:solidFill>
                <a:ea typeface="Calibri"/>
                <a:cs typeface="Calibri"/>
                <a:sym typeface="Calibri"/>
                <a:rtl val="0"/>
              </a:rPr>
              <a:t>Mountain National </a:t>
            </a:r>
            <a:r>
              <a:rPr lang="en-US" sz="2200" kern="0" dirty="0">
                <a:solidFill>
                  <a:srgbClr val="000000"/>
                </a:solidFill>
                <a:ea typeface="Calibri"/>
                <a:cs typeface="Calibri"/>
                <a:sym typeface="Calibri"/>
                <a:rtl val="0"/>
              </a:rPr>
              <a:t>Park.  A small video team filmed and interviewed the students during the two days of this even. The resulting video has received considerable acclaim. </a:t>
            </a:r>
          </a:p>
          <a:p>
            <a:pPr marL="685800" lvl="0" defTabSz="914400">
              <a:lnSpc>
                <a:spcPct val="120000"/>
              </a:lnSpc>
              <a:spcBef>
                <a:spcPts val="0"/>
              </a:spcBef>
              <a:buClr>
                <a:srgbClr val="000000"/>
              </a:buClr>
              <a:buSzPct val="100000"/>
              <a:buFont typeface="Noto Symbol"/>
              <a:buChar char="➢"/>
            </a:pPr>
            <a:endParaRPr lang="en-US" sz="1800" kern="0" dirty="0">
              <a:solidFill>
                <a:srgbClr val="000000"/>
              </a:solidFill>
              <a:ea typeface="Calibri"/>
              <a:cs typeface="Calibri"/>
              <a:sym typeface="Calibri"/>
              <a:rtl val="0"/>
            </a:endParaRPr>
          </a:p>
          <a:p>
            <a:pPr marL="685800" lvl="0" defTabSz="914400">
              <a:lnSpc>
                <a:spcPct val="120000"/>
              </a:lnSpc>
              <a:spcBef>
                <a:spcPts val="0"/>
              </a:spcBef>
              <a:buClr>
                <a:srgbClr val="000000"/>
              </a:buClr>
              <a:buSzPct val="100000"/>
              <a:buFont typeface="Noto Symbol"/>
              <a:buChar char="➢"/>
            </a:pPr>
            <a:r>
              <a:rPr lang="en-US" sz="2200" kern="0" dirty="0">
                <a:solidFill>
                  <a:srgbClr val="000000"/>
                </a:solidFill>
                <a:ea typeface="Calibri"/>
                <a:cs typeface="Calibri"/>
                <a:sym typeface="Calibri"/>
                <a:rtl val="0"/>
              </a:rPr>
              <a:t>Launched on Facebook on Thursday, </a:t>
            </a:r>
            <a:r>
              <a:rPr lang="en-US" sz="2200" kern="0" dirty="0" smtClean="0">
                <a:solidFill>
                  <a:srgbClr val="000000"/>
                </a:solidFill>
                <a:ea typeface="Calibri"/>
                <a:cs typeface="Calibri"/>
                <a:sym typeface="Calibri"/>
                <a:rtl val="0"/>
              </a:rPr>
              <a:t>26 August (the </a:t>
            </a:r>
            <a:r>
              <a:rPr lang="en-US" sz="2200" kern="0" dirty="0">
                <a:solidFill>
                  <a:srgbClr val="000000"/>
                </a:solidFill>
                <a:ea typeface="Calibri"/>
                <a:cs typeface="Calibri"/>
                <a:sym typeface="Calibri"/>
                <a:rtl val="0"/>
              </a:rPr>
              <a:t>100th Anniversary of the U.S. National </a:t>
            </a:r>
            <a:r>
              <a:rPr lang="en-US" sz="2200" kern="0" dirty="0" smtClean="0">
                <a:solidFill>
                  <a:srgbClr val="000000"/>
                </a:solidFill>
                <a:ea typeface="Calibri"/>
                <a:cs typeface="Calibri"/>
                <a:sym typeface="Calibri"/>
                <a:rtl val="0"/>
              </a:rPr>
              <a:t>Park System), this </a:t>
            </a:r>
            <a:r>
              <a:rPr lang="en-US" sz="2200" kern="0" dirty="0">
                <a:solidFill>
                  <a:srgbClr val="000000"/>
                </a:solidFill>
                <a:ea typeface="Calibri"/>
                <a:cs typeface="Calibri"/>
                <a:sym typeface="Calibri"/>
                <a:rtl val="0"/>
              </a:rPr>
              <a:t>GLOBE video was reposted by NASA Earth, The United States Embassy in Thailand, among other sites, which provided a considerable boost. </a:t>
            </a:r>
            <a:r>
              <a:rPr lang="en-US" sz="2200" kern="0" dirty="0" smtClean="0">
                <a:solidFill>
                  <a:srgbClr val="000000"/>
                </a:solidFill>
                <a:ea typeface="Calibri"/>
                <a:cs typeface="Calibri"/>
                <a:sym typeface="Calibri"/>
                <a:rtl val="0"/>
              </a:rPr>
              <a:t> (Visit: </a:t>
            </a:r>
            <a:r>
              <a:rPr lang="en-US" sz="2200" kern="0" dirty="0" smtClean="0">
                <a:solidFill>
                  <a:srgbClr val="000000"/>
                </a:solidFill>
                <a:ea typeface="Calibri"/>
                <a:cs typeface="Calibri"/>
                <a:sym typeface="Calibri"/>
                <a:hlinkClick r:id="rId5"/>
                <a:rtl val="0"/>
              </a:rPr>
              <a:t>https</a:t>
            </a:r>
            <a:r>
              <a:rPr lang="en-US" sz="2200" kern="0" dirty="0">
                <a:solidFill>
                  <a:srgbClr val="000000"/>
                </a:solidFill>
                <a:ea typeface="Calibri"/>
                <a:cs typeface="Calibri"/>
                <a:sym typeface="Calibri"/>
                <a:hlinkClick r:id="rId5"/>
                <a:rtl val="0"/>
              </a:rPr>
              <a:t>://</a:t>
            </a:r>
            <a:r>
              <a:rPr lang="en-US" sz="2200" kern="0" dirty="0" smtClean="0">
                <a:solidFill>
                  <a:srgbClr val="000000"/>
                </a:solidFill>
                <a:ea typeface="Calibri"/>
                <a:cs typeface="Calibri"/>
                <a:sym typeface="Calibri"/>
                <a:hlinkClick r:id="rId5"/>
                <a:rtl val="0"/>
              </a:rPr>
              <a:t>www.youtube.com/watch?v=3aTQtoPD7dE</a:t>
            </a:r>
            <a:r>
              <a:rPr lang="en-US" sz="2200" kern="0" dirty="0" smtClean="0">
                <a:solidFill>
                  <a:srgbClr val="000000"/>
                </a:solidFill>
                <a:ea typeface="Calibri"/>
                <a:cs typeface="Calibri"/>
                <a:sym typeface="Calibri"/>
                <a:rtl val="0"/>
              </a:rPr>
              <a:t>)</a:t>
            </a:r>
            <a:endParaRPr lang="en-US" sz="2200" kern="0" dirty="0">
              <a:solidFill>
                <a:srgbClr val="000000"/>
              </a:solidFill>
              <a:ea typeface="Calibri"/>
              <a:cs typeface="Calibri"/>
              <a:sym typeface="Calibri"/>
              <a:rtl val="0"/>
            </a:endParaRPr>
          </a:p>
          <a:p>
            <a:pPr marL="685800" lvl="0" defTabSz="914400">
              <a:lnSpc>
                <a:spcPct val="120000"/>
              </a:lnSpc>
              <a:spcBef>
                <a:spcPts val="0"/>
              </a:spcBef>
              <a:buClr>
                <a:srgbClr val="000000"/>
              </a:buClr>
              <a:buSzPct val="100000"/>
              <a:buFont typeface="Noto Symbol"/>
              <a:buChar char="➢"/>
            </a:pPr>
            <a:endParaRPr lang="en-US" sz="1800" kern="0" dirty="0">
              <a:solidFill>
                <a:srgbClr val="000000"/>
              </a:solidFill>
              <a:ea typeface="Calibri"/>
              <a:cs typeface="Calibri"/>
              <a:sym typeface="Calibri"/>
              <a:rtl val="0"/>
            </a:endParaRPr>
          </a:p>
          <a:p>
            <a:pPr marL="685800" lvl="0" defTabSz="914400">
              <a:lnSpc>
                <a:spcPct val="120000"/>
              </a:lnSpc>
              <a:spcBef>
                <a:spcPts val="0"/>
              </a:spcBef>
              <a:buClr>
                <a:srgbClr val="000000"/>
              </a:buClr>
              <a:buSzPct val="100000"/>
              <a:buFont typeface="Noto Symbol"/>
              <a:buChar char="➢"/>
            </a:pPr>
            <a:r>
              <a:rPr lang="en-US" sz="2200" kern="0" dirty="0" smtClean="0">
                <a:solidFill>
                  <a:srgbClr val="000000"/>
                </a:solidFill>
                <a:ea typeface="Calibri"/>
                <a:cs typeface="Calibri"/>
                <a:sym typeface="Calibri"/>
                <a:rtl val="0"/>
              </a:rPr>
              <a:t>More than 42,000</a:t>
            </a:r>
            <a:r>
              <a:rPr lang="en-US" sz="2200" kern="0" dirty="0">
                <a:solidFill>
                  <a:srgbClr val="000000"/>
                </a:solidFill>
                <a:ea typeface="Calibri"/>
                <a:cs typeface="Calibri"/>
                <a:sym typeface="Calibri"/>
                <a:rtl val="0"/>
              </a:rPr>
              <a:t>+ people have viewed this video on Facebook.</a:t>
            </a:r>
          </a:p>
          <a:p>
            <a:pPr marL="685800" lvl="0" defTabSz="914400">
              <a:spcBef>
                <a:spcPts val="0"/>
              </a:spcBef>
              <a:buClr>
                <a:srgbClr val="000000"/>
              </a:buClr>
              <a:buSzPct val="100000"/>
              <a:buFont typeface="Noto Symbol"/>
              <a:buChar char="➢"/>
            </a:pPr>
            <a:endParaRPr lang="en-US" sz="1100" dirty="0"/>
          </a:p>
          <a:p>
            <a:pPr marL="227013" indent="0">
              <a:buNone/>
            </a:pPr>
            <a:r>
              <a:rPr lang="en-US" sz="1400" i="1" dirty="0" smtClean="0">
                <a:solidFill>
                  <a:prstClr val="black"/>
                </a:solidFill>
              </a:rPr>
              <a:t> </a:t>
            </a:r>
          </a:p>
          <a:p>
            <a:pPr marL="227013" indent="0">
              <a:buNone/>
            </a:pPr>
            <a:endParaRPr lang="en-US" sz="1400" i="1" dirty="0"/>
          </a:p>
        </p:txBody>
      </p:sp>
      <p:pic>
        <p:nvPicPr>
          <p:cNvPr id="17" name="Picture 16" descr="Screen Shot 2016-08-30 at 3.45.56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51262" y="1680308"/>
            <a:ext cx="3251096" cy="3415428"/>
          </a:xfrm>
          <a:prstGeom prst="rect">
            <a:avLst/>
          </a:prstGeom>
        </p:spPr>
      </p:pic>
    </p:spTree>
    <p:extLst>
      <p:ext uri="{BB962C8B-B14F-4D97-AF65-F5344CB8AC3E}">
        <p14:creationId xmlns:p14="http://schemas.microsoft.com/office/powerpoint/2010/main" val="253582776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74278" y="492369"/>
            <a:ext cx="8229600" cy="692693"/>
          </a:xfrm>
        </p:spPr>
        <p:txBody>
          <a:bodyPr>
            <a:normAutofit fontScale="90000"/>
          </a:bodyPr>
          <a:lstStyle/>
          <a:p>
            <a:r>
              <a:rPr lang="en-US" sz="3600" b="1" dirty="0" smtClean="0"/>
              <a:t>Communications</a:t>
            </a:r>
            <a:br>
              <a:rPr lang="en-US" sz="3600" b="1" dirty="0" smtClean="0"/>
            </a:br>
            <a:r>
              <a:rPr lang="en-US" sz="2400" b="1" dirty="0" smtClean="0"/>
              <a:t>Social Media</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flipV="1">
            <a:off x="459596" y="1327685"/>
            <a:ext cx="8227204" cy="1"/>
          </a:xfrm>
          <a:prstGeom prst="straightConnector1">
            <a:avLst/>
          </a:prstGeom>
          <a:noFill/>
          <a:ln w="25400" cap="flat">
            <a:solidFill>
              <a:schemeClr val="accent1"/>
            </a:solidFill>
            <a:prstDash val="solid"/>
            <a:round/>
            <a:headEnd type="none" w="med" len="med"/>
            <a:tailEnd type="none" w="med" len="med"/>
          </a:ln>
        </p:spPr>
      </p:cxn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13</a:t>
            </a:fld>
            <a:endParaRPr lang="en-US" dirty="0">
              <a:solidFill>
                <a:schemeClr val="tx1"/>
              </a:solidFill>
            </a:endParaRPr>
          </a:p>
        </p:txBody>
      </p:sp>
      <p:sp>
        <p:nvSpPr>
          <p:cNvPr id="9" name="Content Placeholder 2"/>
          <p:cNvSpPr txBox="1">
            <a:spLocks/>
          </p:cNvSpPr>
          <p:nvPr/>
        </p:nvSpPr>
        <p:spPr>
          <a:xfrm>
            <a:off x="459596" y="1339171"/>
            <a:ext cx="8227204"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r>
              <a:rPr lang="en-US" sz="1600" kern="0" dirty="0" smtClean="0">
                <a:solidFill>
                  <a:srgbClr val="000000"/>
                </a:solidFill>
                <a:ea typeface="Calibri"/>
                <a:cs typeface="Calibri"/>
                <a:sym typeface="Calibri"/>
                <a:rtl val="0"/>
              </a:rPr>
              <a:t>Social Media hits big numbers in August:</a:t>
            </a:r>
          </a:p>
          <a:p>
            <a:pPr marL="0" indent="0">
              <a:buFont typeface="Arial"/>
              <a:buNone/>
            </a:pPr>
            <a:r>
              <a:rPr lang="en-US" sz="1600" b="1" kern="0" dirty="0" smtClean="0">
                <a:solidFill>
                  <a:srgbClr val="3366FF"/>
                </a:solidFill>
                <a:ea typeface="Calibri"/>
                <a:cs typeface="Calibri"/>
                <a:sym typeface="Calibri"/>
                <a:rtl val="0"/>
              </a:rPr>
              <a:t>facebook</a:t>
            </a:r>
            <a:endParaRPr lang="en-US" sz="1100" b="1" dirty="0" smtClean="0">
              <a:solidFill>
                <a:srgbClr val="3366FF"/>
              </a:solidFill>
            </a:endParaRPr>
          </a:p>
          <a:p>
            <a:pPr marL="227013" indent="0">
              <a:buNone/>
            </a:pPr>
            <a:r>
              <a:rPr lang="en-US" sz="1400" i="1" dirty="0" smtClean="0">
                <a:solidFill>
                  <a:prstClr val="black"/>
                </a:solidFill>
              </a:rPr>
              <a:t> </a:t>
            </a:r>
          </a:p>
          <a:p>
            <a:pPr marL="227013" indent="0">
              <a:buNone/>
            </a:pPr>
            <a:endParaRPr lang="en-US" sz="1400" i="1" dirty="0"/>
          </a:p>
        </p:txBody>
      </p:sp>
      <p:pic>
        <p:nvPicPr>
          <p:cNvPr id="3" name="Picture 2" descr="Screen Shot 2016-08-30 at 4.35.22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0340" y="1977294"/>
            <a:ext cx="8156460" cy="3020913"/>
          </a:xfrm>
          <a:prstGeom prst="rect">
            <a:avLst/>
          </a:prstGeom>
        </p:spPr>
      </p:pic>
      <p:pic>
        <p:nvPicPr>
          <p:cNvPr id="5" name="Picture 4" descr="Screen Shot 2016-08-30 at 4.35.31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278" y="2874185"/>
            <a:ext cx="2734168" cy="1948300"/>
          </a:xfrm>
          <a:prstGeom prst="rect">
            <a:avLst/>
          </a:prstGeom>
        </p:spPr>
      </p:pic>
    </p:spTree>
    <p:extLst>
      <p:ext uri="{BB962C8B-B14F-4D97-AF65-F5344CB8AC3E}">
        <p14:creationId xmlns:p14="http://schemas.microsoft.com/office/powerpoint/2010/main" val="16333626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74278" y="492369"/>
            <a:ext cx="8229600" cy="692693"/>
          </a:xfrm>
        </p:spPr>
        <p:txBody>
          <a:bodyPr>
            <a:normAutofit fontScale="90000"/>
          </a:bodyPr>
          <a:lstStyle/>
          <a:p>
            <a:r>
              <a:rPr lang="en-US" sz="3600" b="1" dirty="0" smtClean="0"/>
              <a:t>Communications</a:t>
            </a:r>
            <a:br>
              <a:rPr lang="en-US" sz="3600" b="1" dirty="0" smtClean="0"/>
            </a:br>
            <a:r>
              <a:rPr lang="en-US" sz="2400" b="1" dirty="0" smtClean="0"/>
              <a:t>Social Media</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flipV="1">
            <a:off x="459596" y="1262421"/>
            <a:ext cx="8227204" cy="1"/>
          </a:xfrm>
          <a:prstGeom prst="straightConnector1">
            <a:avLst/>
          </a:prstGeom>
          <a:noFill/>
          <a:ln w="25400" cap="flat">
            <a:solidFill>
              <a:schemeClr val="accent1"/>
            </a:solidFill>
            <a:prstDash val="solid"/>
            <a:round/>
            <a:headEnd type="none" w="med" len="med"/>
            <a:tailEnd type="none" w="med" len="med"/>
          </a:ln>
        </p:spPr>
      </p:cxn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14</a:t>
            </a:fld>
            <a:endParaRPr lang="en-US" dirty="0">
              <a:solidFill>
                <a:schemeClr val="tx1"/>
              </a:solidFill>
            </a:endParaRPr>
          </a:p>
        </p:txBody>
      </p:sp>
      <p:sp>
        <p:nvSpPr>
          <p:cNvPr id="9" name="Content Placeholder 2"/>
          <p:cNvSpPr txBox="1">
            <a:spLocks/>
          </p:cNvSpPr>
          <p:nvPr/>
        </p:nvSpPr>
        <p:spPr>
          <a:xfrm>
            <a:off x="459596" y="1339171"/>
            <a:ext cx="8227204"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sz="1200" b="1" dirty="0" smtClean="0">
                <a:solidFill>
                  <a:srgbClr val="3366FF"/>
                </a:solidFill>
              </a:rPr>
              <a:t>Twitter</a:t>
            </a: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a:solidFill>
                <a:srgbClr val="3366FF"/>
              </a:solidFill>
            </a:endParaRPr>
          </a:p>
          <a:p>
            <a:pPr marL="0" indent="0">
              <a:buFont typeface="Arial"/>
              <a:buNone/>
            </a:pPr>
            <a:endParaRPr lang="en-US" sz="1200" b="1" dirty="0" smtClean="0">
              <a:solidFill>
                <a:srgbClr val="3366FF"/>
              </a:solidFill>
            </a:endParaRPr>
          </a:p>
          <a:p>
            <a:pPr marL="0" indent="0">
              <a:buFont typeface="Arial"/>
              <a:buNone/>
            </a:pPr>
            <a:endParaRPr lang="en-US" sz="1200" b="1" dirty="0" smtClean="0">
              <a:solidFill>
                <a:srgbClr val="3366FF"/>
              </a:solidFill>
            </a:endParaRPr>
          </a:p>
          <a:p>
            <a:pPr marL="0" indent="0">
              <a:buFont typeface="Arial"/>
              <a:buNone/>
            </a:pPr>
            <a:r>
              <a:rPr lang="en-US" sz="1200" b="1" dirty="0" smtClean="0">
                <a:solidFill>
                  <a:srgbClr val="3366FF"/>
                </a:solidFill>
              </a:rPr>
              <a:t>Pinterest</a:t>
            </a:r>
          </a:p>
          <a:p>
            <a:pPr marL="227013" indent="0">
              <a:buNone/>
            </a:pPr>
            <a:r>
              <a:rPr lang="en-US" sz="1400" i="1" dirty="0" smtClean="0">
                <a:solidFill>
                  <a:prstClr val="black"/>
                </a:solidFill>
              </a:rPr>
              <a:t> </a:t>
            </a:r>
          </a:p>
          <a:p>
            <a:pPr marL="227013" indent="0">
              <a:buNone/>
            </a:pPr>
            <a:endParaRPr lang="en-US" sz="1400" i="1" dirty="0"/>
          </a:p>
        </p:txBody>
      </p:sp>
      <p:pic>
        <p:nvPicPr>
          <p:cNvPr id="3" name="Picture 2" descr="Screen Shot 2016-08-31 at 11.02.39 A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7876" y="1548523"/>
            <a:ext cx="7279122" cy="2514377"/>
          </a:xfrm>
          <a:prstGeom prst="rect">
            <a:avLst/>
          </a:prstGeom>
        </p:spPr>
      </p:pic>
      <p:pic>
        <p:nvPicPr>
          <p:cNvPr id="6" name="Picture 5" descr="Screen Shot 2016-08-31 at 11.11.00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278" y="4408580"/>
            <a:ext cx="2030643" cy="923471"/>
          </a:xfrm>
          <a:prstGeom prst="rect">
            <a:avLst/>
          </a:prstGeom>
        </p:spPr>
      </p:pic>
      <p:pic>
        <p:nvPicPr>
          <p:cNvPr id="7" name="Picture 6" descr="Screen Shot 2016-08-31 at 11.10.51 A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04819" y="4141764"/>
            <a:ext cx="6199059" cy="1646693"/>
          </a:xfrm>
          <a:prstGeom prst="rect">
            <a:avLst/>
          </a:prstGeom>
        </p:spPr>
      </p:pic>
    </p:spTree>
    <p:extLst>
      <p:ext uri="{BB962C8B-B14F-4D97-AF65-F5344CB8AC3E}">
        <p14:creationId xmlns:p14="http://schemas.microsoft.com/office/powerpoint/2010/main" val="271258869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8" name="Picture 7" descr="Screen Shot 2016-05-21 at 9.26.06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8496" y="1246815"/>
            <a:ext cx="3753104" cy="4852359"/>
          </a:xfrm>
          <a:prstGeom prst="rect">
            <a:avLst/>
          </a:prstGeom>
        </p:spPr>
      </p:pic>
      <p:pic>
        <p:nvPicPr>
          <p:cNvPr id="9" name="Picture 8" descr="Screen Shot 2016-05-21 at 9.29.23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24885" y="1667935"/>
            <a:ext cx="4819115" cy="3234266"/>
          </a:xfrm>
          <a:prstGeom prst="rect">
            <a:avLst/>
          </a:prstGeom>
        </p:spPr>
      </p:pic>
      <p:sp>
        <p:nvSpPr>
          <p:cNvPr id="2" name="TextBox 1"/>
          <p:cNvSpPr txBox="1"/>
          <p:nvPr/>
        </p:nvSpPr>
        <p:spPr>
          <a:xfrm>
            <a:off x="5113867" y="1185333"/>
            <a:ext cx="3046740" cy="369332"/>
          </a:xfrm>
          <a:prstGeom prst="rect">
            <a:avLst/>
          </a:prstGeom>
          <a:noFill/>
        </p:spPr>
        <p:txBody>
          <a:bodyPr wrap="none" rtlCol="0">
            <a:spAutoFit/>
          </a:bodyPr>
          <a:lstStyle/>
          <a:p>
            <a:r>
              <a:rPr lang="en-US" dirty="0" smtClean="0"/>
              <a:t>Elementary GLOBE Storybooks</a:t>
            </a:r>
            <a:endParaRPr lang="en-US" dirty="0"/>
          </a:p>
        </p:txBody>
      </p:sp>
      <p:sp>
        <p:nvSpPr>
          <p:cNvPr id="3" name="TextBox 2"/>
          <p:cNvSpPr txBox="1"/>
          <p:nvPr/>
        </p:nvSpPr>
        <p:spPr>
          <a:xfrm>
            <a:off x="1066800" y="816001"/>
            <a:ext cx="2725762" cy="369332"/>
          </a:xfrm>
          <a:prstGeom prst="rect">
            <a:avLst/>
          </a:prstGeom>
          <a:noFill/>
        </p:spPr>
        <p:txBody>
          <a:bodyPr wrap="square" rtlCol="0">
            <a:spAutoFit/>
          </a:bodyPr>
          <a:lstStyle/>
          <a:p>
            <a:r>
              <a:rPr lang="en-US" dirty="0" smtClean="0"/>
              <a:t>Teacher’s Guide</a:t>
            </a:r>
            <a:endParaRPr lang="en-US" dirty="0"/>
          </a:p>
        </p:txBody>
      </p:sp>
    </p:spTree>
    <p:extLst>
      <p:ext uri="{BB962C8B-B14F-4D97-AF65-F5344CB8AC3E}">
        <p14:creationId xmlns:p14="http://schemas.microsoft.com/office/powerpoint/2010/main" val="132154320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3" name="Picture 2" descr="Screen Shot 2016-05-21 at 11.22.14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71134" y="685518"/>
            <a:ext cx="4134580" cy="5287886"/>
          </a:xfrm>
          <a:prstGeom prst="rect">
            <a:avLst/>
          </a:prstGeom>
        </p:spPr>
      </p:pic>
      <p:sp>
        <p:nvSpPr>
          <p:cNvPr id="8" name="TextBox 7"/>
          <p:cNvSpPr txBox="1"/>
          <p:nvPr/>
        </p:nvSpPr>
        <p:spPr>
          <a:xfrm>
            <a:off x="6358467" y="855133"/>
            <a:ext cx="2404533" cy="5355313"/>
          </a:xfrm>
          <a:prstGeom prst="rect">
            <a:avLst/>
          </a:prstGeom>
          <a:noFill/>
        </p:spPr>
        <p:txBody>
          <a:bodyPr wrap="square" rtlCol="0">
            <a:spAutoFit/>
          </a:bodyPr>
          <a:lstStyle/>
          <a:p>
            <a:r>
              <a:rPr lang="en-US" dirty="0" smtClean="0"/>
              <a:t>Funded by NASA</a:t>
            </a:r>
          </a:p>
          <a:p>
            <a:endParaRPr lang="en-US" dirty="0" smtClean="0"/>
          </a:p>
          <a:p>
            <a:r>
              <a:rPr lang="en-US" dirty="0" smtClean="0"/>
              <a:t>Developers:</a:t>
            </a:r>
          </a:p>
          <a:p>
            <a:r>
              <a:rPr lang="en-US" dirty="0" smtClean="0"/>
              <a:t>Atmosphere:</a:t>
            </a:r>
          </a:p>
          <a:p>
            <a:r>
              <a:rPr lang="en-US" dirty="0" smtClean="0"/>
              <a:t>Lin Chambers</a:t>
            </a:r>
          </a:p>
          <a:p>
            <a:r>
              <a:rPr lang="en-US" dirty="0" smtClean="0"/>
              <a:t>Kevin </a:t>
            </a:r>
            <a:r>
              <a:rPr lang="en-US" dirty="0" err="1" smtClean="0"/>
              <a:t>Czajkowski</a:t>
            </a:r>
            <a:endParaRPr lang="en-US" dirty="0" smtClean="0"/>
          </a:p>
          <a:p>
            <a:endParaRPr lang="en-US" dirty="0"/>
          </a:p>
          <a:p>
            <a:r>
              <a:rPr lang="en-US" dirty="0" smtClean="0"/>
              <a:t>Biosphere:</a:t>
            </a:r>
          </a:p>
          <a:p>
            <a:r>
              <a:rPr lang="en-US" dirty="0" smtClean="0"/>
              <a:t>Becky </a:t>
            </a:r>
            <a:r>
              <a:rPr lang="en-US" dirty="0" err="1" smtClean="0"/>
              <a:t>Boger</a:t>
            </a:r>
            <a:endParaRPr lang="en-US" dirty="0" smtClean="0"/>
          </a:p>
          <a:p>
            <a:r>
              <a:rPr lang="en-US" dirty="0" smtClean="0"/>
              <a:t>Rusty Low</a:t>
            </a:r>
          </a:p>
          <a:p>
            <a:endParaRPr lang="en-US" dirty="0"/>
          </a:p>
          <a:p>
            <a:r>
              <a:rPr lang="en-US" dirty="0" smtClean="0"/>
              <a:t>Hydrosphere:</a:t>
            </a:r>
          </a:p>
          <a:p>
            <a:r>
              <a:rPr lang="en-US" dirty="0"/>
              <a:t>Becky </a:t>
            </a:r>
            <a:r>
              <a:rPr lang="en-US" dirty="0" err="1"/>
              <a:t>Boger</a:t>
            </a:r>
            <a:endParaRPr lang="en-US" dirty="0"/>
          </a:p>
          <a:p>
            <a:r>
              <a:rPr lang="en-US" dirty="0"/>
              <a:t>Rusty Low</a:t>
            </a:r>
          </a:p>
          <a:p>
            <a:endParaRPr lang="en-US" dirty="0" smtClean="0"/>
          </a:p>
          <a:p>
            <a:r>
              <a:rPr lang="en-US" dirty="0" err="1" smtClean="0"/>
              <a:t>Pedosphere</a:t>
            </a:r>
            <a:r>
              <a:rPr lang="en-US" dirty="0" smtClean="0"/>
              <a:t> (Soil):</a:t>
            </a:r>
          </a:p>
          <a:p>
            <a:r>
              <a:rPr lang="en-US" dirty="0" err="1" smtClean="0"/>
              <a:t>Izolda</a:t>
            </a:r>
            <a:r>
              <a:rPr lang="en-US" dirty="0" smtClean="0"/>
              <a:t> </a:t>
            </a:r>
            <a:r>
              <a:rPr lang="en-US" dirty="0" err="1" smtClean="0"/>
              <a:t>Trakhtenberg</a:t>
            </a:r>
            <a:endParaRPr lang="en-US" dirty="0" smtClean="0"/>
          </a:p>
          <a:p>
            <a:r>
              <a:rPr lang="en-US" dirty="0" smtClean="0"/>
              <a:t>Dixon Butler</a:t>
            </a:r>
          </a:p>
          <a:p>
            <a:endParaRPr lang="en-US" dirty="0"/>
          </a:p>
        </p:txBody>
      </p:sp>
    </p:spTree>
    <p:extLst>
      <p:ext uri="{BB962C8B-B14F-4D97-AF65-F5344CB8AC3E}">
        <p14:creationId xmlns:p14="http://schemas.microsoft.com/office/powerpoint/2010/main" val="8435134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graphicFrame>
        <p:nvGraphicFramePr>
          <p:cNvPr id="7" name="Chart 6"/>
          <p:cNvGraphicFramePr>
            <a:graphicFrameLocks/>
          </p:cNvGraphicFramePr>
          <p:nvPr>
            <p:extLst>
              <p:ext uri="{D42A27DB-BD31-4B8C-83A1-F6EECF244321}">
                <p14:modId xmlns:p14="http://schemas.microsoft.com/office/powerpoint/2010/main" val="2656776931"/>
              </p:ext>
            </p:extLst>
          </p:nvPr>
        </p:nvGraphicFramePr>
        <p:xfrm>
          <a:off x="158496" y="2370667"/>
          <a:ext cx="8949842" cy="3660423"/>
        </p:xfrm>
        <a:graphic>
          <a:graphicData uri="http://schemas.openxmlformats.org/drawingml/2006/chart">
            <c:chart xmlns:c="http://schemas.openxmlformats.org/drawingml/2006/chart" xmlns:r="http://schemas.openxmlformats.org/officeDocument/2006/relationships" r:id="rId5"/>
          </a:graphicData>
        </a:graphic>
      </p:graphicFrame>
      <p:sp>
        <p:nvSpPr>
          <p:cNvPr id="10" name="Title 1"/>
          <p:cNvSpPr>
            <a:spLocks noGrp="1"/>
          </p:cNvSpPr>
          <p:nvPr>
            <p:ph type="title"/>
          </p:nvPr>
        </p:nvSpPr>
        <p:spPr>
          <a:xfrm>
            <a:off x="432277" y="1483261"/>
            <a:ext cx="8229600" cy="545079"/>
          </a:xfrm>
        </p:spPr>
        <p:txBody>
          <a:bodyPr>
            <a:noAutofit/>
          </a:bodyPr>
          <a:lstStyle/>
          <a:p>
            <a:pPr algn="l"/>
            <a:r>
              <a:rPr sz="1800" dirty="0" smtClean="0"/>
              <a:t>Q: </a:t>
            </a:r>
            <a:r>
              <a:rPr sz="1800" dirty="0"/>
              <a:t>On a scale of 1 to 5, please rate how easy it is to navigate to the following resources on the GLOBE website.</a:t>
            </a:r>
          </a:p>
        </p:txBody>
      </p:sp>
      <p:sp>
        <p:nvSpPr>
          <p:cNvPr id="3" name="TextBox 2"/>
          <p:cNvSpPr txBox="1"/>
          <p:nvPr/>
        </p:nvSpPr>
        <p:spPr>
          <a:xfrm>
            <a:off x="432277" y="677333"/>
            <a:ext cx="8229600" cy="646331"/>
          </a:xfrm>
          <a:prstGeom prst="rect">
            <a:avLst/>
          </a:prstGeom>
          <a:noFill/>
        </p:spPr>
        <p:txBody>
          <a:bodyPr wrap="square" rtlCol="0">
            <a:spAutoFit/>
          </a:bodyPr>
          <a:lstStyle/>
          <a:p>
            <a:pPr algn="ctr"/>
            <a:r>
              <a:rPr lang="en-US" sz="3600" dirty="0" smtClean="0"/>
              <a:t>Community Annual Survey</a:t>
            </a:r>
            <a:endParaRPr lang="en-US" sz="3600" dirty="0"/>
          </a:p>
        </p:txBody>
      </p:sp>
    </p:spTree>
    <p:extLst>
      <p:ext uri="{BB962C8B-B14F-4D97-AF65-F5344CB8AC3E}">
        <p14:creationId xmlns:p14="http://schemas.microsoft.com/office/powerpoint/2010/main" val="168410618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2" name="Rectangle 1"/>
          <p:cNvSpPr/>
          <p:nvPr/>
        </p:nvSpPr>
        <p:spPr>
          <a:xfrm>
            <a:off x="1388533" y="1091918"/>
            <a:ext cx="6438063" cy="369332"/>
          </a:xfrm>
          <a:prstGeom prst="rect">
            <a:avLst/>
          </a:prstGeom>
        </p:spPr>
        <p:txBody>
          <a:bodyPr wrap="square">
            <a:spAutoFit/>
          </a:bodyPr>
          <a:lstStyle/>
          <a:p>
            <a:r>
              <a:rPr lang="en-US" dirty="0" smtClean="0"/>
              <a:t>Q: </a:t>
            </a:r>
            <a:r>
              <a:rPr lang="en-US" dirty="0"/>
              <a:t>Please estimate your annual funding/budget for </a:t>
            </a:r>
            <a:r>
              <a:rPr lang="en-US" dirty="0" smtClean="0"/>
              <a:t>GLOBE</a:t>
            </a:r>
            <a:endParaRPr lang="en-US" dirty="0"/>
          </a:p>
        </p:txBody>
      </p:sp>
      <p:graphicFrame>
        <p:nvGraphicFramePr>
          <p:cNvPr id="10" name="Chart 9"/>
          <p:cNvGraphicFramePr>
            <a:graphicFrameLocks/>
          </p:cNvGraphicFramePr>
          <p:nvPr>
            <p:extLst>
              <p:ext uri="{D42A27DB-BD31-4B8C-83A1-F6EECF244321}">
                <p14:modId xmlns:p14="http://schemas.microsoft.com/office/powerpoint/2010/main" val="1698383937"/>
              </p:ext>
            </p:extLst>
          </p:nvPr>
        </p:nvGraphicFramePr>
        <p:xfrm>
          <a:off x="406399" y="2035660"/>
          <a:ext cx="8343064" cy="3752462"/>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3971653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2" name="Rectangle 1"/>
          <p:cNvSpPr/>
          <p:nvPr/>
        </p:nvSpPr>
        <p:spPr>
          <a:xfrm>
            <a:off x="355599" y="812518"/>
            <a:ext cx="8568268" cy="646331"/>
          </a:xfrm>
          <a:prstGeom prst="rect">
            <a:avLst/>
          </a:prstGeom>
        </p:spPr>
        <p:txBody>
          <a:bodyPr wrap="square">
            <a:spAutoFit/>
          </a:bodyPr>
          <a:lstStyle/>
          <a:p>
            <a:r>
              <a:rPr lang="en-US" dirty="0" smtClean="0"/>
              <a:t>Q: </a:t>
            </a:r>
            <a:r>
              <a:rPr lang="en-US" dirty="0"/>
              <a:t>Which of the following best describes the primary source (more than 50%) of funding for GLOBE management and operation in your organization or country?</a:t>
            </a:r>
          </a:p>
        </p:txBody>
      </p:sp>
      <p:graphicFrame>
        <p:nvGraphicFramePr>
          <p:cNvPr id="10" name="Chart 9"/>
          <p:cNvGraphicFramePr>
            <a:graphicFrameLocks/>
          </p:cNvGraphicFramePr>
          <p:nvPr>
            <p:extLst>
              <p:ext uri="{D42A27DB-BD31-4B8C-83A1-F6EECF244321}">
                <p14:modId xmlns:p14="http://schemas.microsoft.com/office/powerpoint/2010/main" val="433874352"/>
              </p:ext>
            </p:extLst>
          </p:nvPr>
        </p:nvGraphicFramePr>
        <p:xfrm>
          <a:off x="484139" y="1761116"/>
          <a:ext cx="7751619" cy="407299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09973746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7" name="Title 1"/>
          <p:cNvSpPr>
            <a:spLocks noGrp="1"/>
          </p:cNvSpPr>
          <p:nvPr>
            <p:ph type="title"/>
          </p:nvPr>
        </p:nvSpPr>
        <p:spPr>
          <a:xfrm>
            <a:off x="1778000" y="799049"/>
            <a:ext cx="6045199" cy="631820"/>
          </a:xfrm>
        </p:spPr>
        <p:txBody>
          <a:bodyPr>
            <a:normAutofit/>
          </a:bodyPr>
          <a:lstStyle/>
          <a:p>
            <a:pPr algn="l"/>
            <a:r>
              <a:rPr sz="1800" dirty="0" smtClean="0"/>
              <a:t>Q: </a:t>
            </a:r>
            <a:r>
              <a:rPr sz="1800" dirty="0"/>
              <a:t>What is the primary way you receive news about GLOBE? </a:t>
            </a:r>
          </a:p>
        </p:txBody>
      </p:sp>
      <p:graphicFrame>
        <p:nvGraphicFramePr>
          <p:cNvPr id="10" name="Chart 9"/>
          <p:cNvGraphicFramePr>
            <a:graphicFrameLocks/>
          </p:cNvGraphicFramePr>
          <p:nvPr>
            <p:extLst>
              <p:ext uri="{D42A27DB-BD31-4B8C-83A1-F6EECF244321}">
                <p14:modId xmlns:p14="http://schemas.microsoft.com/office/powerpoint/2010/main" val="3131306387"/>
              </p:ext>
            </p:extLst>
          </p:nvPr>
        </p:nvGraphicFramePr>
        <p:xfrm>
          <a:off x="291494" y="1581832"/>
          <a:ext cx="8577943" cy="453203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953438214"/>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7" name="Title 1"/>
          <p:cNvSpPr>
            <a:spLocks noGrp="1"/>
          </p:cNvSpPr>
          <p:nvPr>
            <p:ph type="title"/>
          </p:nvPr>
        </p:nvSpPr>
        <p:spPr>
          <a:xfrm>
            <a:off x="642535" y="514545"/>
            <a:ext cx="7878279" cy="874249"/>
          </a:xfrm>
        </p:spPr>
        <p:txBody>
          <a:bodyPr>
            <a:normAutofit/>
          </a:bodyPr>
          <a:lstStyle/>
          <a:p>
            <a:r>
              <a:rPr lang="en-US" sz="3600" dirty="0" smtClean="0"/>
              <a:t>Science</a:t>
            </a:r>
            <a:endParaRPr lang="en-US" sz="3600" dirty="0"/>
          </a:p>
        </p:txBody>
      </p:sp>
      <p:pic>
        <p:nvPicPr>
          <p:cNvPr id="8" name="Picture 7" descr="Screen Shot 2016-05-02 at 9.46.15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4706" y="2035202"/>
            <a:ext cx="3035585" cy="2265572"/>
          </a:xfrm>
          <a:prstGeom prst="rect">
            <a:avLst/>
          </a:prstGeom>
        </p:spPr>
      </p:pic>
      <p:pic>
        <p:nvPicPr>
          <p:cNvPr id="9" name="Picture 8" descr="Screen Shot 2016-05-02 at 9.46.46 A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83584" y="2678190"/>
            <a:ext cx="3000483" cy="2266050"/>
          </a:xfrm>
          <a:prstGeom prst="rect">
            <a:avLst/>
          </a:prstGeom>
        </p:spPr>
      </p:pic>
      <p:sp>
        <p:nvSpPr>
          <p:cNvPr id="3" name="TextBox 2"/>
          <p:cNvSpPr txBox="1"/>
          <p:nvPr/>
        </p:nvSpPr>
        <p:spPr>
          <a:xfrm>
            <a:off x="674706" y="1388794"/>
            <a:ext cx="1850987" cy="369332"/>
          </a:xfrm>
          <a:prstGeom prst="rect">
            <a:avLst/>
          </a:prstGeom>
          <a:noFill/>
        </p:spPr>
        <p:txBody>
          <a:bodyPr wrap="none" rtlCol="0">
            <a:spAutoFit/>
          </a:bodyPr>
          <a:lstStyle/>
          <a:p>
            <a:r>
              <a:rPr lang="en-US" dirty="0" smtClean="0"/>
              <a:t>El-Nino Campaign</a:t>
            </a:r>
            <a:endParaRPr lang="en-US" dirty="0"/>
          </a:p>
        </p:txBody>
      </p:sp>
    </p:spTree>
    <p:extLst>
      <p:ext uri="{BB962C8B-B14F-4D97-AF65-F5344CB8AC3E}">
        <p14:creationId xmlns:p14="http://schemas.microsoft.com/office/powerpoint/2010/main" val="272655292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8" name="Picture 7" descr="Screen Shot 2016-05-21 at 10.53.32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72361" y="2379134"/>
            <a:ext cx="2771439" cy="3584575"/>
          </a:xfrm>
          <a:prstGeom prst="rect">
            <a:avLst/>
          </a:prstGeom>
        </p:spPr>
      </p:pic>
      <p:pic>
        <p:nvPicPr>
          <p:cNvPr id="9" name="Picture 8" descr="Screen Shot 2016-05-02 at 9.42.22 AM.png"/>
          <p:cNvPicPr>
            <a:picLocks noChangeAspect="1"/>
          </p:cNvPicPr>
          <p:nvPr/>
        </p:nvPicPr>
        <p:blipFill rotWithShape="1">
          <a:blip r:embed="rId6">
            <a:extLst>
              <a:ext uri="{28A0092B-C50C-407E-A947-70E740481C1C}">
                <a14:useLocalDpi xmlns:a14="http://schemas.microsoft.com/office/drawing/2010/main" val="0"/>
              </a:ext>
            </a:extLst>
          </a:blip>
          <a:srcRect b="65356"/>
          <a:stretch/>
        </p:blipFill>
        <p:spPr>
          <a:xfrm>
            <a:off x="2291905" y="1000339"/>
            <a:ext cx="6589625" cy="1378795"/>
          </a:xfrm>
          <a:prstGeom prst="rect">
            <a:avLst/>
          </a:prstGeom>
        </p:spPr>
      </p:pic>
      <p:sp>
        <p:nvSpPr>
          <p:cNvPr id="10" name="TextBox 9"/>
          <p:cNvSpPr txBox="1"/>
          <p:nvPr/>
        </p:nvSpPr>
        <p:spPr>
          <a:xfrm>
            <a:off x="353229" y="1427665"/>
            <a:ext cx="1850987" cy="369332"/>
          </a:xfrm>
          <a:prstGeom prst="rect">
            <a:avLst/>
          </a:prstGeom>
          <a:noFill/>
        </p:spPr>
        <p:txBody>
          <a:bodyPr wrap="none" rtlCol="0">
            <a:spAutoFit/>
          </a:bodyPr>
          <a:lstStyle/>
          <a:p>
            <a:r>
              <a:rPr lang="en-US" dirty="0" smtClean="0"/>
              <a:t>El-Nino Campaign</a:t>
            </a:r>
            <a:endParaRPr lang="en-US" dirty="0"/>
          </a:p>
        </p:txBody>
      </p:sp>
      <p:pic>
        <p:nvPicPr>
          <p:cNvPr id="11" name="Picture 10" descr="Screen Shot 2016-05-02 at 9.43.04 AM.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5449" y="2875407"/>
            <a:ext cx="3192911" cy="2422989"/>
          </a:xfrm>
          <a:prstGeom prst="rect">
            <a:avLst/>
          </a:prstGeom>
        </p:spPr>
      </p:pic>
    </p:spTree>
    <p:extLst>
      <p:ext uri="{BB962C8B-B14F-4D97-AF65-F5344CB8AC3E}">
        <p14:creationId xmlns:p14="http://schemas.microsoft.com/office/powerpoint/2010/main" val="66126551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2" name="Picture 1" descr="Screen Shot 2016-07-17 at 6.57.14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8000" y="617785"/>
            <a:ext cx="7763934" cy="5464579"/>
          </a:xfrm>
          <a:prstGeom prst="rect">
            <a:avLst/>
          </a:prstGeom>
        </p:spPr>
      </p:pic>
    </p:spTree>
    <p:extLst>
      <p:ext uri="{BB962C8B-B14F-4D97-AF65-F5344CB8AC3E}">
        <p14:creationId xmlns:p14="http://schemas.microsoft.com/office/powerpoint/2010/main" val="216730211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0248" y="518183"/>
            <a:ext cx="8229600"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460249" y="1111856"/>
            <a:ext cx="8229600" cy="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16" name="Rectangle 15"/>
          <p:cNvSpPr/>
          <p:nvPr/>
        </p:nvSpPr>
        <p:spPr>
          <a:xfrm>
            <a:off x="460248" y="5175305"/>
            <a:ext cx="8229600" cy="492443"/>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cmpd="dbl">
                  <a:noFill/>
                </a:ln>
                <a:solidFill>
                  <a:sysClr val="windowText" lastClr="000000"/>
                </a:solidFill>
                <a:effectLst/>
                <a:uLnTx/>
                <a:uFillTx/>
              </a:rPr>
              <a:t>Number of Schools </a:t>
            </a:r>
            <a:r>
              <a:rPr kumimoji="0" lang="en-US" sz="1400" b="0" i="0" u="none" strike="noStrike" kern="0" cap="none" spc="0" normalizeH="0" baseline="0" noProof="0" dirty="0" smtClean="0">
                <a:ln cmpd="dbl">
                  <a:noFill/>
                </a:ln>
                <a:solidFill>
                  <a:sysClr val="windowText" lastClr="000000"/>
                </a:solidFill>
                <a:effectLst/>
                <a:uLnTx/>
                <a:uFillTx/>
              </a:rPr>
              <a:t>Reporting Data </a:t>
            </a:r>
            <a:r>
              <a:rPr kumimoji="0" lang="en-US" sz="1400" b="0" i="0" u="none" strike="noStrike" kern="0" cap="none" spc="0" normalizeH="0" baseline="0" noProof="0" dirty="0">
                <a:ln cmpd="dbl">
                  <a:noFill/>
                </a:ln>
                <a:solidFill>
                  <a:sysClr val="windowText" lastClr="000000"/>
                </a:solidFill>
                <a:effectLst/>
                <a:uLnTx/>
                <a:uFillTx/>
              </a:rPr>
              <a:t>by </a:t>
            </a:r>
            <a:r>
              <a:rPr kumimoji="0" lang="en-US" sz="1400" b="0" i="0" u="none" strike="noStrike" kern="0" cap="none" spc="0" normalizeH="0" baseline="0" noProof="0" dirty="0" smtClean="0">
                <a:ln cmpd="dbl">
                  <a:noFill/>
                </a:ln>
                <a:solidFill>
                  <a:sysClr val="windowText" lastClr="000000"/>
                </a:solidFill>
                <a:effectLst/>
                <a:uLnTx/>
                <a:uFillTx/>
              </a:rPr>
              <a:t>Year</a:t>
            </a:r>
            <a:r>
              <a:rPr kumimoji="0" lang="en-US" sz="1800" b="0" i="0" u="none" strike="noStrike" kern="0" cap="none" spc="0" normalizeH="0" baseline="0" noProof="0" dirty="0" smtClean="0">
                <a:ln cmpd="dbl">
                  <a:noFill/>
                </a:ln>
                <a:solidFill>
                  <a:sysClr val="windowText" lastClr="000000"/>
                </a:solidFill>
                <a:effectLst/>
                <a:uLnTx/>
                <a:uFillTx/>
              </a:rPr>
              <a:t/>
            </a:r>
            <a:br>
              <a:rPr kumimoji="0" lang="en-US" sz="1800" b="0" i="0" u="none" strike="noStrike" kern="0" cap="none" spc="0" normalizeH="0" baseline="0" noProof="0" dirty="0" smtClean="0">
                <a:ln cmpd="dbl">
                  <a:noFill/>
                </a:ln>
                <a:solidFill>
                  <a:sysClr val="windowText" lastClr="000000"/>
                </a:solidFill>
                <a:effectLst/>
                <a:uLnTx/>
                <a:uFillTx/>
              </a:rPr>
            </a:br>
            <a:r>
              <a:rPr kumimoji="0" lang="en-US" sz="1200" b="0" i="0" u="none" strike="noStrike" kern="0" cap="none" spc="0" normalizeH="0" baseline="0" noProof="0" dirty="0" smtClean="0">
                <a:ln cmpd="dbl">
                  <a:noFill/>
                </a:ln>
                <a:solidFill>
                  <a:sysClr val="windowText" lastClr="000000"/>
                </a:solidFill>
                <a:effectLst/>
                <a:uLnTx/>
                <a:uFillTx/>
              </a:rPr>
              <a:t>for the Months of January-August of the Given Year</a:t>
            </a:r>
            <a:endParaRPr kumimoji="0" lang="en-US" sz="1200" b="0" i="0" u="none" strike="noStrike" kern="0" cap="none" spc="0" normalizeH="0" baseline="0" noProof="0" dirty="0">
              <a:ln cmpd="dbl">
                <a:noFill/>
              </a:ln>
              <a:solidFill>
                <a:sysClr val="windowText" lastClr="000000"/>
              </a:solidFill>
              <a:effectLst/>
              <a:uLnTx/>
              <a:uFillTx/>
            </a:endParaRPr>
          </a:p>
        </p:txBody>
      </p:sp>
      <p:sp>
        <p:nvSpPr>
          <p:cNvPr id="17" name="TextBox 16"/>
          <p:cNvSpPr txBox="1"/>
          <p:nvPr/>
        </p:nvSpPr>
        <p:spPr>
          <a:xfrm>
            <a:off x="460249" y="5784550"/>
            <a:ext cx="8229600" cy="27699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a:noFill/>
                </a:ln>
                <a:effectLst/>
                <a:uLnTx/>
                <a:uFillTx/>
              </a:rPr>
              <a:t>25 August 2016</a:t>
            </a:r>
            <a:endParaRPr kumimoji="0" lang="en-US" sz="1200" b="0" i="0" u="none" strike="noStrike" kern="0" cap="none" spc="0" normalizeH="0" baseline="0" noProof="0" dirty="0">
              <a:ln>
                <a:noFill/>
              </a:ln>
              <a:effectLst/>
              <a:uLnTx/>
              <a:uFillTx/>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24</a:t>
            </a:fld>
            <a:endParaRPr lang="en-US" dirty="0">
              <a:solidFill>
                <a:schemeClr val="tx1"/>
              </a:solidFill>
            </a:endParaRPr>
          </a:p>
        </p:txBody>
      </p:sp>
      <p:sp>
        <p:nvSpPr>
          <p:cNvPr id="20" name="Rectangle 19"/>
          <p:cNvSpPr/>
          <p:nvPr/>
        </p:nvSpPr>
        <p:spPr>
          <a:xfrm>
            <a:off x="478263" y="1135209"/>
            <a:ext cx="8193572" cy="400110"/>
          </a:xfrm>
          <a:prstGeom prst="rect">
            <a:avLst/>
          </a:prstGeom>
        </p:spPr>
        <p:txBody>
          <a:bodyPr wrap="square">
            <a:spAutoFit/>
          </a:bodyPr>
          <a:lstStyle/>
          <a:p>
            <a:pPr algn="ctr"/>
            <a:r>
              <a:rPr lang="en-US" sz="2000" b="1" dirty="0" smtClean="0">
                <a:ln cmpd="dbl">
                  <a:noFill/>
                </a:ln>
              </a:rPr>
              <a:t>Schools Reporting Data</a:t>
            </a:r>
            <a:endParaRPr lang="en-US" sz="2000" b="1" dirty="0">
              <a:ln cmpd="dbl">
                <a:noFill/>
              </a:ln>
            </a:endParaRPr>
          </a:p>
        </p:txBody>
      </p:sp>
      <p:graphicFrame>
        <p:nvGraphicFramePr>
          <p:cNvPr id="10" name="Chart 9"/>
          <p:cNvGraphicFramePr>
            <a:graphicFrameLocks/>
          </p:cNvGraphicFramePr>
          <p:nvPr/>
        </p:nvGraphicFramePr>
        <p:xfrm>
          <a:off x="1817370" y="2059305"/>
          <a:ext cx="5509260" cy="273939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18971122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0248" y="518183"/>
            <a:ext cx="8229600"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397725" y="1101461"/>
            <a:ext cx="8229600" cy="48306"/>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17" name="TextBox 16"/>
          <p:cNvSpPr txBox="1"/>
          <p:nvPr/>
        </p:nvSpPr>
        <p:spPr>
          <a:xfrm>
            <a:off x="460248" y="5784550"/>
            <a:ext cx="8229601" cy="276999"/>
          </a:xfrm>
          <a:prstGeom prst="rect">
            <a:avLst/>
          </a:prstGeom>
          <a:noFill/>
        </p:spPr>
        <p:txBody>
          <a:bodyPr wrap="square" rtlCol="0">
            <a:spAutoFit/>
          </a:bodyPr>
          <a:lstStyle/>
          <a:p>
            <a:pPr lvl="0" algn="ctr" defTabSz="914400">
              <a:defRPr/>
            </a:pPr>
            <a:r>
              <a:rPr lang="en-US" sz="1200" kern="0" dirty="0" smtClean="0"/>
              <a:t>25 August 2016</a:t>
            </a:r>
            <a:endParaRPr lang="en-US" sz="1200" kern="0" dirty="0"/>
          </a:p>
        </p:txBody>
      </p:sp>
      <p:sp>
        <p:nvSpPr>
          <p:cNvPr id="20" name="Rectangle 19"/>
          <p:cNvSpPr/>
          <p:nvPr/>
        </p:nvSpPr>
        <p:spPr>
          <a:xfrm>
            <a:off x="460249" y="5250584"/>
            <a:ext cx="8229600" cy="461665"/>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rPr>
              <a:t>Number of Months of Data per Country</a:t>
            </a:r>
            <a:r>
              <a:rPr kumimoji="0" lang="en-US" sz="1200" b="0" i="0" u="none" strike="noStrike" kern="0" cap="none" spc="0" normalizeH="0" baseline="0" noProof="0" dirty="0">
                <a:ln cmpd="dbl">
                  <a:noFill/>
                </a:ln>
                <a:solidFill>
                  <a:sysClr val="windowText" lastClr="000000"/>
                </a:solidFill>
                <a:effectLst/>
                <a:uLnTx/>
                <a:uFillTx/>
              </a:rPr>
              <a:t/>
            </a:r>
            <a:br>
              <a:rPr kumimoji="0" lang="en-US" sz="1200" b="0" i="0" u="none" strike="noStrike" kern="0" cap="none" spc="0" normalizeH="0" baseline="0" noProof="0" dirty="0">
                <a:ln cmpd="dbl">
                  <a:noFill/>
                </a:ln>
                <a:solidFill>
                  <a:sysClr val="windowText" lastClr="000000"/>
                </a:solidFill>
                <a:effectLst/>
                <a:uLnTx/>
                <a:uFillTx/>
              </a:rPr>
            </a:br>
            <a:r>
              <a:rPr kumimoji="0" lang="en-US" sz="1200" b="0" i="0" u="none" strike="noStrike" kern="0" cap="none" spc="0" normalizeH="0" baseline="0" noProof="0" dirty="0" smtClean="0">
                <a:ln cmpd="dbl">
                  <a:noFill/>
                </a:ln>
                <a:solidFill>
                  <a:sysClr val="windowText" lastClr="000000"/>
                </a:solidFill>
                <a:effectLst/>
                <a:uLnTx/>
                <a:uFillTx/>
              </a:rPr>
              <a:t>for the past 365 Days</a:t>
            </a:r>
            <a:endParaRPr kumimoji="0" lang="en-US" sz="1200" b="0" i="0" u="none" strike="noStrike" kern="0" cap="none" spc="0" normalizeH="0" baseline="0" noProof="0" dirty="0">
              <a:ln cmpd="dbl">
                <a:noFill/>
              </a:ln>
              <a:solidFill>
                <a:sysClr val="windowText" lastClr="000000"/>
              </a:solidFill>
              <a:effectLst/>
              <a:uLnTx/>
              <a:uFillTx/>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25</a:t>
            </a:fld>
            <a:endParaRPr lang="en-US" dirty="0">
              <a:solidFill>
                <a:schemeClr val="tx1"/>
              </a:solidFill>
            </a:endParaRPr>
          </a:p>
        </p:txBody>
      </p:sp>
      <p:sp>
        <p:nvSpPr>
          <p:cNvPr id="19" name="Rectangle 18"/>
          <p:cNvSpPr/>
          <p:nvPr/>
        </p:nvSpPr>
        <p:spPr>
          <a:xfrm>
            <a:off x="496277" y="1159668"/>
            <a:ext cx="8193572" cy="400110"/>
          </a:xfrm>
          <a:prstGeom prst="rect">
            <a:avLst/>
          </a:prstGeom>
        </p:spPr>
        <p:txBody>
          <a:bodyPr wrap="square">
            <a:spAutoFit/>
          </a:bodyPr>
          <a:lstStyle/>
          <a:p>
            <a:pPr algn="ctr"/>
            <a:r>
              <a:rPr lang="en-US" sz="2000" b="1" dirty="0" smtClean="0">
                <a:ln cmpd="dbl">
                  <a:noFill/>
                </a:ln>
              </a:rPr>
              <a:t>Data Frequency</a:t>
            </a:r>
            <a:endParaRPr lang="en-US" sz="2000" b="1" dirty="0">
              <a:ln cmpd="dbl">
                <a:noFill/>
              </a:ln>
            </a:endParaRPr>
          </a:p>
        </p:txBody>
      </p:sp>
      <p:graphicFrame>
        <p:nvGraphicFramePr>
          <p:cNvPr id="14" name="Chart 13"/>
          <p:cNvGraphicFramePr>
            <a:graphicFrameLocks/>
          </p:cNvGraphicFramePr>
          <p:nvPr>
            <p:extLst>
              <p:ext uri="{D42A27DB-BD31-4B8C-83A1-F6EECF244321}">
                <p14:modId xmlns:p14="http://schemas.microsoft.com/office/powerpoint/2010/main" val="3707479306"/>
              </p:ext>
            </p:extLst>
          </p:nvPr>
        </p:nvGraphicFramePr>
        <p:xfrm>
          <a:off x="397725" y="1518285"/>
          <a:ext cx="8289076" cy="382143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80753243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0248" y="518183"/>
            <a:ext cx="8229600"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455361" y="1158676"/>
            <a:ext cx="8231439" cy="2610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17" name="TextBox 16"/>
          <p:cNvSpPr txBox="1"/>
          <p:nvPr/>
        </p:nvSpPr>
        <p:spPr>
          <a:xfrm>
            <a:off x="460249" y="5784550"/>
            <a:ext cx="8229600" cy="276999"/>
          </a:xfrm>
          <a:prstGeom prst="rect">
            <a:avLst/>
          </a:prstGeom>
          <a:noFill/>
        </p:spPr>
        <p:txBody>
          <a:bodyPr wrap="square" rtlCol="0">
            <a:spAutoFit/>
          </a:bodyPr>
          <a:lstStyle/>
          <a:p>
            <a:pPr lvl="0" algn="ctr" defTabSz="914400">
              <a:defRPr/>
            </a:pPr>
            <a:r>
              <a:rPr lang="en-US" sz="1200" kern="0" dirty="0" smtClean="0"/>
              <a:t>25 August 2016</a:t>
            </a:r>
            <a:endParaRPr lang="en-US" sz="1200" kern="0" dirty="0"/>
          </a:p>
        </p:txBody>
      </p:sp>
      <p:sp>
        <p:nvSpPr>
          <p:cNvPr id="19" name="Rectangle 18"/>
          <p:cNvSpPr/>
          <p:nvPr/>
        </p:nvSpPr>
        <p:spPr>
          <a:xfrm>
            <a:off x="990347" y="4642803"/>
            <a:ext cx="3401900" cy="338554"/>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smtClean="0">
                <a:ln cmpd="dbl">
                  <a:noFill/>
                </a:ln>
                <a:solidFill>
                  <a:sysClr val="windowText" lastClr="000000"/>
                </a:solidFill>
                <a:effectLst/>
                <a:uLnTx/>
                <a:uFillTx/>
              </a:rPr>
              <a:t>Number of New Manual Observations</a:t>
            </a:r>
            <a:endParaRPr kumimoji="0" lang="en-US" sz="1600" b="0" i="0" u="none" strike="noStrike" kern="0" cap="none" spc="0" normalizeH="0" baseline="0" noProof="0" dirty="0">
              <a:ln cmpd="dbl">
                <a:noFill/>
              </a:ln>
              <a:solidFill>
                <a:sysClr val="windowText" lastClr="000000"/>
              </a:solidFill>
              <a:effectLst/>
              <a:uLnTx/>
              <a:uFillTx/>
            </a:endParaRPr>
          </a:p>
        </p:txBody>
      </p:sp>
      <p:sp>
        <p:nvSpPr>
          <p:cNvPr id="20" name="Rectangle 19"/>
          <p:cNvSpPr/>
          <p:nvPr/>
        </p:nvSpPr>
        <p:spPr>
          <a:xfrm>
            <a:off x="460249" y="5229102"/>
            <a:ext cx="8229600" cy="461665"/>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rPr>
              <a:t>Measurements Observed During </a:t>
            </a:r>
            <a:r>
              <a:rPr kumimoji="0" lang="en-US" sz="1200" b="0" i="0" u="none" strike="noStrike" kern="0" cap="none" spc="0" normalizeH="0" baseline="0" noProof="0" dirty="0">
                <a:ln cmpd="dbl">
                  <a:noFill/>
                </a:ln>
                <a:solidFill>
                  <a:sysClr val="windowText" lastClr="000000"/>
                </a:solidFill>
                <a:effectLst/>
                <a:uLnTx/>
                <a:uFillTx/>
              </a:rPr>
              <a:t>the </a:t>
            </a:r>
            <a:r>
              <a:rPr kumimoji="0" lang="en-US" sz="1200" b="0" i="0" u="none" strike="noStrike" kern="0" cap="none" spc="0" normalizeH="0" baseline="0" noProof="0" dirty="0" smtClean="0">
                <a:ln cmpd="dbl">
                  <a:noFill/>
                </a:ln>
                <a:solidFill>
                  <a:sysClr val="windowText" lastClr="000000"/>
                </a:solidFill>
                <a:effectLst/>
                <a:uLnTx/>
                <a:uFillTx/>
              </a:rPr>
              <a:t>Past Month</a:t>
            </a:r>
            <a:r>
              <a:rPr kumimoji="0" lang="en-US" sz="1200" b="0" i="0" u="none" strike="noStrike" kern="0" cap="none" spc="0" normalizeH="0" baseline="0" noProof="0" dirty="0">
                <a:ln cmpd="dbl">
                  <a:noFill/>
                </a:ln>
                <a:solidFill>
                  <a:sysClr val="windowText" lastClr="000000"/>
                </a:solidFill>
                <a:effectLst/>
                <a:uLnTx/>
                <a:uFillTx/>
              </a:rPr>
              <a:t/>
            </a:r>
            <a:br>
              <a:rPr kumimoji="0" lang="en-US" sz="1200" b="0" i="0" u="none" strike="noStrike" kern="0" cap="none" spc="0" normalizeH="0" baseline="0" noProof="0" dirty="0">
                <a:ln cmpd="dbl">
                  <a:noFill/>
                </a:ln>
                <a:solidFill>
                  <a:sysClr val="windowText" lastClr="000000"/>
                </a:solidFill>
                <a:effectLst/>
                <a:uLnTx/>
                <a:uFillTx/>
              </a:rPr>
            </a:br>
            <a:r>
              <a:rPr kumimoji="0" lang="en-US" sz="1200" b="0" i="0" u="none" strike="noStrike" kern="0" cap="none" spc="0" normalizeH="0" baseline="0" noProof="0" dirty="0">
                <a:ln cmpd="dbl">
                  <a:noFill/>
                </a:ln>
                <a:solidFill>
                  <a:sysClr val="windowText" lastClr="000000"/>
                </a:solidFill>
                <a:effectLst/>
                <a:uLnTx/>
                <a:uFillTx/>
              </a:rPr>
              <a:t>and </a:t>
            </a:r>
            <a:r>
              <a:rPr kumimoji="0" lang="en-US" sz="1200" b="0" i="0" u="none" strike="noStrike" kern="0" cap="none" spc="0" normalizeH="0" baseline="0" noProof="0" dirty="0" smtClean="0">
                <a:ln cmpd="dbl">
                  <a:noFill/>
                </a:ln>
                <a:solidFill>
                  <a:sysClr val="windowText" lastClr="000000"/>
                </a:solidFill>
                <a:effectLst/>
                <a:uLnTx/>
                <a:uFillTx/>
              </a:rPr>
              <a:t>the Number of Measurements &gt;= 200 </a:t>
            </a:r>
            <a:endParaRPr kumimoji="0" lang="en-US" sz="1200" b="0" i="0" u="none" strike="noStrike" kern="0" cap="none" spc="0" normalizeH="0" baseline="0" noProof="0" dirty="0">
              <a:ln cmpd="dbl">
                <a:noFill/>
              </a:ln>
              <a:solidFill>
                <a:sysClr val="windowText" lastClr="000000"/>
              </a:solidFill>
              <a:effectLst/>
              <a:uLnTx/>
              <a:uFillTx/>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26</a:t>
            </a:fld>
            <a:endParaRPr lang="en-US" dirty="0">
              <a:solidFill>
                <a:schemeClr val="tx1"/>
              </a:solidFill>
            </a:endParaRPr>
          </a:p>
        </p:txBody>
      </p:sp>
      <p:sp>
        <p:nvSpPr>
          <p:cNvPr id="21" name="Rectangle 20"/>
          <p:cNvSpPr/>
          <p:nvPr/>
        </p:nvSpPr>
        <p:spPr>
          <a:xfrm>
            <a:off x="4729872" y="4642802"/>
            <a:ext cx="4042131" cy="338554"/>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smtClean="0">
                <a:ln cmpd="dbl">
                  <a:noFill/>
                </a:ln>
                <a:solidFill>
                  <a:sysClr val="windowText" lastClr="000000"/>
                </a:solidFill>
                <a:effectLst/>
                <a:uLnTx/>
                <a:uFillTx/>
              </a:rPr>
              <a:t>Number of New Automated Observations </a:t>
            </a:r>
            <a:endParaRPr kumimoji="0" lang="en-US" sz="1600" b="0" i="0" u="none" strike="noStrike" kern="0" cap="none" spc="0" normalizeH="0" baseline="0" noProof="0" dirty="0">
              <a:ln cmpd="dbl">
                <a:noFill/>
              </a:ln>
              <a:solidFill>
                <a:sysClr val="windowText" lastClr="000000"/>
              </a:solidFill>
              <a:effectLst/>
              <a:uLnTx/>
              <a:uFillTx/>
            </a:endParaRPr>
          </a:p>
        </p:txBody>
      </p:sp>
      <p:sp>
        <p:nvSpPr>
          <p:cNvPr id="18" name="Rectangle 17"/>
          <p:cNvSpPr/>
          <p:nvPr/>
        </p:nvSpPr>
        <p:spPr>
          <a:xfrm>
            <a:off x="460249" y="1184776"/>
            <a:ext cx="8193572" cy="400110"/>
          </a:xfrm>
          <a:prstGeom prst="rect">
            <a:avLst/>
          </a:prstGeom>
        </p:spPr>
        <p:txBody>
          <a:bodyPr wrap="square">
            <a:spAutoFit/>
          </a:bodyPr>
          <a:lstStyle/>
          <a:p>
            <a:pPr algn="ctr"/>
            <a:r>
              <a:rPr lang="en-US" sz="2000" b="1" dirty="0" smtClean="0">
                <a:ln cmpd="dbl">
                  <a:noFill/>
                </a:ln>
              </a:rPr>
              <a:t>Countries Collecting Data </a:t>
            </a:r>
            <a:endParaRPr lang="en-US" sz="2000" b="1" dirty="0">
              <a:ln cmpd="dbl">
                <a:noFill/>
              </a:ln>
            </a:endParaRPr>
          </a:p>
        </p:txBody>
      </p:sp>
      <p:graphicFrame>
        <p:nvGraphicFramePr>
          <p:cNvPr id="14" name="Chart 13"/>
          <p:cNvGraphicFramePr>
            <a:graphicFrameLocks/>
          </p:cNvGraphicFramePr>
          <p:nvPr>
            <p:extLst>
              <p:ext uri="{D42A27DB-BD31-4B8C-83A1-F6EECF244321}">
                <p14:modId xmlns:p14="http://schemas.microsoft.com/office/powerpoint/2010/main" val="4238509355"/>
              </p:ext>
            </p:extLst>
          </p:nvPr>
        </p:nvGraphicFramePr>
        <p:xfrm>
          <a:off x="361950" y="1714500"/>
          <a:ext cx="411480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a:graphicFrameLocks/>
          </p:cNvGraphicFramePr>
          <p:nvPr>
            <p:extLst>
              <p:ext uri="{D42A27DB-BD31-4B8C-83A1-F6EECF244321}">
                <p14:modId xmlns:p14="http://schemas.microsoft.com/office/powerpoint/2010/main" val="2925362956"/>
              </p:ext>
            </p:extLst>
          </p:nvPr>
        </p:nvGraphicFramePr>
        <p:xfrm>
          <a:off x="4729871" y="1714500"/>
          <a:ext cx="3923949" cy="27432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132890021"/>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0248" y="518183"/>
            <a:ext cx="8229600"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414959" y="1101461"/>
            <a:ext cx="8348472" cy="33842"/>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17" name="TextBox 16"/>
          <p:cNvSpPr txBox="1"/>
          <p:nvPr/>
        </p:nvSpPr>
        <p:spPr>
          <a:xfrm>
            <a:off x="460249" y="5824792"/>
            <a:ext cx="8229600" cy="276999"/>
          </a:xfrm>
          <a:prstGeom prst="rect">
            <a:avLst/>
          </a:prstGeom>
          <a:noFill/>
        </p:spPr>
        <p:txBody>
          <a:bodyPr wrap="square" rtlCol="0">
            <a:spAutoFit/>
          </a:bodyPr>
          <a:lstStyle/>
          <a:p>
            <a:pPr lvl="0" algn="ctr" defTabSz="914400">
              <a:defRPr/>
            </a:pPr>
            <a:r>
              <a:rPr lang="en-US" sz="1200" kern="0" dirty="0" smtClean="0"/>
              <a:t>25 August 2016</a:t>
            </a:r>
            <a:endParaRPr lang="en-US" sz="1200" kern="0" dirty="0"/>
          </a:p>
        </p:txBody>
      </p:sp>
      <p:sp>
        <p:nvSpPr>
          <p:cNvPr id="22" name="Rectangle 21"/>
          <p:cNvSpPr/>
          <p:nvPr/>
        </p:nvSpPr>
        <p:spPr>
          <a:xfrm>
            <a:off x="3884628" y="1539143"/>
            <a:ext cx="1277914" cy="338554"/>
          </a:xfrm>
          <a:prstGeom prst="rect">
            <a:avLst/>
          </a:prstGeom>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smtClean="0">
                <a:ln cmpd="dbl">
                  <a:noFill/>
                </a:ln>
                <a:solidFill>
                  <a:sysClr val="windowText" lastClr="000000"/>
                </a:solidFill>
                <a:effectLst/>
                <a:uLnTx/>
                <a:uFillTx/>
              </a:rPr>
              <a:t>Yearly Totals</a:t>
            </a:r>
            <a:endParaRPr kumimoji="0" lang="en-US" sz="1600" b="1" i="0" u="none" strike="noStrike" kern="0" cap="none" spc="0" normalizeH="0" baseline="0" noProof="0" dirty="0">
              <a:ln cmpd="dbl">
                <a:noFill/>
              </a:ln>
              <a:solidFill>
                <a:sysClr val="windowText" lastClr="000000"/>
              </a:solidFill>
              <a:effectLst/>
              <a:uLnTx/>
              <a:uFillTx/>
            </a:endParaRPr>
          </a:p>
        </p:txBody>
      </p:sp>
      <p:sp>
        <p:nvSpPr>
          <p:cNvPr id="24" name="Rectangle 23"/>
          <p:cNvSpPr/>
          <p:nvPr/>
        </p:nvSpPr>
        <p:spPr>
          <a:xfrm>
            <a:off x="586154" y="4811495"/>
            <a:ext cx="3634154" cy="307777"/>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i="0" u="none" strike="noStrike" kern="0" cap="none" spc="0" normalizeH="0" baseline="0" noProof="0" dirty="0" smtClean="0">
                <a:ln cmpd="dbl">
                  <a:noFill/>
                </a:ln>
                <a:solidFill>
                  <a:sysClr val="windowText" lastClr="000000"/>
                </a:solidFill>
                <a:effectLst/>
                <a:uLnTx/>
                <a:uFillTx/>
              </a:rPr>
              <a:t>Manual</a:t>
            </a:r>
            <a:endParaRPr kumimoji="0" lang="en-US" sz="1400" i="0" u="none" strike="noStrike" kern="0" cap="none" spc="0" normalizeH="0" baseline="0" noProof="0" dirty="0">
              <a:ln cmpd="dbl">
                <a:noFill/>
              </a:ln>
              <a:solidFill>
                <a:sysClr val="windowText" lastClr="000000"/>
              </a:solidFill>
              <a:effectLst/>
              <a:uLnTx/>
              <a:uFillTx/>
            </a:endParaRPr>
          </a:p>
        </p:txBody>
      </p:sp>
      <p:sp>
        <p:nvSpPr>
          <p:cNvPr id="26" name="TextBox 25"/>
          <p:cNvSpPr txBox="1"/>
          <p:nvPr/>
        </p:nvSpPr>
        <p:spPr>
          <a:xfrm>
            <a:off x="867749" y="5119272"/>
            <a:ext cx="7885482" cy="27699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rPr>
              <a:t>For </a:t>
            </a:r>
            <a:r>
              <a:rPr kumimoji="0" lang="en-US" sz="1200" b="0" i="0" u="none" strike="noStrike" kern="0" cap="none" spc="0" normalizeH="0" baseline="0" noProof="0" dirty="0">
                <a:ln cmpd="dbl">
                  <a:noFill/>
                </a:ln>
                <a:solidFill>
                  <a:sysClr val="windowText" lastClr="000000"/>
                </a:solidFill>
                <a:effectLst/>
                <a:uLnTx/>
                <a:uFillTx/>
              </a:rPr>
              <a:t>the </a:t>
            </a:r>
            <a:r>
              <a:rPr kumimoji="0" lang="en-US" sz="1200" b="0" i="0" u="none" strike="noStrike" kern="0" cap="none" spc="0" normalizeH="0" baseline="0" noProof="0" dirty="0" smtClean="0">
                <a:ln cmpd="dbl">
                  <a:noFill/>
                </a:ln>
                <a:solidFill>
                  <a:sysClr val="windowText" lastClr="000000"/>
                </a:solidFill>
                <a:effectLst/>
                <a:uLnTx/>
                <a:uFillTx/>
              </a:rPr>
              <a:t>Months of January-August of </a:t>
            </a:r>
            <a:r>
              <a:rPr kumimoji="0" lang="en-US" sz="1200" b="0" i="0" u="none" strike="noStrike" kern="0" cap="none" spc="0" normalizeH="0" baseline="0" noProof="0" dirty="0">
                <a:ln cmpd="dbl">
                  <a:noFill/>
                </a:ln>
                <a:solidFill>
                  <a:sysClr val="windowText" lastClr="000000"/>
                </a:solidFill>
                <a:effectLst/>
                <a:uLnTx/>
                <a:uFillTx/>
              </a:rPr>
              <a:t>the </a:t>
            </a:r>
            <a:r>
              <a:rPr kumimoji="0" lang="en-US" sz="1200" b="0" i="0" u="none" strike="noStrike" kern="0" cap="none" spc="0" normalizeH="0" baseline="0" noProof="0" dirty="0" smtClean="0">
                <a:ln cmpd="dbl">
                  <a:noFill/>
                </a:ln>
                <a:solidFill>
                  <a:sysClr val="windowText" lastClr="000000"/>
                </a:solidFill>
                <a:effectLst/>
                <a:uLnTx/>
                <a:uFillTx/>
              </a:rPr>
              <a:t>Given Year</a:t>
            </a:r>
            <a:endParaRPr kumimoji="0" lang="en-US" sz="1200" b="0" i="0" u="none" strike="noStrike" kern="0" cap="none" spc="0" normalizeH="0" baseline="0" noProof="0" dirty="0">
              <a:ln>
                <a:noFill/>
              </a:ln>
              <a:solidFill>
                <a:sysClr val="windowText" lastClr="000000"/>
              </a:solidFill>
              <a:effectLst/>
              <a:uLnTx/>
              <a:uFillTx/>
            </a:endParaRPr>
          </a:p>
        </p:txBody>
      </p:sp>
      <p:sp>
        <p:nvSpPr>
          <p:cNvPr id="27" name="Rectangle 26"/>
          <p:cNvSpPr/>
          <p:nvPr/>
        </p:nvSpPr>
        <p:spPr>
          <a:xfrm>
            <a:off x="4810490" y="4811494"/>
            <a:ext cx="4037092" cy="307777"/>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cmpd="dbl">
                  <a:noFill/>
                </a:ln>
                <a:solidFill>
                  <a:sysClr val="windowText" lastClr="000000"/>
                </a:solidFill>
                <a:effectLst/>
                <a:uLnTx/>
                <a:uFillTx/>
              </a:rPr>
              <a:t>Automated</a:t>
            </a:r>
            <a:endParaRPr kumimoji="0" lang="en-US" sz="1400" b="0" i="0" u="none" strike="noStrike" kern="0" cap="none" spc="0" normalizeH="0" baseline="0" noProof="0" dirty="0">
              <a:ln cmpd="dbl">
                <a:noFill/>
              </a:ln>
              <a:solidFill>
                <a:sysClr val="windowText" lastClr="000000"/>
              </a:solidFill>
              <a:effectLst/>
              <a:uLnTx/>
              <a:uFillTx/>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27</a:t>
            </a:fld>
            <a:endParaRPr lang="en-US" dirty="0">
              <a:solidFill>
                <a:schemeClr val="tx1"/>
              </a:solidFill>
            </a:endParaRPr>
          </a:p>
        </p:txBody>
      </p:sp>
      <p:sp>
        <p:nvSpPr>
          <p:cNvPr id="29" name="Rectangle 28"/>
          <p:cNvSpPr/>
          <p:nvPr/>
        </p:nvSpPr>
        <p:spPr>
          <a:xfrm>
            <a:off x="460248" y="5322885"/>
            <a:ext cx="8229601" cy="461665"/>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rPr>
              <a:t>Since GLOBE Began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rPr>
              <a:t>Oldest </a:t>
            </a:r>
            <a:r>
              <a:rPr kumimoji="0" lang="en-US" sz="1100" b="0" i="0" u="none" strike="noStrike" kern="0" cap="none" spc="0" normalizeH="0" baseline="0" noProof="0" dirty="0" smtClean="0">
                <a:ln cmpd="dbl">
                  <a:noFill/>
                </a:ln>
                <a:solidFill>
                  <a:sysClr val="windowText" lastClr="000000"/>
                </a:solidFill>
                <a:effectLst/>
                <a:uLnTx/>
                <a:uFillTx/>
                <a:sym typeface="Wingdings" panose="05000000000000000000" pitchFamily="2" charset="2"/>
              </a:rPr>
              <a:t></a:t>
            </a:r>
            <a:r>
              <a:rPr kumimoji="0" lang="en-US" sz="1200" b="0" i="0" u="none" strike="noStrike" kern="0" cap="none" spc="0" normalizeH="0" baseline="0" noProof="0" dirty="0" smtClean="0">
                <a:ln cmpd="dbl">
                  <a:noFill/>
                </a:ln>
                <a:solidFill>
                  <a:sysClr val="windowText" lastClr="000000"/>
                </a:solidFill>
                <a:effectLst/>
                <a:uLnTx/>
                <a:uFillTx/>
                <a:sym typeface="Wingdings" panose="05000000000000000000" pitchFamily="2" charset="2"/>
              </a:rPr>
              <a:t> Newest</a:t>
            </a:r>
            <a:endParaRPr kumimoji="0" lang="en-US" sz="1200" b="0" i="0" u="none" strike="noStrike" kern="0" cap="none" spc="0" normalizeH="0" baseline="0" noProof="0" dirty="0">
              <a:ln cmpd="dbl">
                <a:noFill/>
              </a:ln>
              <a:solidFill>
                <a:sysClr val="windowText" lastClr="000000"/>
              </a:solidFill>
              <a:effectLst/>
              <a:uLnTx/>
              <a:uFillTx/>
            </a:endParaRPr>
          </a:p>
        </p:txBody>
      </p:sp>
      <p:sp>
        <p:nvSpPr>
          <p:cNvPr id="19" name="Rectangle 18"/>
          <p:cNvSpPr/>
          <p:nvPr/>
        </p:nvSpPr>
        <p:spPr>
          <a:xfrm>
            <a:off x="458064" y="1135303"/>
            <a:ext cx="8193572" cy="400110"/>
          </a:xfrm>
          <a:prstGeom prst="rect">
            <a:avLst/>
          </a:prstGeom>
        </p:spPr>
        <p:txBody>
          <a:bodyPr wrap="square">
            <a:spAutoFit/>
          </a:bodyPr>
          <a:lstStyle/>
          <a:p>
            <a:pPr algn="ctr"/>
            <a:r>
              <a:rPr lang="en-US" sz="2000" b="1" dirty="0" smtClean="0">
                <a:ln cmpd="dbl">
                  <a:noFill/>
                </a:ln>
              </a:rPr>
              <a:t>Number of Observations </a:t>
            </a:r>
            <a:endParaRPr lang="en-US" sz="2000" b="1" dirty="0">
              <a:ln cmpd="dbl">
                <a:noFill/>
              </a:ln>
            </a:endParaRPr>
          </a:p>
        </p:txBody>
      </p:sp>
      <p:graphicFrame>
        <p:nvGraphicFramePr>
          <p:cNvPr id="14" name="Chart 13"/>
          <p:cNvGraphicFramePr>
            <a:graphicFrameLocks/>
          </p:cNvGraphicFramePr>
          <p:nvPr>
            <p:extLst>
              <p:ext uri="{D42A27DB-BD31-4B8C-83A1-F6EECF244321}">
                <p14:modId xmlns:p14="http://schemas.microsoft.com/office/powerpoint/2010/main" val="3156386969"/>
              </p:ext>
            </p:extLst>
          </p:nvPr>
        </p:nvGraphicFramePr>
        <p:xfrm>
          <a:off x="414959" y="1971675"/>
          <a:ext cx="407289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a:graphicFrameLocks/>
          </p:cNvGraphicFramePr>
          <p:nvPr>
            <p:extLst>
              <p:ext uri="{D42A27DB-BD31-4B8C-83A1-F6EECF244321}">
                <p14:modId xmlns:p14="http://schemas.microsoft.com/office/powerpoint/2010/main" val="3093147957"/>
              </p:ext>
            </p:extLst>
          </p:nvPr>
        </p:nvGraphicFramePr>
        <p:xfrm>
          <a:off x="4680341" y="1971675"/>
          <a:ext cx="4072890" cy="27432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203544620"/>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90771" y="518183"/>
            <a:ext cx="8362460" cy="624783"/>
          </a:xfrm>
        </p:spPr>
        <p:txBody>
          <a:bodyPr>
            <a:normAutofit fontScale="90000"/>
          </a:bodyPr>
          <a:lstStyle/>
          <a:p>
            <a:r>
              <a:rPr lang="en-US" sz="36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390770" y="1120330"/>
            <a:ext cx="8225692" cy="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56676"/>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20" name="TextBox 19"/>
          <p:cNvSpPr txBox="1"/>
          <p:nvPr/>
        </p:nvSpPr>
        <p:spPr>
          <a:xfrm>
            <a:off x="461109" y="5819153"/>
            <a:ext cx="8225691" cy="276999"/>
          </a:xfrm>
          <a:prstGeom prst="rect">
            <a:avLst/>
          </a:prstGeom>
          <a:noFill/>
        </p:spPr>
        <p:txBody>
          <a:bodyPr wrap="square" rtlCol="0">
            <a:spAutoFit/>
          </a:bodyPr>
          <a:lstStyle/>
          <a:p>
            <a:pPr lvl="0" algn="ctr" defTabSz="914400">
              <a:defRPr/>
            </a:pPr>
            <a:r>
              <a:rPr lang="en-US" sz="1200" kern="0" dirty="0" smtClean="0"/>
              <a:t>29 August 2016</a:t>
            </a:r>
            <a:endParaRPr lang="en-US" sz="1200" kern="0" dirty="0"/>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28</a:t>
            </a:fld>
            <a:endParaRPr lang="en-US" dirty="0">
              <a:solidFill>
                <a:schemeClr val="tx1"/>
              </a:solidFill>
            </a:endParaRPr>
          </a:p>
        </p:txBody>
      </p:sp>
      <p:pic>
        <p:nvPicPr>
          <p:cNvPr id="5" name="Picture 4" descr="vis-8-29.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54505"/>
            <a:ext cx="9144000" cy="4051457"/>
          </a:xfrm>
          <a:prstGeom prst="rect">
            <a:avLst/>
          </a:prstGeom>
        </p:spPr>
      </p:pic>
      <p:sp>
        <p:nvSpPr>
          <p:cNvPr id="6" name="TextBox 5"/>
          <p:cNvSpPr txBox="1"/>
          <p:nvPr/>
        </p:nvSpPr>
        <p:spPr>
          <a:xfrm>
            <a:off x="3117355" y="1260467"/>
            <a:ext cx="2934547" cy="369332"/>
          </a:xfrm>
          <a:prstGeom prst="rect">
            <a:avLst/>
          </a:prstGeom>
          <a:noFill/>
        </p:spPr>
        <p:txBody>
          <a:bodyPr wrap="square" rtlCol="0">
            <a:spAutoFit/>
          </a:bodyPr>
          <a:lstStyle/>
          <a:p>
            <a:r>
              <a:rPr lang="en-US" dirty="0" smtClean="0"/>
              <a:t>Pre GLOBE Observer Launch</a:t>
            </a:r>
            <a:endParaRPr lang="en-US" dirty="0"/>
          </a:p>
        </p:txBody>
      </p:sp>
    </p:spTree>
    <p:extLst>
      <p:ext uri="{BB962C8B-B14F-4D97-AF65-F5344CB8AC3E}">
        <p14:creationId xmlns:p14="http://schemas.microsoft.com/office/powerpoint/2010/main" val="721382888"/>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90771" y="518183"/>
            <a:ext cx="8362460" cy="624783"/>
          </a:xfrm>
        </p:spPr>
        <p:txBody>
          <a:bodyPr>
            <a:normAutofit fontScale="90000"/>
          </a:bodyPr>
          <a:lstStyle/>
          <a:p>
            <a:r>
              <a:rPr lang="en-US" sz="36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390770" y="1120330"/>
            <a:ext cx="8225692" cy="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56676"/>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20" name="TextBox 19"/>
          <p:cNvSpPr txBox="1"/>
          <p:nvPr/>
        </p:nvSpPr>
        <p:spPr>
          <a:xfrm>
            <a:off x="461109" y="5819153"/>
            <a:ext cx="8225691" cy="276999"/>
          </a:xfrm>
          <a:prstGeom prst="rect">
            <a:avLst/>
          </a:prstGeom>
          <a:noFill/>
        </p:spPr>
        <p:txBody>
          <a:bodyPr wrap="square" rtlCol="0">
            <a:spAutoFit/>
          </a:bodyPr>
          <a:lstStyle/>
          <a:p>
            <a:pPr lvl="0" algn="ctr" defTabSz="914400">
              <a:defRPr/>
            </a:pPr>
            <a:r>
              <a:rPr lang="en-US" sz="1200" kern="0" dirty="0" smtClean="0"/>
              <a:t>2 September 2016</a:t>
            </a:r>
            <a:endParaRPr lang="en-US" sz="1200" kern="0" dirty="0"/>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29</a:t>
            </a:fld>
            <a:endParaRPr lang="en-US" dirty="0">
              <a:solidFill>
                <a:schemeClr val="tx1"/>
              </a:solidFill>
            </a:endParaRPr>
          </a:p>
        </p:txBody>
      </p:sp>
      <p:sp>
        <p:nvSpPr>
          <p:cNvPr id="6" name="TextBox 5"/>
          <p:cNvSpPr txBox="1"/>
          <p:nvPr/>
        </p:nvSpPr>
        <p:spPr>
          <a:xfrm>
            <a:off x="3117355" y="1260467"/>
            <a:ext cx="2934547" cy="369332"/>
          </a:xfrm>
          <a:prstGeom prst="rect">
            <a:avLst/>
          </a:prstGeom>
          <a:noFill/>
        </p:spPr>
        <p:txBody>
          <a:bodyPr wrap="square" rtlCol="0">
            <a:spAutoFit/>
          </a:bodyPr>
          <a:lstStyle/>
          <a:p>
            <a:r>
              <a:rPr lang="en-US" dirty="0" smtClean="0"/>
              <a:t>Post GLOBE Observer Launch</a:t>
            </a:r>
            <a:endParaRPr lang="en-US" dirty="0"/>
          </a:p>
        </p:txBody>
      </p:sp>
      <p:pic>
        <p:nvPicPr>
          <p:cNvPr id="3" name="Picture 2" descr="vis-9-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54505"/>
            <a:ext cx="9144000" cy="4051457"/>
          </a:xfrm>
          <a:prstGeom prst="rect">
            <a:avLst/>
          </a:prstGeom>
        </p:spPr>
      </p:pic>
    </p:spTree>
    <p:extLst>
      <p:ext uri="{BB962C8B-B14F-4D97-AF65-F5344CB8AC3E}">
        <p14:creationId xmlns:p14="http://schemas.microsoft.com/office/powerpoint/2010/main" val="3948147509"/>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90771" y="518183"/>
            <a:ext cx="8362460" cy="624783"/>
          </a:xfrm>
        </p:spPr>
        <p:txBody>
          <a:bodyPr>
            <a:normAutofit fontScale="90000"/>
          </a:bodyPr>
          <a:lstStyle/>
          <a:p>
            <a:r>
              <a:rPr lang="en-US" sz="36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390770" y="1120330"/>
            <a:ext cx="8225692" cy="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56676"/>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15" name="Content Placeholder 2"/>
          <p:cNvSpPr txBox="1">
            <a:spLocks/>
          </p:cNvSpPr>
          <p:nvPr/>
        </p:nvSpPr>
        <p:spPr>
          <a:xfrm>
            <a:off x="209827" y="2390163"/>
            <a:ext cx="4364128" cy="1984664"/>
          </a:xfrm>
          <a:prstGeom prst="rect">
            <a:avLst/>
          </a:prstGeom>
          <a:effectLst>
            <a:innerShdw blurRad="63500" dist="50800" dir="13500000">
              <a:prstClr val="black">
                <a:alpha val="50000"/>
              </a:prstClr>
            </a:innerShdw>
          </a:effectLst>
        </p:spPr>
        <p:txBody>
          <a:bodyPr vert="horz" lIns="91440" tIns="45720" rIns="91440" bIns="45720" rtlCol="0">
            <a:normAutofit/>
            <a:scene3d>
              <a:camera prst="orthographicFront">
                <a:rot lat="0" lon="21299999" rev="0"/>
              </a:camera>
              <a:lightRig rig="threePt" dir="t"/>
            </a:scene3d>
            <a:sp3d extrusionH="57150">
              <a:bevelT w="38100" h="38100"/>
              <a:extrusionClr>
                <a:schemeClr val="tx1"/>
              </a:extrusionClr>
            </a:sp3d>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20000"/>
              </a:spcBef>
              <a:spcAft>
                <a:spcPts val="0"/>
              </a:spcAft>
              <a:buClr>
                <a:srgbClr val="4BACC6"/>
              </a:buClr>
              <a:buSzTx/>
              <a:buFont typeface="Arial"/>
              <a:buNone/>
              <a:tabLst/>
              <a:defRPr/>
            </a:pPr>
            <a:r>
              <a:rPr kumimoji="0" lang="en-US" sz="1800" b="0" i="0" u="sng" strike="noStrike" kern="1200" cap="none" spc="0" normalizeH="0" baseline="0" noProof="0" dirty="0" smtClean="0">
                <a:ln cmpd="dbl">
                  <a:noFill/>
                </a:ln>
                <a:solidFill>
                  <a:sysClr val="windowText" lastClr="000000"/>
                </a:solidFill>
                <a:effectLst/>
                <a:uLnTx/>
                <a:uFillTx/>
                <a:latin typeface="Calibri"/>
                <a:ea typeface="+mn-ea"/>
                <a:cs typeface="+mn-cs"/>
              </a:rPr>
              <a:t>U.S.</a:t>
            </a:r>
          </a:p>
          <a:p>
            <a:pPr marL="0" marR="0" lvl="0" indent="0" algn="ctr" defTabSz="457200" rtl="0" eaLnBrk="1" fontAlgn="auto" latinLnBrk="0" hangingPunct="1">
              <a:lnSpc>
                <a:spcPct val="100000"/>
              </a:lnSpc>
              <a:spcBef>
                <a:spcPct val="20000"/>
              </a:spcBef>
              <a:spcAft>
                <a:spcPts val="0"/>
              </a:spcAft>
              <a:buClr>
                <a:srgbClr val="4BACC6"/>
              </a:buClr>
              <a:buSzTx/>
              <a:buFont typeface="Arial"/>
              <a:buNone/>
              <a:tabLst/>
              <a:defRPr/>
            </a:pPr>
            <a:endParaRPr lang="en-US" sz="1800" u="sng" dirty="0" smtClean="0">
              <a:ln cmpd="dbl">
                <a:noFill/>
              </a:ln>
              <a:solidFill>
                <a:sysClr val="windowText" lastClr="000000"/>
              </a:solidFill>
              <a:latin typeface="Calibri"/>
            </a:endParaRPr>
          </a:p>
          <a:p>
            <a:pPr marL="0" marR="0" lvl="0" indent="0" defTabSz="457200" rtl="0" eaLnBrk="1" fontAlgn="auto" latinLnBrk="0" hangingPunct="1">
              <a:lnSpc>
                <a:spcPct val="100000"/>
              </a:lnSpc>
              <a:spcBef>
                <a:spcPct val="20000"/>
              </a:spcBef>
              <a:spcAft>
                <a:spcPts val="0"/>
              </a:spcAft>
              <a:buClr>
                <a:srgbClr val="4BACC6"/>
              </a:buClr>
              <a:buSzTx/>
              <a:buFont typeface="Arial"/>
              <a:buNone/>
              <a:tabLst/>
              <a:defRPr/>
            </a:pPr>
            <a:r>
              <a:rPr kumimoji="0" lang="en-US" sz="1800" b="0" i="0" strike="noStrike" kern="1200" cap="none" spc="0" normalizeH="0" baseline="0" noProof="0" dirty="0" smtClean="0">
                <a:ln cmpd="dbl">
                  <a:noFill/>
                </a:ln>
                <a:solidFill>
                  <a:sysClr val="windowText" lastClr="000000"/>
                </a:solidFill>
                <a:effectLst/>
                <a:uLnTx/>
                <a:uFillTx/>
                <a:latin typeface="Calibri"/>
              </a:rPr>
              <a:t>		624 Trainers (+75 since</a:t>
            </a:r>
            <a:r>
              <a:rPr kumimoji="0" lang="en-US" sz="1800" b="0" i="0" strike="noStrike" kern="1200" cap="none" spc="0" normalizeH="0" noProof="0" dirty="0" smtClean="0">
                <a:ln cmpd="dbl">
                  <a:noFill/>
                </a:ln>
                <a:solidFill>
                  <a:sysClr val="windowText" lastClr="000000"/>
                </a:solidFill>
                <a:effectLst/>
                <a:uLnTx/>
                <a:uFillTx/>
                <a:latin typeface="Calibri"/>
              </a:rPr>
              <a:t> Jan)</a:t>
            </a:r>
            <a:endParaRPr kumimoji="0" lang="en-US" sz="1800" b="0" i="0" strike="noStrike" kern="1200" cap="none" spc="0" normalizeH="0" baseline="0" noProof="0" dirty="0" smtClean="0">
              <a:ln cmpd="dbl">
                <a:noFill/>
              </a:ln>
              <a:solidFill>
                <a:sysClr val="windowText" lastClr="000000"/>
              </a:solidFill>
              <a:effectLst/>
              <a:uLnTx/>
              <a:uFillTx/>
              <a:latin typeface="Calibri"/>
            </a:endParaRPr>
          </a:p>
          <a:p>
            <a:pPr marL="0" marR="0" lvl="0" indent="0" defTabSz="457200" rtl="0" eaLnBrk="1" fontAlgn="auto" latinLnBrk="0" hangingPunct="1">
              <a:lnSpc>
                <a:spcPct val="100000"/>
              </a:lnSpc>
              <a:spcBef>
                <a:spcPct val="20000"/>
              </a:spcBef>
              <a:spcAft>
                <a:spcPts val="0"/>
              </a:spcAft>
              <a:buClr>
                <a:srgbClr val="4BACC6"/>
              </a:buClr>
              <a:buSzTx/>
              <a:buFont typeface="Arial"/>
              <a:buNone/>
              <a:tabLst/>
              <a:defRPr/>
            </a:pPr>
            <a:r>
              <a:rPr lang="en-US" sz="1800" dirty="0" smtClean="0">
                <a:ln cmpd="dbl">
                  <a:noFill/>
                </a:ln>
                <a:solidFill>
                  <a:sysClr val="windowText" lastClr="000000"/>
                </a:solidFill>
                <a:latin typeface="Calibri"/>
              </a:rPr>
              <a:t>		71 Master Trainers (+4 since Jan)</a:t>
            </a:r>
            <a:endParaRPr kumimoji="0" lang="en-US" sz="1800" b="0" i="0" strike="noStrike" kern="1200" cap="none" spc="0" normalizeH="0" baseline="0" noProof="0" dirty="0" smtClean="0">
              <a:ln cmpd="dbl">
                <a:noFill/>
              </a:ln>
              <a:solidFill>
                <a:sysClr val="windowText" lastClr="000000"/>
              </a:solidFill>
              <a:effectLst/>
              <a:uLnTx/>
              <a:uFillTx/>
              <a:latin typeface="Calibri"/>
            </a:endParaRPr>
          </a:p>
          <a:p>
            <a:pPr marL="0" marR="0" lvl="0" indent="0" algn="l" defTabSz="457200" rtl="0" eaLnBrk="1" fontAlgn="auto" latinLnBrk="0" hangingPunct="1">
              <a:lnSpc>
                <a:spcPct val="100000"/>
              </a:lnSpc>
              <a:spcBef>
                <a:spcPct val="20000"/>
              </a:spcBef>
              <a:spcAft>
                <a:spcPts val="0"/>
              </a:spcAft>
              <a:buClr>
                <a:srgbClr val="4BACC6"/>
              </a:buClr>
              <a:buSzTx/>
              <a:buFont typeface="Arial"/>
              <a:buNone/>
              <a:tabLst/>
              <a:defRPr/>
            </a:pPr>
            <a:endParaRPr kumimoji="0" lang="en-US" sz="2400" b="0" i="0" u="none" strike="noStrike" kern="1200" cap="none" spc="0" normalizeH="0" baseline="0" noProof="0" dirty="0">
              <a:ln cmpd="dbl">
                <a:noFill/>
              </a:ln>
              <a:solidFill>
                <a:sysClr val="windowText" lastClr="000000"/>
              </a:solidFill>
              <a:effectLst/>
              <a:uLnTx/>
              <a:uFillTx/>
              <a:latin typeface="Calibri"/>
              <a:ea typeface="+mn-ea"/>
              <a:cs typeface="+mn-cs"/>
            </a:endParaRPr>
          </a:p>
        </p:txBody>
      </p:sp>
      <p:sp>
        <p:nvSpPr>
          <p:cNvPr id="17" name="Content Placeholder 2"/>
          <p:cNvSpPr>
            <a:spLocks noGrp="1"/>
          </p:cNvSpPr>
          <p:nvPr>
            <p:ph idx="1"/>
          </p:nvPr>
        </p:nvSpPr>
        <p:spPr>
          <a:xfrm>
            <a:off x="4573954" y="2381324"/>
            <a:ext cx="4437524" cy="1984664"/>
          </a:xfrm>
          <a:prstGeom prst="rect">
            <a:avLst/>
          </a:prstGeom>
          <a:effectLst>
            <a:innerShdw blurRad="63500" dist="50800" dir="13500000">
              <a:prstClr val="black">
                <a:alpha val="50000"/>
              </a:prstClr>
            </a:innerShdw>
          </a:effectLst>
        </p:spPr>
        <p:txBody>
          <a:bodyPr>
            <a:normAutofit/>
            <a:scene3d>
              <a:camera prst="orthographicFront">
                <a:rot lat="0" lon="21299999" rev="0"/>
              </a:camera>
              <a:lightRig rig="threePt" dir="t"/>
            </a:scene3d>
            <a:sp3d extrusionH="57150">
              <a:bevelT w="38100" h="38100"/>
              <a:extrusionClr>
                <a:schemeClr val="tx1"/>
              </a:extrusionClr>
            </a:sp3d>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sng" strike="noStrike" kern="0" cap="none" spc="0" normalizeH="0" baseline="0" noProof="0" dirty="0" smtClean="0">
                <a:ln cmpd="dbl">
                  <a:noFill/>
                </a:ln>
                <a:solidFill>
                  <a:sysClr val="windowText" lastClr="000000"/>
                </a:solidFill>
                <a:effectLst/>
                <a:uLnTx/>
                <a:uFillTx/>
              </a:rPr>
              <a:t>World (Not Including U.S.)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smtClean="0">
              <a:ln cmpd="dbl">
                <a:noFill/>
              </a:ln>
              <a:solidFill>
                <a:sysClr val="windowText" lastClr="000000"/>
              </a:solidFill>
              <a:effectLst/>
              <a:uLnTx/>
              <a:uFillTx/>
            </a:endParaRPr>
          </a:p>
          <a:p>
            <a:pPr marL="0" lvl="0" indent="0">
              <a:buClr>
                <a:srgbClr val="4BACC6"/>
              </a:buClr>
              <a:buNone/>
              <a:defRPr/>
            </a:pPr>
            <a:r>
              <a:rPr lang="en-US" sz="1800" dirty="0" smtClean="0">
                <a:ln cmpd="dbl">
                  <a:noFill/>
                </a:ln>
                <a:solidFill>
                  <a:sysClr val="windowText" lastClr="000000"/>
                </a:solidFill>
              </a:rPr>
              <a:t>		538 Trainers (+111 since Jan)</a:t>
            </a:r>
            <a:endParaRPr lang="en-US" sz="1800" dirty="0">
              <a:ln cmpd="dbl">
                <a:noFill/>
              </a:ln>
              <a:solidFill>
                <a:sysClr val="windowText" lastClr="000000"/>
              </a:solidFill>
            </a:endParaRPr>
          </a:p>
          <a:p>
            <a:pPr marL="0" lvl="0" indent="0">
              <a:buClr>
                <a:srgbClr val="4BACC6"/>
              </a:buClr>
              <a:buNone/>
              <a:defRPr/>
            </a:pPr>
            <a:r>
              <a:rPr lang="en-US" sz="1800" dirty="0">
                <a:ln cmpd="dbl">
                  <a:noFill/>
                </a:ln>
                <a:solidFill>
                  <a:sysClr val="windowText" lastClr="000000"/>
                </a:solidFill>
              </a:rPr>
              <a:t>		</a:t>
            </a:r>
            <a:r>
              <a:rPr lang="en-US" sz="1800" dirty="0" smtClean="0">
                <a:ln cmpd="dbl">
                  <a:noFill/>
                </a:ln>
                <a:solidFill>
                  <a:sysClr val="windowText" lastClr="000000"/>
                </a:solidFill>
              </a:rPr>
              <a:t>109 </a:t>
            </a:r>
            <a:r>
              <a:rPr lang="en-US" sz="1800" dirty="0">
                <a:ln cmpd="dbl">
                  <a:noFill/>
                </a:ln>
                <a:solidFill>
                  <a:sysClr val="windowText" lastClr="000000"/>
                </a:solidFill>
              </a:rPr>
              <a:t>Master </a:t>
            </a:r>
            <a:r>
              <a:rPr lang="en-US" sz="1800" dirty="0" smtClean="0">
                <a:ln cmpd="dbl">
                  <a:noFill/>
                </a:ln>
                <a:solidFill>
                  <a:sysClr val="windowText" lastClr="000000"/>
                </a:solidFill>
              </a:rPr>
              <a:t>Trainers (+5 since Jan)</a:t>
            </a:r>
            <a:endParaRPr lang="en-US" sz="1800" dirty="0">
              <a:ln cmpd="dbl">
                <a:noFill/>
              </a:ln>
              <a:solidFill>
                <a:sysClr val="windowText" lastClr="000000"/>
              </a:solidFill>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cmpd="dbl">
                <a:noFill/>
              </a:ln>
              <a:solidFill>
                <a:sysClr val="windowText" lastClr="000000"/>
              </a:solidFill>
              <a:effectLst/>
              <a:uLnTx/>
              <a:uFillTx/>
            </a:endParaRPr>
          </a:p>
        </p:txBody>
      </p:sp>
      <p:sp>
        <p:nvSpPr>
          <p:cNvPr id="20" name="TextBox 19"/>
          <p:cNvSpPr txBox="1"/>
          <p:nvPr/>
        </p:nvSpPr>
        <p:spPr>
          <a:xfrm>
            <a:off x="461109" y="5819153"/>
            <a:ext cx="8225691" cy="276999"/>
          </a:xfrm>
          <a:prstGeom prst="rect">
            <a:avLst/>
          </a:prstGeom>
          <a:noFill/>
        </p:spPr>
        <p:txBody>
          <a:bodyPr wrap="square" rtlCol="0">
            <a:spAutoFit/>
          </a:bodyPr>
          <a:lstStyle/>
          <a:p>
            <a:pPr lvl="0" algn="ctr" defTabSz="914400">
              <a:defRPr/>
            </a:pPr>
            <a:r>
              <a:rPr lang="en-US" sz="1200" kern="0" dirty="0" smtClean="0"/>
              <a:t>25 August 2016</a:t>
            </a:r>
            <a:endParaRPr lang="en-US" sz="1200" kern="0" dirty="0"/>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30</a:t>
            </a:fld>
            <a:endParaRPr lang="en-US" dirty="0">
              <a:solidFill>
                <a:schemeClr val="tx1"/>
              </a:solidFill>
            </a:endParaRPr>
          </a:p>
        </p:txBody>
      </p:sp>
      <p:sp>
        <p:nvSpPr>
          <p:cNvPr id="16" name="Rectangle 15"/>
          <p:cNvSpPr/>
          <p:nvPr/>
        </p:nvSpPr>
        <p:spPr>
          <a:xfrm>
            <a:off x="422890" y="1166356"/>
            <a:ext cx="8193572" cy="400110"/>
          </a:xfrm>
          <a:prstGeom prst="rect">
            <a:avLst/>
          </a:prstGeom>
        </p:spPr>
        <p:txBody>
          <a:bodyPr wrap="square">
            <a:spAutoFit/>
          </a:bodyPr>
          <a:lstStyle/>
          <a:p>
            <a:pPr algn="ctr"/>
            <a:r>
              <a:rPr lang="en-US" sz="2000" b="1" dirty="0" smtClean="0">
                <a:ln cmpd="dbl">
                  <a:noFill/>
                </a:ln>
              </a:rPr>
              <a:t>Active Trainers </a:t>
            </a:r>
            <a:endParaRPr lang="en-US" sz="2000" b="1" dirty="0">
              <a:ln cmpd="dbl">
                <a:noFill/>
              </a:ln>
            </a:endParaRPr>
          </a:p>
        </p:txBody>
      </p:sp>
    </p:spTree>
    <p:extLst>
      <p:ext uri="{BB962C8B-B14F-4D97-AF65-F5344CB8AC3E}">
        <p14:creationId xmlns:p14="http://schemas.microsoft.com/office/powerpoint/2010/main" val="3488209857"/>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8263" y="518183"/>
            <a:ext cx="8274967"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437762" y="1154756"/>
            <a:ext cx="8274573" cy="5612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05222"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20" name="TextBox 19"/>
          <p:cNvSpPr txBox="1"/>
          <p:nvPr/>
        </p:nvSpPr>
        <p:spPr>
          <a:xfrm>
            <a:off x="460249" y="5822176"/>
            <a:ext cx="8226551" cy="276999"/>
          </a:xfrm>
          <a:prstGeom prst="rect">
            <a:avLst/>
          </a:prstGeom>
          <a:noFill/>
        </p:spPr>
        <p:txBody>
          <a:bodyPr wrap="square" rtlCol="0">
            <a:spAutoFit/>
          </a:bodyPr>
          <a:lstStyle/>
          <a:p>
            <a:pPr lvl="0" algn="ctr" defTabSz="914400">
              <a:defRPr/>
            </a:pPr>
            <a:r>
              <a:rPr lang="en-US" sz="1200" kern="0" dirty="0" smtClean="0"/>
              <a:t>25 August 2016</a:t>
            </a:r>
            <a:endParaRPr lang="en-US" sz="1200" kern="0" dirty="0"/>
          </a:p>
        </p:txBody>
      </p:sp>
      <p:sp>
        <p:nvSpPr>
          <p:cNvPr id="3" name="TextBox 2"/>
          <p:cNvSpPr txBox="1"/>
          <p:nvPr/>
        </p:nvSpPr>
        <p:spPr>
          <a:xfrm>
            <a:off x="1014804" y="2114061"/>
            <a:ext cx="3181719" cy="369332"/>
          </a:xfrm>
          <a:prstGeom prst="rect">
            <a:avLst/>
          </a:prstGeom>
          <a:noFill/>
        </p:spPr>
        <p:txBody>
          <a:bodyPr wrap="square" rtlCol="0">
            <a:spAutoFit/>
          </a:bodyPr>
          <a:lstStyle/>
          <a:p>
            <a:r>
              <a:rPr lang="en-US" b="1" dirty="0" smtClean="0"/>
              <a:t>Worldwide Monthly Totals</a:t>
            </a:r>
            <a:endParaRPr lang="en-US" b="1" dirty="0"/>
          </a:p>
        </p:txBody>
      </p:sp>
      <p:sp>
        <p:nvSpPr>
          <p:cNvPr id="21" name="TextBox 20"/>
          <p:cNvSpPr txBox="1"/>
          <p:nvPr/>
        </p:nvSpPr>
        <p:spPr>
          <a:xfrm>
            <a:off x="4770756" y="2114061"/>
            <a:ext cx="4098311" cy="369332"/>
          </a:xfrm>
          <a:prstGeom prst="rect">
            <a:avLst/>
          </a:prstGeom>
          <a:noFill/>
        </p:spPr>
        <p:txBody>
          <a:bodyPr wrap="square" rtlCol="0">
            <a:spAutoFit/>
          </a:bodyPr>
          <a:lstStyle/>
          <a:p>
            <a:pPr algn="ctr"/>
            <a:r>
              <a:rPr lang="en-US" b="1" dirty="0" smtClean="0"/>
              <a:t>Worldwide Yearly Totals</a:t>
            </a:r>
            <a:endParaRPr lang="en-US" b="1" dirty="0"/>
          </a:p>
        </p:txBody>
      </p:sp>
      <p:sp>
        <p:nvSpPr>
          <p:cNvPr id="24" name="Rectangle 23"/>
          <p:cNvSpPr/>
          <p:nvPr/>
        </p:nvSpPr>
        <p:spPr>
          <a:xfrm>
            <a:off x="630047" y="5224745"/>
            <a:ext cx="3760734" cy="307777"/>
          </a:xfrm>
          <a:prstGeom prst="rect">
            <a:avLst/>
          </a:prstGeom>
        </p:spPr>
        <p:txBody>
          <a:bodyPr wrap="square">
            <a:spAutoFit/>
          </a:bodyPr>
          <a:lstStyle/>
          <a:p>
            <a:pPr algn="ctr"/>
            <a:r>
              <a:rPr lang="en-US" sz="1400" dirty="0" smtClean="0">
                <a:ln cmpd="dbl">
                  <a:noFill/>
                </a:ln>
              </a:rPr>
              <a:t>Over the Past 365 Days</a:t>
            </a:r>
            <a:endParaRPr lang="en-US" sz="1400" dirty="0">
              <a:ln cmpd="dbl">
                <a:noFill/>
              </a:ln>
            </a:endParaRPr>
          </a:p>
        </p:txBody>
      </p:sp>
      <p:sp>
        <p:nvSpPr>
          <p:cNvPr id="25" name="Rectangle 24"/>
          <p:cNvSpPr/>
          <p:nvPr/>
        </p:nvSpPr>
        <p:spPr>
          <a:xfrm>
            <a:off x="4978400" y="5178579"/>
            <a:ext cx="3801395" cy="307777"/>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cmpd="dbl">
                  <a:noFill/>
                </a:ln>
                <a:solidFill>
                  <a:sysClr val="windowText" lastClr="000000"/>
                </a:solidFill>
                <a:effectLst/>
                <a:uLnTx/>
                <a:uFillTx/>
              </a:rPr>
              <a:t>Since 1995</a:t>
            </a:r>
            <a:endParaRPr kumimoji="0" lang="en-US" sz="1400" b="0" i="0" u="none" strike="noStrike" kern="0" cap="none" spc="0" normalizeH="0" baseline="0" noProof="0" dirty="0">
              <a:ln cmpd="dbl">
                <a:noFill/>
              </a:ln>
              <a:solidFill>
                <a:sysClr val="windowText" lastClr="000000"/>
              </a:solidFill>
              <a:effectLst/>
              <a:uLnTx/>
              <a:uFillTx/>
            </a:endParaRPr>
          </a:p>
        </p:txBody>
      </p:sp>
      <p:sp>
        <p:nvSpPr>
          <p:cNvPr id="26" name="TextBox 25"/>
          <p:cNvSpPr txBox="1"/>
          <p:nvPr/>
        </p:nvSpPr>
        <p:spPr>
          <a:xfrm>
            <a:off x="4886595" y="5378634"/>
            <a:ext cx="3866635" cy="27699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cmpd="dbl">
                  <a:noFill/>
                </a:ln>
                <a:solidFill>
                  <a:sysClr val="windowText" lastClr="000000"/>
                </a:solidFill>
                <a:effectLst/>
                <a:uLnTx/>
                <a:uFillTx/>
              </a:rPr>
              <a:t>for the </a:t>
            </a:r>
            <a:r>
              <a:rPr kumimoji="0" lang="en-US" sz="1200" b="0" i="0" u="none" strike="noStrike" kern="0" cap="none" spc="0" normalizeH="0" baseline="0" noProof="0" dirty="0" smtClean="0">
                <a:ln cmpd="dbl">
                  <a:noFill/>
                </a:ln>
                <a:solidFill>
                  <a:sysClr val="windowText" lastClr="000000"/>
                </a:solidFill>
                <a:effectLst/>
                <a:uLnTx/>
                <a:uFillTx/>
              </a:rPr>
              <a:t>Months of January-August of the Given Year</a:t>
            </a:r>
            <a:endParaRPr kumimoji="0" lang="en-US" sz="1200" b="0" i="0" u="none" strike="noStrike" kern="0" cap="none" spc="0" normalizeH="0" baseline="0" noProof="0" dirty="0">
              <a:ln>
                <a:noFill/>
              </a:ln>
              <a:solidFill>
                <a:sysClr val="windowText" lastClr="000000"/>
              </a:solidFill>
              <a:effectLst/>
              <a:uLnTx/>
              <a:uFillTx/>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solidFill>
                  <a:schemeClr val="tx1"/>
                </a:solidFill>
              </a:rPr>
              <a:t>31</a:t>
            </a:fld>
            <a:endParaRPr lang="en-US" dirty="0">
              <a:solidFill>
                <a:schemeClr val="tx1"/>
              </a:solidFill>
            </a:endParaRPr>
          </a:p>
        </p:txBody>
      </p:sp>
      <p:sp>
        <p:nvSpPr>
          <p:cNvPr id="22" name="Rectangle 21"/>
          <p:cNvSpPr/>
          <p:nvPr/>
        </p:nvSpPr>
        <p:spPr>
          <a:xfrm>
            <a:off x="493228" y="1185021"/>
            <a:ext cx="8193572" cy="400110"/>
          </a:xfrm>
          <a:prstGeom prst="rect">
            <a:avLst/>
          </a:prstGeom>
        </p:spPr>
        <p:txBody>
          <a:bodyPr wrap="square">
            <a:spAutoFit/>
          </a:bodyPr>
          <a:lstStyle/>
          <a:p>
            <a:pPr algn="ctr"/>
            <a:r>
              <a:rPr lang="en-US" sz="2000" b="1" dirty="0" smtClean="0">
                <a:ln cmpd="dbl">
                  <a:noFill/>
                </a:ln>
              </a:rPr>
              <a:t>Workshops </a:t>
            </a:r>
            <a:endParaRPr lang="en-US" sz="2000" b="1" dirty="0">
              <a:ln cmpd="dbl">
                <a:noFill/>
              </a:ln>
            </a:endParaRPr>
          </a:p>
        </p:txBody>
      </p:sp>
      <p:graphicFrame>
        <p:nvGraphicFramePr>
          <p:cNvPr id="14" name="Chart 13"/>
          <p:cNvGraphicFramePr>
            <a:graphicFrameLocks/>
          </p:cNvGraphicFramePr>
          <p:nvPr>
            <p:extLst>
              <p:ext uri="{D42A27DB-BD31-4B8C-83A1-F6EECF244321}">
                <p14:modId xmlns:p14="http://schemas.microsoft.com/office/powerpoint/2010/main" val="3893268704"/>
              </p:ext>
            </p:extLst>
          </p:nvPr>
        </p:nvGraphicFramePr>
        <p:xfrm>
          <a:off x="436001" y="2506253"/>
          <a:ext cx="4050030" cy="267232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a:graphicFrameLocks/>
          </p:cNvGraphicFramePr>
          <p:nvPr>
            <p:extLst>
              <p:ext uri="{D42A27DB-BD31-4B8C-83A1-F6EECF244321}">
                <p14:modId xmlns:p14="http://schemas.microsoft.com/office/powerpoint/2010/main" val="2791138104"/>
              </p:ext>
            </p:extLst>
          </p:nvPr>
        </p:nvGraphicFramePr>
        <p:xfrm>
          <a:off x="4573524" y="2506253"/>
          <a:ext cx="4118610" cy="260223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738981717"/>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3631" y="518183"/>
            <a:ext cx="8229599" cy="692693"/>
          </a:xfrm>
        </p:spPr>
        <p:txBody>
          <a:bodyPr>
            <a:normAutofit/>
          </a:bodyPr>
          <a:lstStyle/>
          <a:p>
            <a:r>
              <a:rPr lang="en-US" sz="3200" b="1" dirty="0" smtClean="0"/>
              <a:t>Metrics</a:t>
            </a:r>
            <a:r>
              <a:rPr lang="en-US" sz="2400" b="1" dirty="0" smtClean="0"/>
              <a:t> </a:t>
            </a:r>
            <a:endParaRPr lang="en-US" sz="2400" b="1" dirty="0"/>
          </a:p>
        </p:txBody>
      </p:sp>
      <p:pic>
        <p:nvPicPr>
          <p:cNvPr id="8" name="Picture 7" descr="GLOBE_logoOfficial-_Blue.png"/>
          <p:cNvPicPr>
            <a:picLocks noChangeAspect="1"/>
          </p:cNvPicPr>
          <p:nvPr/>
        </p:nvPicPr>
        <p:blipFill>
          <a:blip r:embed="rId3"/>
          <a:stretch>
            <a:fillRect/>
          </a:stretch>
        </p:blipFill>
        <p:spPr>
          <a:xfrm>
            <a:off x="3208362" y="152118"/>
            <a:ext cx="2732047" cy="457200"/>
          </a:xfrm>
          <a:prstGeom prst="rect">
            <a:avLst/>
          </a:prstGeom>
        </p:spPr>
      </p:pic>
      <p:cxnSp>
        <p:nvCxnSpPr>
          <p:cNvPr id="12" name="Shape 169"/>
          <p:cNvCxnSpPr/>
          <p:nvPr/>
        </p:nvCxnSpPr>
        <p:spPr>
          <a:xfrm>
            <a:off x="500946" y="1085757"/>
            <a:ext cx="8285089" cy="26100"/>
          </a:xfrm>
          <a:prstGeom prst="straightConnector1">
            <a:avLst/>
          </a:prstGeom>
          <a:noFill/>
          <a:ln w="25400" cap="flat">
            <a:solidFill>
              <a:schemeClr val="accent1"/>
            </a:solidFill>
            <a:prstDash val="solid"/>
            <a:round/>
            <a:headEnd type="none" w="med" len="med"/>
            <a:tailEnd type="none" w="med" len="med"/>
          </a:ln>
        </p:spPr>
      </p:cxnSp>
      <p:sp>
        <p:nvSpPr>
          <p:cNvPr id="13" name="Content Placeholder 2"/>
          <p:cNvSpPr txBox="1">
            <a:spLocks/>
          </p:cNvSpPr>
          <p:nvPr/>
        </p:nvSpPr>
        <p:spPr>
          <a:xfrm>
            <a:off x="523631" y="1335264"/>
            <a:ext cx="8229600" cy="4449286"/>
          </a:xfrm>
          <a:prstGeom prst="rect">
            <a:avLst/>
          </a:prstGeom>
        </p:spPr>
        <p:txBody>
          <a:bodyPr>
            <a:normAutofit/>
          </a:bodyPr>
          <a:lstStyle>
            <a:lvl1pPr marL="342900" indent="-342900" algn="l" defTabSz="457200" rtl="0" eaLnBrk="1" latinLnBrk="0" hangingPunct="1">
              <a:spcBef>
                <a:spcPct val="20000"/>
              </a:spcBef>
              <a:buClr>
                <a:schemeClr val="accent5"/>
              </a:buClr>
              <a:buFont typeface="Arial"/>
              <a:buChar char="•"/>
              <a:defRPr sz="2400" kern="1200">
                <a:solidFill>
                  <a:srgbClr val="595959"/>
                </a:solidFill>
                <a:latin typeface="+mn-lt"/>
                <a:ea typeface="+mn-ea"/>
                <a:cs typeface="+mn-cs"/>
              </a:defRPr>
            </a:lvl1pPr>
            <a:lvl2pPr marL="742950" indent="-285750" algn="l" defTabSz="457200" rtl="0" eaLnBrk="1" latinLnBrk="0" hangingPunct="1">
              <a:spcBef>
                <a:spcPct val="20000"/>
              </a:spcBef>
              <a:buClr>
                <a:schemeClr val="accent3"/>
              </a:buClr>
              <a:buFont typeface="Arial"/>
              <a:buChar char="•"/>
              <a:defRPr sz="2000" kern="1200">
                <a:solidFill>
                  <a:srgbClr val="595959"/>
                </a:solidFill>
                <a:latin typeface="+mn-lt"/>
                <a:ea typeface="+mn-ea"/>
                <a:cs typeface="+mn-cs"/>
              </a:defRPr>
            </a:lvl2pPr>
            <a:lvl3pPr marL="1143000" indent="-228600" algn="l" defTabSz="457200" rtl="0" eaLnBrk="1" latinLnBrk="0" hangingPunct="1">
              <a:spcBef>
                <a:spcPct val="20000"/>
              </a:spcBef>
              <a:buClr>
                <a:schemeClr val="bg2"/>
              </a:buClr>
              <a:buFont typeface="Arial"/>
              <a:buChar char="•"/>
              <a:defRPr sz="1800" kern="1200">
                <a:solidFill>
                  <a:srgbClr val="595959"/>
                </a:solidFill>
                <a:latin typeface="+mn-lt"/>
                <a:ea typeface="+mn-ea"/>
                <a:cs typeface="+mn-cs"/>
              </a:defRPr>
            </a:lvl3pPr>
            <a:lvl4pPr marL="1600200" indent="-228600" algn="l" defTabSz="457200" rtl="0" eaLnBrk="1" latinLnBrk="0" hangingPunct="1">
              <a:spcBef>
                <a:spcPct val="20000"/>
              </a:spcBef>
              <a:buClr>
                <a:schemeClr val="accent4"/>
              </a:buClr>
              <a:buFont typeface="Arial"/>
              <a:buChar char="•"/>
              <a:defRPr sz="1600" kern="1200">
                <a:solidFill>
                  <a:srgbClr val="595959"/>
                </a:solidFill>
                <a:latin typeface="+mn-lt"/>
                <a:ea typeface="+mn-ea"/>
                <a:cs typeface="+mn-cs"/>
              </a:defRPr>
            </a:lvl4pPr>
            <a:lvl5pPr marL="2057400" indent="-228600" algn="l" defTabSz="457200" rtl="0" eaLnBrk="1" latinLnBrk="0" hangingPunct="1">
              <a:spcBef>
                <a:spcPct val="20000"/>
              </a:spcBef>
              <a:buClr>
                <a:schemeClr val="accent2"/>
              </a:buClr>
              <a:buFont typeface="Arial"/>
              <a:buChar char="•"/>
              <a:defRPr sz="1600" kern="1200">
                <a:solidFill>
                  <a:srgbClr val="595959"/>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defTabSz="914400">
              <a:spcBef>
                <a:spcPts val="0"/>
              </a:spcBef>
              <a:buClr>
                <a:srgbClr val="000000"/>
              </a:buClr>
              <a:buSzPct val="100000"/>
              <a:buFont typeface="Noto Symbol"/>
              <a:buChar char="➢"/>
            </a:pPr>
            <a:endParaRPr lang="en-US" sz="1600" kern="0" dirty="0" smtClean="0">
              <a:solidFill>
                <a:srgbClr val="000000"/>
              </a:solidFill>
              <a:ea typeface="Calibri"/>
              <a:cs typeface="Calibri"/>
              <a:sym typeface="Calibri"/>
              <a:rtl val="0"/>
            </a:endParaRPr>
          </a:p>
          <a:p>
            <a:pPr marL="0" indent="0">
              <a:buFont typeface="Arial"/>
              <a:buNone/>
            </a:pPr>
            <a:endParaRPr lang="en-US" sz="1100" dirty="0" smtClean="0"/>
          </a:p>
          <a:p>
            <a:pPr marL="227013" indent="0">
              <a:buNone/>
            </a:pPr>
            <a:r>
              <a:rPr lang="en-US" sz="1400" i="1" dirty="0" smtClean="0">
                <a:solidFill>
                  <a:prstClr val="black"/>
                </a:solidFill>
              </a:rPr>
              <a:t> </a:t>
            </a:r>
          </a:p>
          <a:p>
            <a:pPr marL="227013" indent="0">
              <a:buNone/>
            </a:pPr>
            <a:endParaRPr lang="en-US" sz="1400" i="1" dirty="0"/>
          </a:p>
        </p:txBody>
      </p:sp>
      <p:sp>
        <p:nvSpPr>
          <p:cNvPr id="20" name="TextBox 19"/>
          <p:cNvSpPr txBox="1"/>
          <p:nvPr/>
        </p:nvSpPr>
        <p:spPr>
          <a:xfrm>
            <a:off x="478262" y="5822176"/>
            <a:ext cx="8330459" cy="276999"/>
          </a:xfrm>
          <a:prstGeom prst="rect">
            <a:avLst/>
          </a:prstGeom>
          <a:noFill/>
        </p:spPr>
        <p:txBody>
          <a:bodyPr wrap="square" rtlCol="0">
            <a:spAutoFit/>
          </a:bodyPr>
          <a:lstStyle/>
          <a:p>
            <a:pPr lvl="0" algn="ctr" defTabSz="914400">
              <a:defRPr/>
            </a:pPr>
            <a:r>
              <a:rPr lang="en-US" sz="1200" kern="0" dirty="0" smtClean="0"/>
              <a:t>29 August 2016</a:t>
            </a:r>
            <a:endParaRPr lang="en-US" sz="1200" kern="0" dirty="0"/>
          </a:p>
        </p:txBody>
      </p:sp>
      <p:sp>
        <p:nvSpPr>
          <p:cNvPr id="16" name="Content Placeholder 2"/>
          <p:cNvSpPr>
            <a:spLocks noGrp="1"/>
          </p:cNvSpPr>
          <p:nvPr>
            <p:ph idx="1"/>
          </p:nvPr>
        </p:nvSpPr>
        <p:spPr>
          <a:xfrm>
            <a:off x="523631" y="1830366"/>
            <a:ext cx="3280937" cy="1549788"/>
          </a:xfrm>
          <a:prstGeom prst="rect">
            <a:avLst/>
          </a:prstGeom>
          <a:effectLst>
            <a:innerShdw blurRad="63500" dist="50800" dir="13500000">
              <a:prstClr val="black">
                <a:alpha val="50000"/>
              </a:prstClr>
            </a:innerShdw>
          </a:effectLst>
        </p:spPr>
        <p:txBody>
          <a:bodyPr>
            <a:normAutofit fontScale="92500" lnSpcReduction="10000"/>
            <a:scene3d>
              <a:camera prst="orthographicFront">
                <a:rot lat="0" lon="21299999" rev="0"/>
              </a:camera>
              <a:lightRig rig="threePt" dir="t"/>
            </a:scene3d>
            <a:sp3d extrusionH="57150">
              <a:bevelT w="38100" h="38100"/>
              <a:extrusionClr>
                <a:schemeClr val="tx1"/>
              </a:extrusionClr>
            </a:sp3d>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900" b="1" i="0" strike="noStrike" kern="0" cap="none" spc="0" normalizeH="0" baseline="0" noProof="0" dirty="0" smtClean="0">
                <a:ln cmpd="dbl">
                  <a:noFill/>
                </a:ln>
                <a:solidFill>
                  <a:sysClr val="windowText" lastClr="000000"/>
                </a:solidFill>
                <a:effectLst/>
                <a:uLnTx/>
                <a:uFillTx/>
              </a:rPr>
              <a:t>From 04 April 2016 to Pres</a:t>
            </a:r>
            <a:r>
              <a:rPr kumimoji="0" lang="en-US" sz="1800" b="1" i="0" strike="noStrike" kern="0" cap="none" spc="0" normalizeH="0" baseline="0" noProof="0" dirty="0" smtClean="0">
                <a:ln cmpd="dbl">
                  <a:noFill/>
                </a:ln>
                <a:solidFill>
                  <a:sysClr val="windowText" lastClr="000000"/>
                </a:solidFill>
                <a:effectLst/>
                <a:uLnTx/>
                <a:uFillTx/>
              </a:rPr>
              <a:t>ent</a:t>
            </a:r>
          </a:p>
          <a:p>
            <a:pPr marL="0" marR="0" lvl="0" indent="0" defTabSz="914400" eaLnBrk="1" fontAlgn="auto" latinLnBrk="0" hangingPunct="1">
              <a:lnSpc>
                <a:spcPct val="100000"/>
              </a:lnSpc>
              <a:spcBef>
                <a:spcPts val="0"/>
              </a:spcBef>
              <a:spcAft>
                <a:spcPts val="0"/>
              </a:spcAft>
              <a:buClrTx/>
              <a:buSzTx/>
              <a:buFontTx/>
              <a:buNone/>
              <a:tabLst/>
              <a:defRPr/>
            </a:pPr>
            <a:r>
              <a:rPr kumimoji="0" lang="en-US" sz="2200" b="0" i="0" u="none" strike="noStrike" kern="0" cap="none" spc="0" normalizeH="0" baseline="0" noProof="0" dirty="0">
                <a:ln cmpd="dbl">
                  <a:noFill/>
                </a:ln>
                <a:solidFill>
                  <a:sysClr val="windowText" lastClr="000000"/>
                </a:solidFill>
                <a:effectLst/>
                <a:uLnTx/>
                <a:uFillTx/>
              </a:rPr>
              <a:t> </a:t>
            </a:r>
            <a:r>
              <a:rPr kumimoji="0" lang="en-US" sz="2200" b="0" i="0" strike="noStrike" kern="0" cap="none" spc="0" normalizeH="0" baseline="0" noProof="0" dirty="0" smtClean="0">
                <a:ln cmpd="dbl">
                  <a:noFill/>
                </a:ln>
                <a:solidFill>
                  <a:sysClr val="windowText" lastClr="000000"/>
                </a:solidFill>
                <a:uLnTx/>
                <a:uFillTx/>
                <a:latin typeface="Courier New" panose="02070309020205020404" pitchFamily="49" charset="0"/>
                <a:cs typeface="Courier New" panose="02070309020205020404" pitchFamily="49" charset="0"/>
              </a:rPr>
              <a:t> </a:t>
            </a:r>
            <a:r>
              <a:rPr kumimoji="0" lang="en-US" sz="1700" b="1" i="0" u="sng" strike="noStrike" kern="0" cap="none" spc="0" normalizeH="0" baseline="0" noProof="0" dirty="0" smtClean="0">
                <a:ln cmpd="dbl">
                  <a:noFill/>
                </a:ln>
                <a:solidFill>
                  <a:sysClr val="windowText" lastClr="000000"/>
                </a:solidFill>
                <a:uLnTx/>
                <a:uFillTx/>
                <a:latin typeface="Calibri" panose="020F0502020204030204" pitchFamily="34" charset="0"/>
                <a:cs typeface="Courier New" panose="02070309020205020404" pitchFamily="49" charset="0"/>
              </a:rPr>
              <a:t>No. of Schools</a:t>
            </a:r>
            <a:r>
              <a:rPr kumimoji="0" lang="en-US" sz="1700" i="0" strike="noStrike" kern="0" cap="none" spc="0" normalizeH="0" baseline="0" noProof="0" dirty="0" smtClean="0">
                <a:ln cmpd="dbl">
                  <a:noFill/>
                </a:ln>
                <a:solidFill>
                  <a:sysClr val="windowText" lastClr="000000"/>
                </a:solidFill>
                <a:uLnTx/>
                <a:uFillTx/>
                <a:latin typeface="Calibri" panose="020F0502020204030204" pitchFamily="34" charset="0"/>
                <a:cs typeface="Courier New" panose="02070309020205020404" pitchFamily="49" charset="0"/>
              </a:rPr>
              <a:t>     </a:t>
            </a:r>
            <a:r>
              <a:rPr kumimoji="0" lang="en-US" sz="1700" b="1" i="0" u="sng" strike="noStrike" kern="0" cap="none" spc="0" normalizeH="0" baseline="0" noProof="0" dirty="0" smtClean="0">
                <a:ln cmpd="dbl">
                  <a:noFill/>
                </a:ln>
                <a:solidFill>
                  <a:sysClr val="windowText" lastClr="000000"/>
                </a:solidFill>
                <a:uLnTx/>
                <a:uFillTx/>
                <a:latin typeface="Calibri" panose="020F0502020204030204" pitchFamily="34" charset="0"/>
                <a:cs typeface="Courier New" panose="02070309020205020404" pitchFamily="49" charset="0"/>
              </a:rPr>
              <a:t>Method Used</a:t>
            </a:r>
          </a:p>
          <a:p>
            <a:pPr marL="515938" marR="0" lvl="0" indent="0" defTabSz="914400" eaLnBrk="1" fontAlgn="auto" latinLnBrk="0" hangingPunct="1">
              <a:lnSpc>
                <a:spcPct val="110000"/>
              </a:lnSpc>
              <a:spcBef>
                <a:spcPts val="0"/>
              </a:spcBef>
              <a:spcAft>
                <a:spcPts val="0"/>
              </a:spcAft>
              <a:buClrTx/>
              <a:buSzTx/>
              <a:buFontTx/>
              <a:buNone/>
              <a:tabLst/>
              <a:defRPr/>
            </a:pPr>
            <a:r>
              <a:rPr kumimoji="0" lang="en-US" sz="1200" b="0" i="0" u="none" strike="noStrike" kern="0" cap="none" spc="0" normalizeH="0" baseline="0" noProof="0" dirty="0" smtClean="0">
                <a:ln cmpd="dbl">
                  <a:noFill/>
                </a:ln>
                <a:solidFill>
                  <a:sysClr val="windowText" lastClr="000000"/>
                </a:solidFill>
                <a:effectLst/>
                <a:uLnTx/>
                <a:uFillTx/>
                <a:latin typeface="Calibri" panose="020F0502020204030204" pitchFamily="34" charset="0"/>
                <a:cs typeface="Courier New" panose="02070309020205020404" pitchFamily="49" charset="0"/>
              </a:rPr>
              <a:t>        660                     </a:t>
            </a:r>
            <a:r>
              <a:rPr kumimoji="0" lang="en-US" sz="1300" b="0" i="0" u="none" strike="noStrike" kern="0" cap="none" spc="0" normalizeH="0" baseline="0" noProof="0" dirty="0" smtClean="0">
                <a:ln cmpd="dbl">
                  <a:noFill/>
                </a:ln>
                <a:solidFill>
                  <a:sysClr val="windowText" lastClr="000000"/>
                </a:solidFill>
                <a:effectLst/>
                <a:uLnTx/>
                <a:uFillTx/>
                <a:latin typeface="Calibri" panose="020F0502020204030204" pitchFamily="34" charset="0"/>
                <a:cs typeface="Courier New" panose="02070309020205020404" pitchFamily="49" charset="0"/>
              </a:rPr>
              <a:t>Web Forms</a:t>
            </a:r>
            <a:endParaRPr kumimoji="0" lang="en-US" sz="1300" b="0" i="0" u="none" strike="noStrike" kern="0" cap="none" spc="0" normalizeH="0" baseline="0" noProof="0" dirty="0">
              <a:ln cmpd="dbl">
                <a:noFill/>
              </a:ln>
              <a:solidFill>
                <a:sysClr val="windowText" lastClr="000000"/>
              </a:solidFill>
              <a:effectLst/>
              <a:uLnTx/>
              <a:uFillTx/>
              <a:latin typeface="Calibri" panose="020F0502020204030204" pitchFamily="34" charset="0"/>
              <a:cs typeface="Courier New" panose="02070309020205020404" pitchFamily="49" charset="0"/>
            </a:endParaRPr>
          </a:p>
          <a:p>
            <a:pPr marL="515938" marR="0" lvl="0" indent="0" defTabSz="914400" eaLnBrk="1" fontAlgn="auto" latinLnBrk="0" hangingPunct="1">
              <a:lnSpc>
                <a:spcPct val="110000"/>
              </a:lnSpc>
              <a:spcBef>
                <a:spcPts val="0"/>
              </a:spcBef>
              <a:spcAft>
                <a:spcPts val="0"/>
              </a:spcAft>
              <a:buClrTx/>
              <a:buSzTx/>
              <a:buFontTx/>
              <a:buNone/>
              <a:tabLst/>
              <a:defRPr/>
            </a:pPr>
            <a:r>
              <a:rPr kumimoji="0" lang="en-US" sz="1300" b="0" i="0" u="none" strike="noStrike" kern="0" cap="none" spc="0" normalizeH="0" baseline="0" noProof="0" dirty="0" smtClean="0">
                <a:ln cmpd="dbl">
                  <a:noFill/>
                </a:ln>
                <a:solidFill>
                  <a:sysClr val="windowText" lastClr="000000"/>
                </a:solidFill>
                <a:effectLst/>
                <a:uLnTx/>
                <a:uFillTx/>
                <a:latin typeface="Calibri" panose="020F0502020204030204" pitchFamily="34" charset="0"/>
                <a:cs typeface="Courier New" panose="02070309020205020404" pitchFamily="49" charset="0"/>
              </a:rPr>
              <a:t>        35                    Email DE</a:t>
            </a:r>
            <a:endParaRPr kumimoji="0" lang="en-US" sz="1300" b="0" i="0" u="none" strike="noStrike" kern="0" cap="none" spc="0" normalizeH="0" baseline="0" noProof="0" dirty="0">
              <a:ln cmpd="dbl">
                <a:noFill/>
              </a:ln>
              <a:solidFill>
                <a:sysClr val="windowText" lastClr="000000"/>
              </a:solidFill>
              <a:effectLst/>
              <a:uLnTx/>
              <a:uFillTx/>
              <a:latin typeface="Calibri" panose="020F0502020204030204" pitchFamily="34" charset="0"/>
              <a:cs typeface="Courier New" panose="02070309020205020404" pitchFamily="49" charset="0"/>
            </a:endParaRPr>
          </a:p>
          <a:p>
            <a:pPr marL="515938" marR="0" lvl="0" indent="0" defTabSz="914400" eaLnBrk="1" fontAlgn="auto" latinLnBrk="0" hangingPunct="1">
              <a:lnSpc>
                <a:spcPct val="110000"/>
              </a:lnSpc>
              <a:spcBef>
                <a:spcPts val="0"/>
              </a:spcBef>
              <a:spcAft>
                <a:spcPts val="0"/>
              </a:spcAft>
              <a:buClrTx/>
              <a:buSzTx/>
              <a:buFontTx/>
              <a:buNone/>
              <a:tabLst/>
              <a:defRPr/>
            </a:pPr>
            <a:r>
              <a:rPr kumimoji="0" lang="en-US" sz="1300" b="0" i="0" u="none" strike="noStrike" kern="0" cap="none" spc="0" normalizeH="0" baseline="0" noProof="0" dirty="0" smtClean="0">
                <a:ln cmpd="dbl">
                  <a:noFill/>
                </a:ln>
                <a:solidFill>
                  <a:sysClr val="windowText" lastClr="000000"/>
                </a:solidFill>
                <a:effectLst/>
                <a:uLnTx/>
                <a:uFillTx/>
                <a:latin typeface="Calibri" panose="020F0502020204030204" pitchFamily="34" charset="0"/>
                <a:cs typeface="Courier New" panose="02070309020205020404" pitchFamily="49" charset="0"/>
              </a:rPr>
              <a:t>        25                    Weather Bug </a:t>
            </a:r>
            <a:endParaRPr kumimoji="0" lang="en-US" sz="1300" b="0" i="0" u="none" strike="noStrike" kern="0" cap="none" spc="0" normalizeH="0" baseline="0" noProof="0" dirty="0">
              <a:ln cmpd="dbl">
                <a:noFill/>
              </a:ln>
              <a:solidFill>
                <a:sysClr val="windowText" lastClr="000000"/>
              </a:solidFill>
              <a:effectLst/>
              <a:uLnTx/>
              <a:uFillTx/>
              <a:latin typeface="Calibri" panose="020F0502020204030204" pitchFamily="34" charset="0"/>
              <a:cs typeface="Courier New" panose="02070309020205020404" pitchFamily="49" charset="0"/>
            </a:endParaRPr>
          </a:p>
          <a:p>
            <a:pPr marL="515938" marR="0" lvl="0" indent="0" defTabSz="914400" eaLnBrk="1" fontAlgn="auto" latinLnBrk="0" hangingPunct="1">
              <a:lnSpc>
                <a:spcPct val="110000"/>
              </a:lnSpc>
              <a:spcBef>
                <a:spcPts val="0"/>
              </a:spcBef>
              <a:spcAft>
                <a:spcPts val="0"/>
              </a:spcAft>
              <a:buClrTx/>
              <a:buSzTx/>
              <a:buFontTx/>
              <a:buNone/>
              <a:tabLst/>
              <a:defRPr/>
            </a:pPr>
            <a:r>
              <a:rPr kumimoji="0" lang="en-US" sz="1300" b="0" i="0" u="none" strike="noStrike" kern="0" cap="none" spc="0" normalizeH="0" baseline="0" noProof="0" dirty="0" smtClean="0">
                <a:ln cmpd="dbl">
                  <a:noFill/>
                </a:ln>
                <a:solidFill>
                  <a:sysClr val="windowText" lastClr="000000"/>
                </a:solidFill>
                <a:effectLst/>
                <a:uLnTx/>
                <a:uFillTx/>
                <a:latin typeface="Calibri" panose="020F0502020204030204" pitchFamily="34" charset="0"/>
                <a:cs typeface="Courier New" panose="02070309020205020404" pitchFamily="49" charset="0"/>
              </a:rPr>
              <a:t>        198                  Mobile App</a:t>
            </a:r>
          </a:p>
          <a:p>
            <a:pPr marL="515938" marR="0" lvl="0" indent="0" defTabSz="914400" eaLnBrk="1" fontAlgn="auto" latinLnBrk="0" hangingPunct="1">
              <a:lnSpc>
                <a:spcPct val="110000"/>
              </a:lnSpc>
              <a:spcBef>
                <a:spcPts val="0"/>
              </a:spcBef>
              <a:spcAft>
                <a:spcPts val="0"/>
              </a:spcAft>
              <a:buClrTx/>
              <a:buSzTx/>
              <a:buFontTx/>
              <a:buNone/>
              <a:tabLst/>
              <a:defRPr/>
            </a:pPr>
            <a:r>
              <a:rPr lang="en-US" sz="1300" kern="0" dirty="0">
                <a:ln cmpd="dbl">
                  <a:noFill/>
                </a:ln>
                <a:solidFill>
                  <a:sysClr val="windowText" lastClr="000000"/>
                </a:solidFill>
                <a:latin typeface="Calibri" panose="020F0502020204030204" pitchFamily="34" charset="0"/>
                <a:cs typeface="Courier New" panose="02070309020205020404" pitchFamily="49" charset="0"/>
              </a:rPr>
              <a:t> </a:t>
            </a:r>
            <a:r>
              <a:rPr lang="en-US" sz="1300" kern="0" dirty="0" smtClean="0">
                <a:ln cmpd="dbl">
                  <a:noFill/>
                </a:ln>
                <a:solidFill>
                  <a:sysClr val="windowText" lastClr="000000"/>
                </a:solidFill>
                <a:latin typeface="Calibri" panose="020F0502020204030204" pitchFamily="34" charset="0"/>
                <a:cs typeface="Courier New" panose="02070309020205020404" pitchFamily="49" charset="0"/>
              </a:rPr>
              <a:t>       272                  GLOBE Observer</a:t>
            </a:r>
            <a:endParaRPr kumimoji="0" lang="en-US" sz="1300" b="0" i="0" u="none" strike="noStrike" kern="0" cap="none" spc="0" normalizeH="0" baseline="0" noProof="0" dirty="0">
              <a:ln cmpd="dbl">
                <a:noFill/>
              </a:ln>
              <a:solidFill>
                <a:sysClr val="windowText" lastClr="000000"/>
              </a:solidFill>
              <a:effectLst/>
              <a:uLnTx/>
              <a:uFillTx/>
              <a:latin typeface="Calibri" panose="020F0502020204030204" pitchFamily="34" charset="0"/>
              <a:cs typeface="Courier New" panose="02070309020205020404" pitchFamily="49" charset="0"/>
            </a:endParaRPr>
          </a:p>
        </p:txBody>
      </p:sp>
      <p:sp>
        <p:nvSpPr>
          <p:cNvPr id="2" name="Slide Number Placeholder 1"/>
          <p:cNvSpPr>
            <a:spLocks noGrp="1"/>
          </p:cNvSpPr>
          <p:nvPr>
            <p:ph type="sldNum" sz="quarter" idx="12"/>
          </p:nvPr>
        </p:nvSpPr>
        <p:spPr/>
        <p:txBody>
          <a:bodyPr/>
          <a:lstStyle/>
          <a:p>
            <a:fld id="{BBA9D095-A048-5449-B0A1-D2779121EB63}" type="slidenum">
              <a:rPr lang="en-US" smtClean="0"/>
              <a:t>32</a:t>
            </a:fld>
            <a:endParaRPr lang="en-US" dirty="0"/>
          </a:p>
        </p:txBody>
      </p:sp>
      <p:sp>
        <p:nvSpPr>
          <p:cNvPr id="18" name="Rectangle 17"/>
          <p:cNvSpPr/>
          <p:nvPr/>
        </p:nvSpPr>
        <p:spPr>
          <a:xfrm>
            <a:off x="4574386" y="4767551"/>
            <a:ext cx="4112414" cy="369332"/>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0" i="0" u="none" strike="noStrike" kern="0" cap="none" spc="0" normalizeH="0" baseline="0" noProof="0" dirty="0" smtClean="0">
                <a:ln cmpd="dbl">
                  <a:noFill/>
                </a:ln>
                <a:solidFill>
                  <a:sysClr val="windowText" lastClr="000000"/>
                </a:solidFill>
                <a:effectLst/>
                <a:uLnTx/>
                <a:uFillTx/>
              </a:rPr>
              <a:t>Mobile App Users per Week</a:t>
            </a:r>
            <a:endParaRPr kumimoji="0" lang="en-US" b="0" i="0" u="none" strike="noStrike" kern="0" cap="none" spc="0" normalizeH="0" baseline="0" noProof="0" dirty="0">
              <a:ln cmpd="dbl">
                <a:noFill/>
              </a:ln>
              <a:solidFill>
                <a:sysClr val="windowText" lastClr="000000"/>
              </a:solidFill>
              <a:effectLst/>
              <a:uLnTx/>
              <a:uFillTx/>
            </a:endParaRPr>
          </a:p>
        </p:txBody>
      </p:sp>
      <p:sp>
        <p:nvSpPr>
          <p:cNvPr id="17" name="Rectangle 16"/>
          <p:cNvSpPr/>
          <p:nvPr/>
        </p:nvSpPr>
        <p:spPr>
          <a:xfrm>
            <a:off x="523631" y="1135209"/>
            <a:ext cx="8193572" cy="400110"/>
          </a:xfrm>
          <a:prstGeom prst="rect">
            <a:avLst/>
          </a:prstGeom>
        </p:spPr>
        <p:txBody>
          <a:bodyPr wrap="square">
            <a:spAutoFit/>
          </a:bodyPr>
          <a:lstStyle/>
          <a:p>
            <a:pPr algn="ctr"/>
            <a:r>
              <a:rPr lang="en-US" sz="2000" b="1" dirty="0" smtClean="0">
                <a:ln cmpd="dbl">
                  <a:noFill/>
                </a:ln>
              </a:rPr>
              <a:t>Data Entry Methods </a:t>
            </a:r>
            <a:endParaRPr lang="en-US" sz="2000" b="1" dirty="0">
              <a:ln cmpd="dbl">
                <a:noFill/>
              </a:ln>
            </a:endParaRPr>
          </a:p>
        </p:txBody>
      </p:sp>
      <p:graphicFrame>
        <p:nvGraphicFramePr>
          <p:cNvPr id="11" name="Chart 10"/>
          <p:cNvGraphicFramePr>
            <a:graphicFrameLocks/>
          </p:cNvGraphicFramePr>
          <p:nvPr>
            <p:extLst>
              <p:ext uri="{D42A27DB-BD31-4B8C-83A1-F6EECF244321}">
                <p14:modId xmlns:p14="http://schemas.microsoft.com/office/powerpoint/2010/main" val="584650571"/>
              </p:ext>
            </p:extLst>
          </p:nvPr>
        </p:nvGraphicFramePr>
        <p:xfrm>
          <a:off x="4124325" y="1862751"/>
          <a:ext cx="4628906" cy="277368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596954265"/>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p:nvPr/>
        </p:nvCxnSpPr>
        <p:spPr>
          <a:xfrm>
            <a:off x="862148" y="1105976"/>
            <a:ext cx="7458891" cy="26126"/>
          </a:xfrm>
          <a:prstGeom prst="line">
            <a:avLst/>
          </a:prstGeom>
          <a:effectLst/>
        </p:spPr>
        <p:style>
          <a:lnRef idx="2">
            <a:schemeClr val="accent1"/>
          </a:lnRef>
          <a:fillRef idx="0">
            <a:schemeClr val="accent1"/>
          </a:fillRef>
          <a:effectRef idx="1">
            <a:schemeClr val="accent1"/>
          </a:effectRef>
          <a:fontRef idx="minor">
            <a:schemeClr val="tx1"/>
          </a:fontRef>
        </p:style>
      </p:cxnSp>
      <p:sp>
        <p:nvSpPr>
          <p:cNvPr id="9" name="Title 1"/>
          <p:cNvSpPr txBox="1">
            <a:spLocks/>
          </p:cNvSpPr>
          <p:nvPr/>
        </p:nvSpPr>
        <p:spPr>
          <a:xfrm>
            <a:off x="460248" y="416579"/>
            <a:ext cx="8229600" cy="692693"/>
          </a:xfrm>
          <a:prstGeom prst="rect">
            <a:avLst/>
          </a:prstGeom>
        </p:spPr>
        <p:txBody>
          <a:bodyPr>
            <a:normAutofit/>
          </a:bodyPr>
          <a:lstStyle>
            <a:lvl1pPr algn="l" defTabSz="457200" rtl="0" eaLnBrk="1" latinLnBrk="0" hangingPunct="1">
              <a:spcBef>
                <a:spcPct val="0"/>
              </a:spcBef>
              <a:buNone/>
              <a:defRPr sz="3200" b="0" kern="1200">
                <a:solidFill>
                  <a:schemeClr val="tx1">
                    <a:lumMod val="65000"/>
                    <a:lumOff val="35000"/>
                  </a:schemeClr>
                </a:solidFill>
                <a:latin typeface="+mj-lt"/>
                <a:ea typeface="+mj-ea"/>
                <a:cs typeface="+mj-cs"/>
              </a:defRPr>
            </a:lvl1pPr>
          </a:lstStyle>
          <a:p>
            <a:pPr algn="ctr"/>
            <a:r>
              <a:rPr lang="en-US" b="1" dirty="0" smtClean="0"/>
              <a:t>Community Support Team RT Metric</a:t>
            </a:r>
            <a:r>
              <a:rPr lang="en-US" sz="3600" b="1" dirty="0" smtClean="0"/>
              <a:t>s</a:t>
            </a:r>
            <a:r>
              <a:rPr lang="en-US" sz="2400" b="1" dirty="0" smtClean="0"/>
              <a:t> </a:t>
            </a:r>
            <a:endParaRPr lang="en-US" sz="2400" b="1" dirty="0"/>
          </a:p>
        </p:txBody>
      </p:sp>
      <p:sp>
        <p:nvSpPr>
          <p:cNvPr id="11" name="Rectangle 10"/>
          <p:cNvSpPr/>
          <p:nvPr/>
        </p:nvSpPr>
        <p:spPr>
          <a:xfrm>
            <a:off x="2296735" y="1086270"/>
            <a:ext cx="4561266" cy="400110"/>
          </a:xfrm>
          <a:prstGeom prst="rect">
            <a:avLst/>
          </a:prstGeom>
        </p:spPr>
        <p:txBody>
          <a:bodyPr wrap="square">
            <a:spAutoFit/>
          </a:bodyPr>
          <a:lstStyle/>
          <a:p>
            <a:pPr algn="ctr"/>
            <a:r>
              <a:rPr lang="en-US" sz="2000" b="1" dirty="0" smtClean="0">
                <a:ln cmpd="dbl">
                  <a:noFill/>
                </a:ln>
              </a:rPr>
              <a:t>Tickets Created under Main Category</a:t>
            </a:r>
            <a:endParaRPr lang="en-US" sz="2000" b="1" dirty="0">
              <a:ln cmpd="dbl">
                <a:noFill/>
              </a:ln>
            </a:endParaRPr>
          </a:p>
        </p:txBody>
      </p:sp>
      <p:graphicFrame>
        <p:nvGraphicFramePr>
          <p:cNvPr id="13" name="Chart 12"/>
          <p:cNvGraphicFramePr>
            <a:graphicFrameLocks/>
          </p:cNvGraphicFramePr>
          <p:nvPr>
            <p:extLst>
              <p:ext uri="{D42A27DB-BD31-4B8C-83A1-F6EECF244321}">
                <p14:modId xmlns:p14="http://schemas.microsoft.com/office/powerpoint/2010/main" val="1626836329"/>
              </p:ext>
            </p:extLst>
          </p:nvPr>
        </p:nvGraphicFramePr>
        <p:xfrm>
          <a:off x="454154" y="1388533"/>
          <a:ext cx="8235694" cy="453813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017739800"/>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p:nvPr/>
        </p:nvCxnSpPr>
        <p:spPr>
          <a:xfrm>
            <a:off x="862148" y="1105976"/>
            <a:ext cx="7458891" cy="26126"/>
          </a:xfrm>
          <a:prstGeom prst="line">
            <a:avLst/>
          </a:prstGeom>
          <a:effectLst/>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1919324" y="1073586"/>
            <a:ext cx="5319676" cy="400110"/>
          </a:xfrm>
          <a:prstGeom prst="rect">
            <a:avLst/>
          </a:prstGeom>
        </p:spPr>
        <p:txBody>
          <a:bodyPr wrap="square">
            <a:spAutoFit/>
          </a:bodyPr>
          <a:lstStyle/>
          <a:p>
            <a:pPr algn="ctr"/>
            <a:r>
              <a:rPr lang="en-US" sz="2000" b="1" dirty="0" smtClean="0">
                <a:ln cmpd="dbl">
                  <a:noFill/>
                </a:ln>
              </a:rPr>
              <a:t>Tickets Created under New Account Category</a:t>
            </a:r>
            <a:endParaRPr lang="en-US" sz="2000" b="1" dirty="0">
              <a:ln cmpd="dbl">
                <a:noFill/>
              </a:ln>
            </a:endParaRPr>
          </a:p>
        </p:txBody>
      </p:sp>
      <p:sp>
        <p:nvSpPr>
          <p:cNvPr id="11" name="Title 1"/>
          <p:cNvSpPr txBox="1">
            <a:spLocks/>
          </p:cNvSpPr>
          <p:nvPr/>
        </p:nvSpPr>
        <p:spPr>
          <a:xfrm>
            <a:off x="460248" y="458914"/>
            <a:ext cx="8229600" cy="623139"/>
          </a:xfrm>
          <a:prstGeom prst="rect">
            <a:avLst/>
          </a:prstGeom>
        </p:spPr>
        <p:txBody>
          <a:bodyPr>
            <a:normAutofit lnSpcReduction="10000"/>
          </a:bodyPr>
          <a:lstStyle>
            <a:lvl1pPr algn="l" defTabSz="457200" rtl="0" eaLnBrk="1" latinLnBrk="0" hangingPunct="1">
              <a:spcBef>
                <a:spcPct val="0"/>
              </a:spcBef>
              <a:buNone/>
              <a:defRPr sz="3200" b="0" kern="1200">
                <a:solidFill>
                  <a:schemeClr val="tx1">
                    <a:lumMod val="65000"/>
                    <a:lumOff val="35000"/>
                  </a:schemeClr>
                </a:solidFill>
                <a:latin typeface="+mj-lt"/>
                <a:ea typeface="+mj-ea"/>
                <a:cs typeface="+mj-cs"/>
              </a:defRPr>
            </a:lvl1pPr>
          </a:lstStyle>
          <a:p>
            <a:pPr algn="ctr"/>
            <a:r>
              <a:rPr lang="en-US" b="1" dirty="0" smtClean="0"/>
              <a:t>Community Support Team RT Metric</a:t>
            </a:r>
            <a:r>
              <a:rPr lang="en-US" sz="3600" b="1" dirty="0" smtClean="0"/>
              <a:t>s</a:t>
            </a:r>
            <a:r>
              <a:rPr lang="en-US" sz="2400" b="1" dirty="0" smtClean="0"/>
              <a:t> </a:t>
            </a:r>
            <a:endParaRPr lang="en-US" sz="2400" b="1" dirty="0"/>
          </a:p>
        </p:txBody>
      </p:sp>
      <p:graphicFrame>
        <p:nvGraphicFramePr>
          <p:cNvPr id="14" name="Chart 13"/>
          <p:cNvGraphicFramePr>
            <a:graphicFrameLocks/>
          </p:cNvGraphicFramePr>
          <p:nvPr>
            <p:extLst>
              <p:ext uri="{D42A27DB-BD31-4B8C-83A1-F6EECF244321}">
                <p14:modId xmlns:p14="http://schemas.microsoft.com/office/powerpoint/2010/main" val="1621368815"/>
              </p:ext>
            </p:extLst>
          </p:nvPr>
        </p:nvGraphicFramePr>
        <p:xfrm>
          <a:off x="514880" y="1363133"/>
          <a:ext cx="8111066" cy="458818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17986614"/>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7" name="Title 1"/>
          <p:cNvSpPr>
            <a:spLocks noGrp="1"/>
          </p:cNvSpPr>
          <p:nvPr>
            <p:ph type="title"/>
          </p:nvPr>
        </p:nvSpPr>
        <p:spPr>
          <a:xfrm>
            <a:off x="642535" y="641263"/>
            <a:ext cx="7878279" cy="874249"/>
          </a:xfrm>
        </p:spPr>
        <p:txBody>
          <a:bodyPr>
            <a:normAutofit/>
          </a:bodyPr>
          <a:lstStyle/>
          <a:p>
            <a:r>
              <a:rPr lang="en-US" sz="3600" dirty="0" smtClean="0"/>
              <a:t>Technology</a:t>
            </a:r>
            <a:endParaRPr lang="en-US" sz="3600" dirty="0"/>
          </a:p>
        </p:txBody>
      </p:sp>
      <p:pic>
        <p:nvPicPr>
          <p:cNvPr id="3" name="Picture 2" descr="Screen Shot 2016-07-17 at 7.12.43 A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9401" y="1445895"/>
            <a:ext cx="5816600" cy="4653280"/>
          </a:xfrm>
          <a:prstGeom prst="rect">
            <a:avLst/>
          </a:prstGeom>
        </p:spPr>
      </p:pic>
      <p:pic>
        <p:nvPicPr>
          <p:cNvPr id="8" name="Picture 7"/>
          <p:cNvPicPr>
            <a:picLocks noChangeAspect="1"/>
          </p:cNvPicPr>
          <p:nvPr/>
        </p:nvPicPr>
        <p:blipFill>
          <a:blip r:embed="rId6"/>
          <a:stretch>
            <a:fillRect/>
          </a:stretch>
        </p:blipFill>
        <p:spPr>
          <a:xfrm>
            <a:off x="6180667" y="1879600"/>
            <a:ext cx="2540000" cy="2540000"/>
          </a:xfrm>
          <a:prstGeom prst="rect">
            <a:avLst/>
          </a:prstGeom>
        </p:spPr>
      </p:pic>
    </p:spTree>
    <p:extLst>
      <p:ext uri="{BB962C8B-B14F-4D97-AF65-F5344CB8AC3E}">
        <p14:creationId xmlns:p14="http://schemas.microsoft.com/office/powerpoint/2010/main" val="2174615614"/>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3"/>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pic>
        <p:nvPicPr>
          <p:cNvPr id="3" name="Picture 2" descr="Screen Shot 2016-05-21 at 11.16.30 PM.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2732" y="609318"/>
            <a:ext cx="7721601" cy="2811405"/>
          </a:xfrm>
          <a:prstGeom prst="rect">
            <a:avLst/>
          </a:prstGeom>
        </p:spPr>
      </p:pic>
      <p:pic>
        <p:nvPicPr>
          <p:cNvPr id="9" name="Picture 8" descr="Screen Shot 2016-05-21 at 11.16.10 PM.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2732" y="3348080"/>
            <a:ext cx="7721601" cy="2751095"/>
          </a:xfrm>
          <a:prstGeom prst="rect">
            <a:avLst/>
          </a:prstGeom>
        </p:spPr>
      </p:pic>
    </p:spTree>
    <p:extLst>
      <p:ext uri="{BB962C8B-B14F-4D97-AF65-F5344CB8AC3E}">
        <p14:creationId xmlns:p14="http://schemas.microsoft.com/office/powerpoint/2010/main" val="1765998419"/>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2"/>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10" name="Slide Number Placeholder 5"/>
          <p:cNvSpPr>
            <a:spLocks noGrp="1"/>
          </p:cNvSpPr>
          <p:nvPr>
            <p:ph type="sldNum" sz="quarter" idx="12"/>
          </p:nvPr>
        </p:nvSpPr>
        <p:spPr>
          <a:xfrm>
            <a:off x="6553200" y="6356350"/>
            <a:ext cx="2133600" cy="365125"/>
          </a:xfrm>
        </p:spPr>
        <p:txBody>
          <a:bodyPr/>
          <a:lstStyle>
            <a:lvl1pPr>
              <a:defRPr sz="800"/>
            </a:lvl1pPr>
          </a:lstStyle>
          <a:p>
            <a:r>
              <a:rPr lang="en-US" dirty="0" smtClean="0"/>
              <a:t>T</a:t>
            </a:r>
            <a:endParaRPr lang="en-US" dirty="0"/>
          </a:p>
        </p:txBody>
      </p:sp>
      <p:pic>
        <p:nvPicPr>
          <p:cNvPr id="3" name="Picture 2" descr="Screen Shot 2016-05-23 at 5.04.12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2866" y="1647013"/>
            <a:ext cx="3170663" cy="4223562"/>
          </a:xfrm>
          <a:prstGeom prst="rect">
            <a:avLst/>
          </a:prstGeom>
        </p:spPr>
      </p:pic>
      <p:sp>
        <p:nvSpPr>
          <p:cNvPr id="9" name="Title 1"/>
          <p:cNvSpPr>
            <a:spLocks noGrp="1"/>
          </p:cNvSpPr>
          <p:nvPr>
            <p:ph type="title"/>
          </p:nvPr>
        </p:nvSpPr>
        <p:spPr>
          <a:xfrm>
            <a:off x="502339" y="514545"/>
            <a:ext cx="8184461" cy="874249"/>
          </a:xfrm>
        </p:spPr>
        <p:txBody>
          <a:bodyPr>
            <a:normAutofit/>
          </a:bodyPr>
          <a:lstStyle/>
          <a:p>
            <a:r>
              <a:rPr lang="en-US" sz="3600" dirty="0" smtClean="0"/>
              <a:t>Community Accomplishments</a:t>
            </a:r>
            <a:endParaRPr lang="en-US" sz="3600" dirty="0"/>
          </a:p>
        </p:txBody>
      </p:sp>
      <p:sp>
        <p:nvSpPr>
          <p:cNvPr id="2" name="TextBox 1"/>
          <p:cNvSpPr txBox="1"/>
          <p:nvPr/>
        </p:nvSpPr>
        <p:spPr>
          <a:xfrm>
            <a:off x="4614333" y="2006600"/>
            <a:ext cx="2855582" cy="1754327"/>
          </a:xfrm>
          <a:prstGeom prst="rect">
            <a:avLst/>
          </a:prstGeom>
          <a:noFill/>
        </p:spPr>
        <p:txBody>
          <a:bodyPr wrap="none" rtlCol="0">
            <a:spAutoFit/>
          </a:bodyPr>
          <a:lstStyle/>
          <a:p>
            <a:r>
              <a:rPr lang="en-US" dirty="0" smtClean="0"/>
              <a:t>Voted by editors as the</a:t>
            </a:r>
          </a:p>
          <a:p>
            <a:r>
              <a:rPr lang="en-US" dirty="0" smtClean="0"/>
              <a:t> best article of 2015</a:t>
            </a:r>
          </a:p>
          <a:p>
            <a:endParaRPr lang="en-US" dirty="0"/>
          </a:p>
          <a:p>
            <a:endParaRPr lang="en-US" dirty="0" smtClean="0"/>
          </a:p>
          <a:p>
            <a:r>
              <a:rPr lang="en-US" dirty="0" smtClean="0"/>
              <a:t>Journal of </a:t>
            </a:r>
            <a:r>
              <a:rPr lang="en-US" smtClean="0"/>
              <a:t>Science Education </a:t>
            </a:r>
          </a:p>
          <a:p>
            <a:r>
              <a:rPr lang="en-US" smtClean="0"/>
              <a:t>and </a:t>
            </a:r>
            <a:r>
              <a:rPr lang="en-US" dirty="0" smtClean="0"/>
              <a:t>Technology</a:t>
            </a:r>
            <a:endParaRPr lang="en-US" dirty="0"/>
          </a:p>
        </p:txBody>
      </p:sp>
    </p:spTree>
    <p:extLst>
      <p:ext uri="{BB962C8B-B14F-4D97-AF65-F5344CB8AC3E}">
        <p14:creationId xmlns:p14="http://schemas.microsoft.com/office/powerpoint/2010/main" val="3568102538"/>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2"/>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10" name="Slide Number Placeholder 5"/>
          <p:cNvSpPr>
            <a:spLocks noGrp="1"/>
          </p:cNvSpPr>
          <p:nvPr>
            <p:ph type="sldNum" sz="quarter" idx="12"/>
          </p:nvPr>
        </p:nvSpPr>
        <p:spPr>
          <a:xfrm>
            <a:off x="6553200" y="6356350"/>
            <a:ext cx="2133600" cy="365125"/>
          </a:xfrm>
        </p:spPr>
        <p:txBody>
          <a:bodyPr/>
          <a:lstStyle>
            <a:lvl1pPr>
              <a:defRPr sz="800"/>
            </a:lvl1pPr>
          </a:lstStyle>
          <a:p>
            <a:r>
              <a:rPr lang="en-US" dirty="0" smtClean="0"/>
              <a:t>T</a:t>
            </a:r>
            <a:endParaRPr lang="en-US" dirty="0"/>
          </a:p>
        </p:txBody>
      </p:sp>
      <p:pic>
        <p:nvPicPr>
          <p:cNvPr id="8" name="Picture 7"/>
          <p:cNvPicPr>
            <a:picLocks noChangeAspect="1"/>
          </p:cNvPicPr>
          <p:nvPr/>
        </p:nvPicPr>
        <p:blipFill>
          <a:blip r:embed="rId4"/>
          <a:stretch>
            <a:fillRect/>
          </a:stretch>
        </p:blipFill>
        <p:spPr>
          <a:xfrm>
            <a:off x="0" y="1278539"/>
            <a:ext cx="9144000" cy="3919922"/>
          </a:xfrm>
          <a:prstGeom prst="rect">
            <a:avLst/>
          </a:prstGeom>
        </p:spPr>
      </p:pic>
    </p:spTree>
    <p:extLst>
      <p:ext uri="{BB962C8B-B14F-4D97-AF65-F5344CB8AC3E}">
        <p14:creationId xmlns:p14="http://schemas.microsoft.com/office/powerpoint/2010/main" val="1317324277"/>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E_logoOfficial-_Blue.png"/>
          <p:cNvPicPr>
            <a:picLocks noChangeAspect="1"/>
          </p:cNvPicPr>
          <p:nvPr/>
        </p:nvPicPr>
        <p:blipFill>
          <a:blip r:embed="rId4"/>
          <a:stretch>
            <a:fillRect/>
          </a:stretch>
        </p:blipFill>
        <p:spPr>
          <a:xfrm>
            <a:off x="3208362" y="152118"/>
            <a:ext cx="2732047" cy="457200"/>
          </a:xfrm>
          <a:prstGeom prst="rect">
            <a:avLst/>
          </a:prstGeom>
        </p:spPr>
      </p:pic>
      <p:sp>
        <p:nvSpPr>
          <p:cNvPr id="5" name="Rectangle 4"/>
          <p:cNvSpPr>
            <a:spLocks noChangeArrowheads="1"/>
          </p:cNvSpPr>
          <p:nvPr/>
        </p:nvSpPr>
        <p:spPr bwMode="auto">
          <a:xfrm>
            <a:off x="158496" y="6315526"/>
            <a:ext cx="8833104" cy="445640"/>
          </a:xfrm>
          <a:prstGeom prst="rect">
            <a:avLst/>
          </a:prstGeom>
          <a:gradFill flip="none" rotWithShape="1">
            <a:gsLst>
              <a:gs pos="0">
                <a:srgbClr val="86A5AD"/>
              </a:gs>
              <a:gs pos="100000">
                <a:srgbClr val="FFFFFF"/>
              </a:gs>
            </a:gsLst>
            <a:path path="shape">
              <a:fillToRect l="50000" t="50000" r="50000" b="50000"/>
            </a:path>
            <a:tileRect/>
          </a:gra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vert="horz" wrap="none" lIns="91440" tIns="45720" rIns="91440" bIns="45720" anchor="ctr" compatLnSpc="1"/>
          <a:lstStyle/>
          <a:p>
            <a:endParaRPr kumimoji="0" lang="en-US" dirty="0">
              <a:ln>
                <a:noFill/>
              </a:ln>
              <a:solidFill>
                <a:schemeClr val="bg1"/>
              </a:solidFill>
            </a:endParaRPr>
          </a:p>
        </p:txBody>
      </p:sp>
      <p:pic>
        <p:nvPicPr>
          <p:cNvPr id="6" name="Picture 5"/>
          <p:cNvPicPr/>
          <p:nvPr/>
        </p:nvPicPr>
        <p:blipFill>
          <a:blip r:embed="rId5">
            <a:extLst>
              <a:ext uri="{28A0092B-C50C-407E-A947-70E740481C1C}">
                <a14:useLocalDpi xmlns:a14="http://schemas.microsoft.com/office/drawing/2010/main" val="0"/>
              </a:ext>
            </a:extLst>
          </a:blip>
          <a:stretch>
            <a:fillRect/>
          </a:stretch>
        </p:blipFill>
        <p:spPr>
          <a:xfrm>
            <a:off x="1600200" y="6099175"/>
            <a:ext cx="5943600" cy="514350"/>
          </a:xfrm>
          <a:prstGeom prst="rect">
            <a:avLst/>
          </a:prstGeom>
        </p:spPr>
      </p:pic>
      <p:sp>
        <p:nvSpPr>
          <p:cNvPr id="10" name="Slide Number Placeholder 5"/>
          <p:cNvSpPr>
            <a:spLocks noGrp="1"/>
          </p:cNvSpPr>
          <p:nvPr>
            <p:ph type="sldNum" sz="quarter" idx="12"/>
          </p:nvPr>
        </p:nvSpPr>
        <p:spPr>
          <a:xfrm>
            <a:off x="6553200" y="6356350"/>
            <a:ext cx="2133600" cy="365125"/>
          </a:xfrm>
        </p:spPr>
        <p:txBody>
          <a:bodyPr/>
          <a:lstStyle>
            <a:lvl1pPr>
              <a:defRPr sz="800"/>
            </a:lvl1pPr>
          </a:lstStyle>
          <a:p>
            <a:r>
              <a:rPr lang="en-US" dirty="0" smtClean="0"/>
              <a:t>T</a:t>
            </a:r>
            <a:endParaRPr lang="en-US" dirty="0"/>
          </a:p>
        </p:txBody>
      </p:sp>
      <p:sp>
        <p:nvSpPr>
          <p:cNvPr id="3" name="TextBox 2"/>
          <p:cNvSpPr txBox="1"/>
          <p:nvPr/>
        </p:nvSpPr>
        <p:spPr>
          <a:xfrm>
            <a:off x="821267" y="1041400"/>
            <a:ext cx="7467600" cy="1477328"/>
          </a:xfrm>
          <a:prstGeom prst="rect">
            <a:avLst/>
          </a:prstGeom>
          <a:noFill/>
        </p:spPr>
        <p:txBody>
          <a:bodyPr wrap="square" rtlCol="0">
            <a:spAutoFit/>
          </a:bodyPr>
          <a:lstStyle/>
          <a:p>
            <a:r>
              <a:rPr lang="en-US" dirty="0"/>
              <a:t>More that 200 participants from 31 countries, including GLOBE students, teachers, scientists, US Partners and International Country Coordinators, descended upon Estes Park, Colorado </a:t>
            </a:r>
            <a:r>
              <a:rPr lang="en-US" dirty="0" smtClean="0"/>
              <a:t>for </a:t>
            </a:r>
            <a:r>
              <a:rPr lang="en-US" dirty="0"/>
              <a:t>the 20th GLOBE Annual Meeting and 4th Student Research Exhibition</a:t>
            </a:r>
            <a:r>
              <a:rPr lang="en-US" dirty="0" smtClean="0"/>
              <a:t>.</a:t>
            </a:r>
          </a:p>
          <a:p>
            <a:r>
              <a:rPr lang="en-US" dirty="0" smtClean="0"/>
              <a:t>A second Student Research Experience was held</a:t>
            </a:r>
            <a:r>
              <a:rPr lang="en-US" dirty="0"/>
              <a:t>.</a:t>
            </a:r>
          </a:p>
        </p:txBody>
      </p:sp>
      <p:pic>
        <p:nvPicPr>
          <p:cNvPr id="7" name="GLOBE Student Research Experience 2016.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464734" y="2646362"/>
            <a:ext cx="5782732" cy="3252787"/>
          </a:xfrm>
          <a:prstGeom prst="rect">
            <a:avLst/>
          </a:prstGeom>
        </p:spPr>
      </p:pic>
    </p:spTree>
    <p:extLst>
      <p:ext uri="{BB962C8B-B14F-4D97-AF65-F5344CB8AC3E}">
        <p14:creationId xmlns:p14="http://schemas.microsoft.com/office/powerpoint/2010/main" val="1024531143"/>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24071</TotalTime>
  <Words>1136</Words>
  <Application>Microsoft Macintosh PowerPoint</Application>
  <PresentationFormat>On-screen Show (4:3)</PresentationFormat>
  <Paragraphs>312</Paragraphs>
  <Slides>39</Slides>
  <Notes>33</Notes>
  <HiddenSlides>0</HiddenSlides>
  <MMClips>1</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Communications Social Media</vt:lpstr>
      <vt:lpstr>Communications Social Media</vt:lpstr>
      <vt:lpstr>PowerPoint Presentation</vt:lpstr>
      <vt:lpstr>PowerPoint Presentation</vt:lpstr>
      <vt:lpstr>Q: On a scale of 1 to 5, please rate how easy it is to navigate to the following resources on the GLOBE website.</vt:lpstr>
      <vt:lpstr>PowerPoint Presentation</vt:lpstr>
      <vt:lpstr>PowerPoint Presentation</vt:lpstr>
      <vt:lpstr>Q: What is the primary way you receive news about GLOBE? </vt:lpstr>
      <vt:lpstr>Science</vt:lpstr>
      <vt:lpstr>PowerPoint Presentation</vt:lpstr>
      <vt:lpstr>PowerPoint Presentation</vt:lpstr>
      <vt:lpstr>Metrics </vt:lpstr>
      <vt:lpstr>Metrics </vt:lpstr>
      <vt:lpstr>Metrics </vt:lpstr>
      <vt:lpstr>Metrics </vt:lpstr>
      <vt:lpstr>Metrics </vt:lpstr>
      <vt:lpstr>Metrics </vt:lpstr>
      <vt:lpstr>Metrics </vt:lpstr>
      <vt:lpstr>Metrics </vt:lpstr>
      <vt:lpstr>Metrics </vt:lpstr>
      <vt:lpstr>PowerPoint Presentation</vt:lpstr>
      <vt:lpstr>PowerPoint Presentation</vt:lpstr>
      <vt:lpstr>Technology</vt:lpstr>
      <vt:lpstr>PowerPoint Presentation</vt:lpstr>
      <vt:lpstr>Community Accomplishments</vt:lpstr>
      <vt:lpstr>PowerPoint Presentation</vt:lpstr>
      <vt:lpstr>PowerPoint Presentation</vt:lpstr>
    </vt:vector>
  </TitlesOfParts>
  <Company>UCAR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Susanne Demaree</dc:creator>
  <cp:lastModifiedBy>Tony Murphy</cp:lastModifiedBy>
  <cp:revision>289</cp:revision>
  <cp:lastPrinted>2016-05-18T22:18:57Z</cp:lastPrinted>
  <dcterms:created xsi:type="dcterms:W3CDTF">2015-11-10T16:16:01Z</dcterms:created>
  <dcterms:modified xsi:type="dcterms:W3CDTF">2016-09-26T08:07:41Z</dcterms:modified>
</cp:coreProperties>
</file>