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9" r:id="rId3"/>
    <p:sldId id="261" r:id="rId4"/>
    <p:sldId id="264" r:id="rId5"/>
    <p:sldId id="283" r:id="rId6"/>
    <p:sldId id="265" r:id="rId7"/>
    <p:sldId id="286" r:id="rId8"/>
    <p:sldId id="284" r:id="rId9"/>
    <p:sldId id="278" r:id="rId10"/>
    <p:sldId id="28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38" autoAdjust="0"/>
    <p:restoredTop sz="94660"/>
  </p:normalViewPr>
  <p:slideViewPr>
    <p:cSldViewPr snapToGrid="0">
      <p:cViewPr varScale="1">
        <p:scale>
          <a:sx n="110" d="100"/>
          <a:sy n="110" d="100"/>
        </p:scale>
        <p:origin x="4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80ED1E2-443F-4289-8AD7-C30159A0487D}" type="datetimeFigureOut">
              <a:rPr lang="en-US" smtClean="0"/>
              <a:t>7/15/20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2767426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0ED1E2-443F-4289-8AD7-C30159A0487D}" type="datetimeFigureOut">
              <a:rPr lang="en-US" smtClean="0"/>
              <a:t>7/15/20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587255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0ED1E2-443F-4289-8AD7-C30159A0487D}" type="datetimeFigureOut">
              <a:rPr lang="en-US" smtClean="0"/>
              <a:t>7/15/20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2239854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0ED1E2-443F-4289-8AD7-C30159A0487D}" type="datetimeFigureOut">
              <a:rPr lang="en-US" smtClean="0"/>
              <a:t>7/15/20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2266535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0ED1E2-443F-4289-8AD7-C30159A0487D}" type="datetimeFigureOut">
              <a:rPr lang="en-US" smtClean="0"/>
              <a:t>7/15/20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1333962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0ED1E2-443F-4289-8AD7-C30159A0487D}" type="datetimeFigureOut">
              <a:rPr lang="en-US" smtClean="0"/>
              <a:t>7/15/20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3305804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0ED1E2-443F-4289-8AD7-C30159A0487D}" type="datetimeFigureOut">
              <a:rPr lang="en-US" smtClean="0"/>
              <a:t>7/15/20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3745816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0ED1E2-443F-4289-8AD7-C30159A0487D}" type="datetimeFigureOut">
              <a:rPr lang="en-US" smtClean="0"/>
              <a:t>7/15/20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344367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0ED1E2-443F-4289-8AD7-C30159A0487D}" type="datetimeFigureOut">
              <a:rPr lang="en-US" smtClean="0"/>
              <a:t>7/15/20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1885860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0ED1E2-443F-4289-8AD7-C30159A0487D}" type="datetimeFigureOut">
              <a:rPr lang="en-US" smtClean="0"/>
              <a:t>7/15/20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3820365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0ED1E2-443F-4289-8AD7-C30159A0487D}" type="datetimeFigureOut">
              <a:rPr lang="en-US" smtClean="0"/>
              <a:t>7/15/20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9C73A-C39A-4B97-945C-A4C631C2CB11}" type="slidenum">
              <a:rPr lang="en-US" smtClean="0"/>
              <a:t>‹#›</a:t>
            </a:fld>
            <a:endParaRPr lang="en-US"/>
          </a:p>
        </p:txBody>
      </p:sp>
    </p:spTree>
    <p:extLst>
      <p:ext uri="{BB962C8B-B14F-4D97-AF65-F5344CB8AC3E}">
        <p14:creationId xmlns:p14="http://schemas.microsoft.com/office/powerpoint/2010/main" val="2908479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0ED1E2-443F-4289-8AD7-C30159A0487D}" type="datetimeFigureOut">
              <a:rPr lang="en-US" smtClean="0"/>
              <a:t>7/15/20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9C73A-C39A-4B97-945C-A4C631C2CB11}" type="slidenum">
              <a:rPr lang="en-US" smtClean="0"/>
              <a:t>‹#›</a:t>
            </a:fld>
            <a:endParaRPr lang="en-US"/>
          </a:p>
        </p:txBody>
      </p:sp>
    </p:spTree>
    <p:extLst>
      <p:ext uri="{BB962C8B-B14F-4D97-AF65-F5344CB8AC3E}">
        <p14:creationId xmlns:p14="http://schemas.microsoft.com/office/powerpoint/2010/main" val="3607324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2" y="155864"/>
            <a:ext cx="11907982" cy="6577445"/>
          </a:xfrm>
        </p:spPr>
        <p:txBody>
          <a:bodyPr>
            <a:normAutofit lnSpcReduction="10000"/>
          </a:bodyPr>
          <a:lstStyle/>
          <a:p>
            <a:pPr marL="0" lvl="0" indent="0" algn="ctr" eaLnBrk="0" fontAlgn="base" hangingPunct="0">
              <a:lnSpc>
                <a:spcPct val="100000"/>
              </a:lnSpc>
              <a:spcBef>
                <a:spcPct val="0"/>
              </a:spcBef>
              <a:spcAft>
                <a:spcPct val="0"/>
              </a:spcAft>
              <a:buNone/>
            </a:pPr>
            <a:r>
              <a:rPr lang="en-US" altLang="en-US" sz="4400" b="1" dirty="0">
                <a:latin typeface="Calibri" panose="020F0502020204030204" pitchFamily="34" charset="0"/>
                <a:ea typeface="Calibri" panose="020F0502020204030204" pitchFamily="34" charset="0"/>
                <a:cs typeface="Arial" panose="020B0604020202020204" pitchFamily="34" charset="0"/>
              </a:rPr>
              <a:t>“</a:t>
            </a:r>
            <a:r>
              <a:rPr lang="en-US" altLang="en-US" sz="4400" b="1" u="sng" dirty="0">
                <a:latin typeface="Arial" panose="020B0604020202020204" pitchFamily="34" charset="0"/>
                <a:ea typeface="Calibri" panose="020F0502020204030204" pitchFamily="34" charset="0"/>
                <a:cs typeface="Arial" panose="020B0604020202020204" pitchFamily="34" charset="0"/>
              </a:rPr>
              <a:t>A </a:t>
            </a:r>
            <a:r>
              <a:rPr lang="en-US" altLang="en-US" sz="4400" b="1" u="sng" dirty="0" err="1">
                <a:solidFill>
                  <a:srgbClr val="0000CC"/>
                </a:solidFill>
                <a:latin typeface="Arial Black" panose="020B0A04020102020204" pitchFamily="34" charset="0"/>
                <a:ea typeface="Calibri" panose="020F0502020204030204" pitchFamily="34" charset="0"/>
                <a:cs typeface="Arial" panose="020B0604020202020204" pitchFamily="34" charset="0"/>
              </a:rPr>
              <a:t>GLOBE</a:t>
            </a:r>
            <a:r>
              <a:rPr lang="en-US" altLang="en-US" sz="4400" b="1" u="sng" dirty="0" err="1">
                <a:latin typeface="Arial" panose="020B0604020202020204" pitchFamily="34" charset="0"/>
                <a:ea typeface="Calibri" panose="020F0502020204030204" pitchFamily="34" charset="0"/>
                <a:cs typeface="Arial" panose="020B0604020202020204" pitchFamily="34" charset="0"/>
              </a:rPr>
              <a:t>al</a:t>
            </a:r>
            <a:r>
              <a:rPr lang="en-US" altLang="en-US" sz="4400" b="1" u="sng" dirty="0">
                <a:latin typeface="Arial" panose="020B0604020202020204" pitchFamily="34" charset="0"/>
                <a:ea typeface="Calibri" panose="020F0502020204030204" pitchFamily="34" charset="0"/>
                <a:cs typeface="Arial" panose="020B0604020202020204" pitchFamily="34" charset="0"/>
              </a:rPr>
              <a:t>  Window of Opportunity</a:t>
            </a:r>
            <a:r>
              <a:rPr lang="en-US" altLang="en-US" sz="4400" b="1" dirty="0">
                <a:latin typeface="Calibri" panose="020F0502020204030204" pitchFamily="34" charset="0"/>
                <a:ea typeface="Calibri" panose="020F0502020204030204" pitchFamily="34" charset="0"/>
                <a:cs typeface="Arial" panose="020B0604020202020204" pitchFamily="34" charset="0"/>
              </a:rPr>
              <a:t>”</a:t>
            </a:r>
            <a:endParaRPr lang="en-US" altLang="en-US" sz="1200" dirty="0"/>
          </a:p>
          <a:p>
            <a:pPr marL="0" lvl="0" indent="0" algn="ctr" eaLnBrk="0" fontAlgn="base" hangingPunct="0">
              <a:lnSpc>
                <a:spcPct val="100000"/>
              </a:lnSpc>
              <a:spcBef>
                <a:spcPct val="0"/>
              </a:spcBef>
              <a:spcAft>
                <a:spcPct val="0"/>
              </a:spcAft>
              <a:buNone/>
            </a:pPr>
            <a:r>
              <a:rPr lang="en-US" altLang="en-US" dirty="0">
                <a:solidFill>
                  <a:srgbClr val="000099"/>
                </a:solidFill>
                <a:latin typeface="Arial" panose="020B0604020202020204" pitchFamily="34" charset="0"/>
                <a:ea typeface="Calibri" panose="020F0502020204030204" pitchFamily="34" charset="0"/>
                <a:cs typeface="Arial" panose="020B0604020202020204" pitchFamily="34" charset="0"/>
              </a:rPr>
              <a:t>(A study conducted using GLOBE protocols to analyze how the weather changes during the two-hour solar noon window for data collection).    </a:t>
            </a:r>
          </a:p>
          <a:p>
            <a:pPr marL="0" lvl="0" indent="0" algn="ctr" eaLnBrk="0" fontAlgn="base" hangingPunct="0">
              <a:lnSpc>
                <a:spcPct val="100000"/>
              </a:lnSpc>
              <a:spcBef>
                <a:spcPct val="0"/>
              </a:spcBef>
              <a:spcAft>
                <a:spcPct val="0"/>
              </a:spcAft>
              <a:buNone/>
            </a:pPr>
            <a:r>
              <a:rPr lang="en-US" altLang="en-US" sz="20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20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20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20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  6</a:t>
            </a:r>
            <a:r>
              <a:rPr lang="en-US" altLang="en-US" sz="2000" baseline="30000" dirty="0">
                <a:solidFill>
                  <a:srgbClr val="000099"/>
                </a:solidFill>
                <a:latin typeface="Arial" panose="020B0604020202020204" pitchFamily="34" charset="0"/>
                <a:ea typeface="Calibri" panose="020F0502020204030204" pitchFamily="34" charset="0"/>
                <a:cs typeface="Arial" panose="020B0604020202020204" pitchFamily="34" charset="0"/>
              </a:rPr>
              <a:t>th</a:t>
            </a:r>
            <a:r>
              <a:rPr lang="en-US" altLang="en-US" sz="2000" dirty="0">
                <a:solidFill>
                  <a:srgbClr val="000099"/>
                </a:solidFill>
                <a:latin typeface="Arial" panose="020B0604020202020204" pitchFamily="34" charset="0"/>
                <a:ea typeface="Calibri" panose="020F0502020204030204" pitchFamily="34" charset="0"/>
                <a:cs typeface="Arial" panose="020B0604020202020204" pitchFamily="34" charset="0"/>
              </a:rPr>
              <a:t> grade - Alpena Elementary/Middle School</a:t>
            </a:r>
          </a:p>
          <a:p>
            <a:pPr marL="0" lvl="0" indent="0" algn="ctr" eaLnBrk="0" fontAlgn="base" hangingPunct="0">
              <a:lnSpc>
                <a:spcPct val="100000"/>
              </a:lnSpc>
              <a:spcBef>
                <a:spcPct val="0"/>
              </a:spcBef>
              <a:spcAft>
                <a:spcPct val="0"/>
              </a:spcAft>
              <a:buNone/>
            </a:pPr>
            <a:endParaRPr lang="en-US" sz="2000" dirty="0"/>
          </a:p>
          <a:p>
            <a:pPr marL="457200" lvl="1" indent="0">
              <a:buNone/>
            </a:pPr>
            <a:r>
              <a:rPr lang="en-US" sz="2000" dirty="0"/>
              <a:t>                                              Have you ever noticed how the clouds in the sky changes continuously?  No                          			      matter what type of clouds are in the sky they are constantly changing shapes 			      and moving around.  And, even if there aren't any clouds in the sky, the 				      components of the atmosphere are constantly changing as the sun heats up 				      the air causing it to rise and then cooler air moves into its place.  The air 				      temperature, barometric pressure, humidity, particles in the air are constantly 			      changing even if we can't see it.  The international network called </a:t>
            </a:r>
            <a:r>
              <a:rPr lang="en-US" sz="2000" b="1" dirty="0"/>
              <a:t>GLOBE 				      </a:t>
            </a:r>
            <a:r>
              <a:rPr lang="en-US" sz="2000" dirty="0"/>
              <a:t>"Global Learning and Observations to Benefit the Environment" is a science 				      and education program that is made up of scientist, teachers, and students 				      from more than 122 countries. The GLOBE program offers participants the opportunity to collect data that can be used by scientist to study and better understand the interactions between earth's systems.  The GLOBE program is anchored by protocols that are used to make observations and collect data about the world that we live in.  Many of the GLOBE atmospheric observations and data collections are conducted during a two-hour window centered around local solar noon for the observer's area.  According to GLOBE, </a:t>
            </a:r>
            <a:r>
              <a:rPr lang="en-US" sz="2000" i="1" dirty="0"/>
              <a:t>"Solar noon is the time during the day when the sun appears to have reached its highest point in the sky.  Astronomers refer to this time as local apparent noon. Usually, this is not the same time as "clock noon".  The relationship between clock noon and solar noon depends on your location within your time zone and the time of year.  Solar noon always occurs half-way between local sunrise and sunset." </a:t>
            </a:r>
            <a:endParaRPr lang="en-US" sz="2000" dirty="0"/>
          </a:p>
          <a:p>
            <a:endParaRPr lang="en-US" dirty="0"/>
          </a:p>
        </p:txBody>
      </p:sp>
      <p:sp>
        <p:nvSpPr>
          <p:cNvPr id="4" name="Rectangle 2"/>
          <p:cNvSpPr>
            <a:spLocks noChangeArrowheads="1"/>
          </p:cNvSpPr>
          <p:nvPr/>
        </p:nvSpPr>
        <p:spPr bwMode="auto">
          <a:xfrm>
            <a:off x="0" y="-386953"/>
            <a:ext cx="184731" cy="123110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3"/>
          <p:cNvSpPr>
            <a:spLocks noChangeArrowheads="1"/>
          </p:cNvSpPr>
          <p:nvPr/>
        </p:nvSpPr>
        <p:spPr bwMode="auto">
          <a:xfrm>
            <a:off x="12007269" y="6041395"/>
            <a:ext cx="184731" cy="26161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30000" dirty="0">
                <a:ln>
                  <a:noFill/>
                </a:ln>
                <a:solidFill>
                  <a:srgbClr val="0000CC"/>
                </a:solidFill>
                <a:effectLst/>
                <a:latin typeface="Calibri" panose="020F0502020204030204" pitchFamily="34" charset="0"/>
                <a:ea typeface="Calibri" panose="020F0502020204030204" pitchFamily="34" charset="0"/>
                <a:cs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7" name="Picture 6" descr="IMG_4148"/>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26988"/>
          <a:stretch/>
        </p:blipFill>
        <p:spPr bwMode="auto">
          <a:xfrm rot="5400000">
            <a:off x="748447" y="2103314"/>
            <a:ext cx="2434906" cy="2502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7104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99464148"/>
              </p:ext>
            </p:extLst>
          </p:nvPr>
        </p:nvGraphicFramePr>
        <p:xfrm>
          <a:off x="110359" y="425635"/>
          <a:ext cx="3852680" cy="6281160"/>
        </p:xfrm>
        <a:graphic>
          <a:graphicData uri="http://schemas.openxmlformats.org/drawingml/2006/table">
            <a:tbl>
              <a:tblPr firstRow="1" firstCol="1" bandRow="1"/>
              <a:tblGrid>
                <a:gridCol w="638612">
                  <a:extLst>
                    <a:ext uri="{9D8B030D-6E8A-4147-A177-3AD203B41FA5}">
                      <a16:colId xmlns:a16="http://schemas.microsoft.com/office/drawing/2014/main" val="4062447184"/>
                    </a:ext>
                  </a:extLst>
                </a:gridCol>
                <a:gridCol w="1072652">
                  <a:extLst>
                    <a:ext uri="{9D8B030D-6E8A-4147-A177-3AD203B41FA5}">
                      <a16:colId xmlns:a16="http://schemas.microsoft.com/office/drawing/2014/main" val="2654822113"/>
                    </a:ext>
                  </a:extLst>
                </a:gridCol>
                <a:gridCol w="1069541">
                  <a:extLst>
                    <a:ext uri="{9D8B030D-6E8A-4147-A177-3AD203B41FA5}">
                      <a16:colId xmlns:a16="http://schemas.microsoft.com/office/drawing/2014/main" val="139982777"/>
                    </a:ext>
                  </a:extLst>
                </a:gridCol>
                <a:gridCol w="1071875">
                  <a:extLst>
                    <a:ext uri="{9D8B030D-6E8A-4147-A177-3AD203B41FA5}">
                      <a16:colId xmlns:a16="http://schemas.microsoft.com/office/drawing/2014/main" val="1938905276"/>
                    </a:ext>
                  </a:extLst>
                </a:gridCol>
              </a:tblGrid>
              <a:tr h="518439">
                <a:tc gridSpan="4">
                  <a:txBody>
                    <a:bodyPr/>
                    <a:lstStyle/>
                    <a:p>
                      <a:pPr marL="0" marR="0" algn="ctr">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Surface Temperature Data Collection Results</a:t>
                      </a:r>
                    </a:p>
                    <a:p>
                      <a:pPr marL="0" marR="0" algn="ctr">
                        <a:spcBef>
                          <a:spcPts val="0"/>
                        </a:spcBef>
                        <a:spcAft>
                          <a:spcPts val="0"/>
                        </a:spcAft>
                      </a:pPr>
                      <a:r>
                        <a:rPr lang="en-US" sz="700" b="1" dirty="0">
                          <a:effectLst/>
                          <a:latin typeface="Calibri" panose="020F0502020204030204" pitchFamily="34" charset="0"/>
                          <a:ea typeface="Calibri" panose="020F0502020204030204" pitchFamily="34" charset="0"/>
                          <a:cs typeface="Times New Roman" panose="02020603050405020304" pitchFamily="18" charset="0"/>
                        </a:rPr>
                        <a:t>(recorded as average °C)</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3686727"/>
                  </a:ext>
                </a:extLst>
              </a:tr>
              <a:tr h="670560">
                <a:tc>
                  <a:txBody>
                    <a:bodyPr/>
                    <a:lstStyle/>
                    <a:p>
                      <a:pPr marL="0" marR="0" algn="ctr">
                        <a:spcBef>
                          <a:spcPts val="0"/>
                        </a:spcBef>
                        <a:spcAft>
                          <a:spcPts val="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Test Date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Beginning of the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Solar Noon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End of the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903122"/>
                  </a:ext>
                </a:extLst>
              </a:tr>
              <a:tr h="278920">
                <a:tc>
                  <a:txBody>
                    <a:bodyPr/>
                    <a:lstStyle/>
                    <a:p>
                      <a:pPr marL="0" marR="0" algn="ctr">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10/15</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21.6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21.1</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26.7</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2233420"/>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10/16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21.8</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22.5</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25.6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7773457"/>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10/17</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27.5</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27.6</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26.0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687240"/>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10/18</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26.9</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30.6</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35.7</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4536808"/>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10/19</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18.7</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20.6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25.9</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1666356"/>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10/21</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24.6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23.6</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23.5</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4190612"/>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10/22</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23.0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22.6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23.4</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3176330"/>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10/23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25.3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27.7</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24.3</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6868479"/>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10/24</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12.6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3.6</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5309976"/>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10/25</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9.3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8.6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9.1</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4944547"/>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10/28</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20.3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19.6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29.8</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6575279"/>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10/29</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8.6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9.6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9.6</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7938992"/>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10/30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10.2</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7.1</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10.1</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7032723"/>
                  </a:ext>
                </a:extLst>
              </a:tr>
              <a:tr h="278920">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10/31</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9.3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10.2</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10.5</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4915224"/>
                  </a:ext>
                </a:extLst>
              </a:tr>
              <a:tr h="304032">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11/01</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18.2</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18.8</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20.3</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251876"/>
                  </a:ext>
                </a:extLst>
              </a:tr>
              <a:tr h="278920">
                <a:tc>
                  <a:txBody>
                    <a:bodyPr/>
                    <a:lstStyle/>
                    <a:p>
                      <a:pPr marL="0" marR="0" algn="ctr">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Total</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277.9</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280.8</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304.1</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2700951"/>
                  </a:ext>
                </a:extLst>
              </a:tr>
              <a:tr h="604329">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Mean</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700" b="1">
                          <a:effectLst/>
                          <a:latin typeface="Calibri" panose="020F0502020204030204" pitchFamily="34" charset="0"/>
                          <a:ea typeface="Calibri" panose="020F0502020204030204" pitchFamily="34" charset="0"/>
                          <a:cs typeface="Times New Roman" panose="02020603050405020304" pitchFamily="18" charset="0"/>
                        </a:rPr>
                        <a:t>Surface Temperature</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Calibri" panose="020F0502020204030204" pitchFamily="34" charset="0"/>
                          <a:ea typeface="Calibri" panose="020F0502020204030204" pitchFamily="34" charset="0"/>
                          <a:cs typeface="Times New Roman" panose="02020603050405020304" pitchFamily="18" charset="0"/>
                        </a:rPr>
                        <a:t>18.5°C</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Calibri" panose="020F0502020204030204" pitchFamily="34" charset="0"/>
                          <a:ea typeface="Calibri" panose="020F0502020204030204" pitchFamily="34" charset="0"/>
                          <a:cs typeface="Times New Roman" panose="02020603050405020304" pitchFamily="18" charset="0"/>
                        </a:rPr>
                        <a:t>18.7°C</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20.3°C</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3297" marR="43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7220017"/>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549269157"/>
              </p:ext>
            </p:extLst>
          </p:nvPr>
        </p:nvGraphicFramePr>
        <p:xfrm>
          <a:off x="4053096" y="436022"/>
          <a:ext cx="3802430" cy="6279093"/>
        </p:xfrm>
        <a:graphic>
          <a:graphicData uri="http://schemas.openxmlformats.org/drawingml/2006/table">
            <a:tbl>
              <a:tblPr firstRow="1" firstCol="1" bandRow="1"/>
              <a:tblGrid>
                <a:gridCol w="619536">
                  <a:extLst>
                    <a:ext uri="{9D8B030D-6E8A-4147-A177-3AD203B41FA5}">
                      <a16:colId xmlns:a16="http://schemas.microsoft.com/office/drawing/2014/main" val="3602335785"/>
                    </a:ext>
                  </a:extLst>
                </a:gridCol>
                <a:gridCol w="1063268">
                  <a:extLst>
                    <a:ext uri="{9D8B030D-6E8A-4147-A177-3AD203B41FA5}">
                      <a16:colId xmlns:a16="http://schemas.microsoft.com/office/drawing/2014/main" val="806536807"/>
                    </a:ext>
                  </a:extLst>
                </a:gridCol>
                <a:gridCol w="1057509">
                  <a:extLst>
                    <a:ext uri="{9D8B030D-6E8A-4147-A177-3AD203B41FA5}">
                      <a16:colId xmlns:a16="http://schemas.microsoft.com/office/drawing/2014/main" val="318273466"/>
                    </a:ext>
                  </a:extLst>
                </a:gridCol>
                <a:gridCol w="1062117">
                  <a:extLst>
                    <a:ext uri="{9D8B030D-6E8A-4147-A177-3AD203B41FA5}">
                      <a16:colId xmlns:a16="http://schemas.microsoft.com/office/drawing/2014/main" val="2066591534"/>
                    </a:ext>
                  </a:extLst>
                </a:gridCol>
              </a:tblGrid>
              <a:tr h="500563">
                <a:tc gridSpan="4">
                  <a:txBody>
                    <a:bodyPr/>
                    <a:lstStyle/>
                    <a:p>
                      <a:pPr marL="0" marR="0" algn="ctr">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Cloud Coverage Data Collection Results </a:t>
                      </a:r>
                    </a:p>
                    <a:p>
                      <a:pPr marL="0" marR="0" algn="ctr">
                        <a:spcBef>
                          <a:spcPts val="0"/>
                        </a:spcBef>
                        <a:spcAft>
                          <a:spcPts val="0"/>
                        </a:spcAft>
                      </a:pPr>
                      <a:r>
                        <a:rPr lang="en-US" sz="700" b="1" dirty="0">
                          <a:effectLst/>
                          <a:latin typeface="Calibri" panose="020F0502020204030204" pitchFamily="34" charset="0"/>
                          <a:ea typeface="Calibri" panose="020F0502020204030204" pitchFamily="34" charset="0"/>
                          <a:cs typeface="Times New Roman" panose="02020603050405020304" pitchFamily="18" charset="0"/>
                        </a:rPr>
                        <a:t>(recorded as average % of Cloud Cover)</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48535961"/>
                  </a:ext>
                </a:extLst>
              </a:tr>
              <a:tr h="547160">
                <a:tc gridSpan="4">
                  <a:txBody>
                    <a:bodyPr/>
                    <a:lstStyle/>
                    <a:p>
                      <a:pPr marL="0" marR="0" algn="l">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Scale used for calculating Cloud Cover: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None = 0,      Few = 10%,      Isolated = 20%,      Scattered = 40%,      Broken = 70%,      Overcast = 90%</a:t>
                      </a:r>
                    </a:p>
                  </a:txBody>
                  <a:tcPr marL="41717" marR="4171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66582166"/>
                  </a:ext>
                </a:extLst>
              </a:tr>
              <a:tr h="670023">
                <a:tc>
                  <a:txBody>
                    <a:bodyPr/>
                    <a:lstStyle/>
                    <a:p>
                      <a:pPr marL="0" marR="0" algn="ctr">
                        <a:spcBef>
                          <a:spcPts val="0"/>
                        </a:spcBef>
                        <a:spcAft>
                          <a:spcPts val="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Test Date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Beginning of the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Solar Noon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End of the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9827624"/>
                  </a:ext>
                </a:extLst>
              </a:tr>
              <a:tr h="264146">
                <a:tc>
                  <a:txBody>
                    <a:bodyPr/>
                    <a:lstStyle/>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10/15</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90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70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2925226"/>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10/16</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9823818"/>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10/17</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8858847"/>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10/18</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40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40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5564119"/>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10/19</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70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90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70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0808028"/>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10/21</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7429696"/>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10/22</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1906421"/>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9598804"/>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10/24</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7685003"/>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10/25</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90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6552030"/>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10/28</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70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70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70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9773431"/>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10/29</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90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7201408"/>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10/30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96541"/>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10/31</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20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9656784"/>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11/01</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8226348"/>
                  </a:ext>
                </a:extLst>
              </a:tr>
              <a:tr h="264146">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Total</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680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680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650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3719778"/>
                  </a:ext>
                </a:extLst>
              </a:tr>
              <a:tr h="335011">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Mean</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700" b="1">
                          <a:effectLst/>
                          <a:latin typeface="Calibri" panose="020F0502020204030204" pitchFamily="34" charset="0"/>
                          <a:ea typeface="Calibri" panose="020F0502020204030204" pitchFamily="34" charset="0"/>
                          <a:cs typeface="Times New Roman" panose="02020603050405020304" pitchFamily="18" charset="0"/>
                        </a:rPr>
                        <a:t>Cloud Cover</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Calibri" panose="020F0502020204030204" pitchFamily="34" charset="0"/>
                          <a:ea typeface="Calibri" panose="020F0502020204030204" pitchFamily="34" charset="0"/>
                          <a:cs typeface="Times New Roman" panose="02020603050405020304" pitchFamily="18" charset="0"/>
                        </a:rPr>
                        <a:t>45.3%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Calibri" panose="020F0502020204030204" pitchFamily="34" charset="0"/>
                          <a:ea typeface="Calibri" panose="020F0502020204030204" pitchFamily="34" charset="0"/>
                          <a:cs typeface="Times New Roman" panose="02020603050405020304" pitchFamily="18" charset="0"/>
                        </a:rPr>
                        <a:t>45.3%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43.3%</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1717" marR="4171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6307068"/>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924228861"/>
              </p:ext>
            </p:extLst>
          </p:nvPr>
        </p:nvGraphicFramePr>
        <p:xfrm>
          <a:off x="7945583" y="425636"/>
          <a:ext cx="3931227" cy="6279482"/>
        </p:xfrm>
        <a:graphic>
          <a:graphicData uri="http://schemas.openxmlformats.org/drawingml/2006/table">
            <a:tbl>
              <a:tblPr firstRow="1" firstCol="1" bandRow="1"/>
              <a:tblGrid>
                <a:gridCol w="651699">
                  <a:extLst>
                    <a:ext uri="{9D8B030D-6E8A-4147-A177-3AD203B41FA5}">
                      <a16:colId xmlns:a16="http://schemas.microsoft.com/office/drawing/2014/main" val="20000"/>
                    </a:ext>
                  </a:extLst>
                </a:gridCol>
                <a:gridCol w="1102569">
                  <a:extLst>
                    <a:ext uri="{9D8B030D-6E8A-4147-A177-3AD203B41FA5}">
                      <a16:colId xmlns:a16="http://schemas.microsoft.com/office/drawing/2014/main" val="20001"/>
                    </a:ext>
                  </a:extLst>
                </a:gridCol>
                <a:gridCol w="1079946">
                  <a:extLst>
                    <a:ext uri="{9D8B030D-6E8A-4147-A177-3AD203B41FA5}">
                      <a16:colId xmlns:a16="http://schemas.microsoft.com/office/drawing/2014/main" val="20002"/>
                    </a:ext>
                  </a:extLst>
                </a:gridCol>
                <a:gridCol w="1097013">
                  <a:extLst>
                    <a:ext uri="{9D8B030D-6E8A-4147-A177-3AD203B41FA5}">
                      <a16:colId xmlns:a16="http://schemas.microsoft.com/office/drawing/2014/main" val="20003"/>
                    </a:ext>
                  </a:extLst>
                </a:gridCol>
              </a:tblGrid>
              <a:tr h="671089">
                <a:tc gridSpan="4">
                  <a:txBody>
                    <a:bodyPr/>
                    <a:lstStyle/>
                    <a:p>
                      <a:pPr marL="0" marR="0" algn="ctr">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Relative Humidity Data Collection Results </a:t>
                      </a:r>
                      <a:r>
                        <a:rPr lang="en-US" sz="1000" b="1" dirty="0">
                          <a:effectLst/>
                          <a:latin typeface="Calibri" panose="020F0502020204030204" pitchFamily="34" charset="0"/>
                          <a:ea typeface="Calibri" panose="020F0502020204030204" pitchFamily="34" charset="0"/>
                          <a:cs typeface="Times New Roman" panose="02020603050405020304" pitchFamily="18" charset="0"/>
                        </a:rPr>
                        <a:t>(recorded as % Relative Humidity during Cloud Observations)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27284">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Test Date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Beginning of the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Solar Noon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End of the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10/15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10/16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69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64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57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10/17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59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63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63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63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59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54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85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73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56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51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43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38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34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37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30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52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10/24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10/28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84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72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10/29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10/30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95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10/31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64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58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56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87610">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11/01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37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30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87610">
                <a:tc>
                  <a:txBody>
                    <a:bodyPr/>
                    <a:lstStyle/>
                    <a:p>
                      <a:pPr marL="0" marR="0" algn="ctr">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Total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1,093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1,037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1,019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479349">
                <a:tc>
                  <a:txBody>
                    <a:bodyPr/>
                    <a:lstStyle/>
                    <a:p>
                      <a:pPr marL="0" marR="0" algn="ctr">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Mean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Relative Humidity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72.9%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69.1%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67.7%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93" marR="4319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
        <p:nvSpPr>
          <p:cNvPr id="5" name="Rectangle 4">
            <a:extLst>
              <a:ext uri="{FF2B5EF4-FFF2-40B4-BE49-F238E27FC236}">
                <a16:creationId xmlns:a16="http://schemas.microsoft.com/office/drawing/2014/main" id="{C6162D3E-90C2-CB49-BD32-736CEC545343}"/>
              </a:ext>
            </a:extLst>
          </p:cNvPr>
          <p:cNvSpPr/>
          <p:nvPr/>
        </p:nvSpPr>
        <p:spPr>
          <a:xfrm>
            <a:off x="9482604" y="0"/>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1855436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1" y="249382"/>
            <a:ext cx="11902965" cy="5927581"/>
          </a:xfrm>
        </p:spPr>
        <p:txBody>
          <a:bodyPr>
            <a:normAutofit fontScale="92500" lnSpcReduction="10000"/>
          </a:bodyPr>
          <a:lstStyle/>
          <a:p>
            <a:pPr marL="0" indent="0" algn="ctr">
              <a:buNone/>
            </a:pPr>
            <a:r>
              <a:rPr lang="en-US" sz="4400" b="1" dirty="0">
                <a:solidFill>
                  <a:srgbClr val="0000FF"/>
                </a:solidFill>
                <a:latin typeface="Arial Black" panose="020B0A04020102020204" pitchFamily="34" charset="0"/>
              </a:rPr>
              <a:t>RESEARCH QUESTION</a:t>
            </a:r>
            <a:endParaRPr lang="en-US" sz="4400" dirty="0"/>
          </a:p>
          <a:p>
            <a:pPr marL="0" indent="0">
              <a:buNone/>
            </a:pPr>
            <a:r>
              <a:rPr lang="en-US" sz="2400" dirty="0"/>
              <a:t>The GLOBE atmospheric observations and data collections for Aerosols, Surface Temperature, and Cloud Cover, are centered around the two-hour window around local solar noon.  The research question being addressed in this investigation is, "How do the components of the atmosphere, Aerosols, Surface Temperature, and Cloud Cover change during the two-hour solar noon window for GLOBE observations and data collection?"  </a:t>
            </a:r>
          </a:p>
          <a:p>
            <a:pPr marL="0" indent="0">
              <a:buNone/>
            </a:pPr>
            <a:endParaRPr lang="en-US" sz="2400" dirty="0"/>
          </a:p>
          <a:p>
            <a:pPr marL="0" indent="0" algn="ctr">
              <a:buNone/>
            </a:pPr>
            <a:r>
              <a:rPr lang="en-US" sz="4800" b="1" dirty="0">
                <a:solidFill>
                  <a:srgbClr val="0000FF"/>
                </a:solidFill>
                <a:latin typeface="Arial Black" panose="020B0A04020102020204" pitchFamily="34" charset="0"/>
              </a:rPr>
              <a:t>HYPOTHESIS</a:t>
            </a:r>
          </a:p>
          <a:p>
            <a:pPr marL="0" indent="0">
              <a:buNone/>
            </a:pPr>
            <a:r>
              <a:rPr lang="en-US" sz="2400" dirty="0"/>
              <a:t>Based on the researcher's previous experience in making solar noon observations for GLOBE, it was predicted that the air and surface temperatures would increase and the barometric pressure, relative humidity, and cloud cover would decrease as the window progresses from the beginning of the solar noon window to the close.  It was predicted that there would be a significant difference in the AOT readings from the beginning to the end of the solar non window.  It was also predicted that 40% of the days, (2 out of every 5), would show a significant difference in cloud cover.</a:t>
            </a:r>
          </a:p>
          <a:p>
            <a:pPr marL="0" indent="0">
              <a:buNone/>
            </a:pPr>
            <a:endParaRPr lang="en-US" sz="2400" dirty="0"/>
          </a:p>
          <a:p>
            <a:pPr marL="0" indent="0">
              <a:buNone/>
            </a:pPr>
            <a:r>
              <a:rPr lang="en-US" sz="3200" dirty="0"/>
              <a:t> </a:t>
            </a:r>
          </a:p>
          <a:p>
            <a:endParaRPr lang="en-US" dirty="0"/>
          </a:p>
        </p:txBody>
      </p:sp>
      <p:sp>
        <p:nvSpPr>
          <p:cNvPr id="2" name="Rectangle 1">
            <a:extLst>
              <a:ext uri="{FF2B5EF4-FFF2-40B4-BE49-F238E27FC236}">
                <a16:creationId xmlns:a16="http://schemas.microsoft.com/office/drawing/2014/main" id="{85395C67-C721-DD46-9219-F936431961B2}"/>
              </a:ext>
            </a:extLst>
          </p:cNvPr>
          <p:cNvSpPr/>
          <p:nvPr/>
        </p:nvSpPr>
        <p:spPr>
          <a:xfrm>
            <a:off x="9482604" y="6596390"/>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930192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08673" cy="944130"/>
          </a:xfrm>
        </p:spPr>
        <p:txBody>
          <a:bodyPr>
            <a:normAutofit/>
          </a:bodyPr>
          <a:lstStyle/>
          <a:p>
            <a:pPr algn="ctr"/>
            <a:r>
              <a:rPr lang="en-US" b="1" dirty="0">
                <a:solidFill>
                  <a:srgbClr val="0000FF"/>
                </a:solidFill>
                <a:latin typeface="Arial Black" panose="020B0A04020102020204" pitchFamily="34" charset="0"/>
              </a:rPr>
              <a:t>PROCEDURE</a:t>
            </a:r>
            <a:endParaRPr lang="en-US" sz="5400" b="1" dirty="0">
              <a:solidFill>
                <a:srgbClr val="0000FF"/>
              </a:solidFill>
              <a:latin typeface="Arial Black" panose="020B0A04020102020204" pitchFamily="34" charset="0"/>
            </a:endParaRPr>
          </a:p>
        </p:txBody>
      </p:sp>
      <p:sp>
        <p:nvSpPr>
          <p:cNvPr id="3" name="Content Placeholder 2"/>
          <p:cNvSpPr>
            <a:spLocks noGrp="1"/>
          </p:cNvSpPr>
          <p:nvPr>
            <p:ph idx="1"/>
          </p:nvPr>
        </p:nvSpPr>
        <p:spPr>
          <a:xfrm>
            <a:off x="252248" y="1475510"/>
            <a:ext cx="11556124" cy="5256366"/>
          </a:xfrm>
        </p:spPr>
        <p:txBody>
          <a:bodyPr>
            <a:normAutofit fontScale="92500" lnSpcReduction="10000"/>
          </a:bodyPr>
          <a:lstStyle/>
          <a:p>
            <a:r>
              <a:rPr lang="en-US" dirty="0"/>
              <a:t>For the past year, the researchers have been making observations and collecting data using the </a:t>
            </a:r>
            <a:r>
              <a:rPr lang="en-US" b="1" dirty="0"/>
              <a:t>GLOBE protocols for Aerosols, Surface Temperature, and Cloud Cover.  Over a period of 15 days</a:t>
            </a:r>
            <a:r>
              <a:rPr lang="en-US" dirty="0"/>
              <a:t>, the observers followed the GLOBE protocols for making observations and collecting data for Aerosols, Surface Temperature, and Cloud Cover.  The first set of observations and data collections were conducted during the beginning of the solar noon window that occurred during the noon recess right after lunch.  The researchers collected the solar noon and ending of solar noon window data during their science classes over the next two hours.  A </a:t>
            </a:r>
            <a:r>
              <a:rPr lang="en-US" b="1" i="1" dirty="0"/>
              <a:t>Calitoo</a:t>
            </a:r>
            <a:r>
              <a:rPr lang="en-US" b="1" dirty="0"/>
              <a:t> meter </a:t>
            </a:r>
            <a:r>
              <a:rPr lang="en-US" dirty="0"/>
              <a:t>was used to collect </a:t>
            </a:r>
            <a:r>
              <a:rPr lang="en-US" b="1" dirty="0"/>
              <a:t>Aerosol Optical Thickness (AOT).  </a:t>
            </a:r>
            <a:r>
              <a:rPr lang="en-US" dirty="0"/>
              <a:t>AOT data was only available on the days when clouds were not blocking the sun.  GLOBE Cloud charts were used to analyze the types of clouds and cloud cover.  A digital infrared thermometer was used to collect the surface temperature.  An iPad was used to record the cloud observations.  All data collected was recorded on GLOBE data sheets and then entered into the GLOBE website data base according to the GLOBE protocols for each type of observation.  </a:t>
            </a:r>
          </a:p>
        </p:txBody>
      </p:sp>
      <p:sp>
        <p:nvSpPr>
          <p:cNvPr id="4" name="Rectangle 3">
            <a:extLst>
              <a:ext uri="{FF2B5EF4-FFF2-40B4-BE49-F238E27FC236}">
                <a16:creationId xmlns:a16="http://schemas.microsoft.com/office/drawing/2014/main" id="{52134AAF-CF4C-D14F-8B30-665C4B0491E9}"/>
              </a:ext>
            </a:extLst>
          </p:cNvPr>
          <p:cNvSpPr/>
          <p:nvPr/>
        </p:nvSpPr>
        <p:spPr>
          <a:xfrm>
            <a:off x="9482604" y="6596390"/>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376785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114300"/>
            <a:ext cx="11876809" cy="6577445"/>
          </a:xfrm>
        </p:spPr>
        <p:txBody>
          <a:bodyPr>
            <a:normAutofit/>
          </a:bodyPr>
          <a:lstStyle/>
          <a:p>
            <a:pPr marL="0" indent="0" algn="ctr">
              <a:buNone/>
            </a:pPr>
            <a:r>
              <a:rPr lang="en-US" sz="4000" b="1" dirty="0">
                <a:solidFill>
                  <a:srgbClr val="0000FF"/>
                </a:solidFill>
                <a:latin typeface="Arial Black" panose="020B0A04020102020204" pitchFamily="34" charset="0"/>
              </a:rPr>
              <a:t>AEROSOL RESULTS</a:t>
            </a:r>
          </a:p>
          <a:p>
            <a:r>
              <a:rPr lang="en-US" sz="2200" b="1" dirty="0"/>
              <a:t>Aerosol data was collected on 8 different days</a:t>
            </a:r>
            <a:r>
              <a:rPr lang="en-US" sz="2200" dirty="0"/>
              <a:t> </a:t>
            </a:r>
            <a:r>
              <a:rPr lang="en-US" sz="2000" dirty="0"/>
              <a:t>when the sun was not covered by clouds.  The </a:t>
            </a:r>
            <a:r>
              <a:rPr lang="en-US" sz="2000" dirty="0" err="1"/>
              <a:t>Calitoo</a:t>
            </a:r>
            <a:r>
              <a:rPr lang="en-US" sz="2000" dirty="0"/>
              <a:t> meter measures AOT in three wavelengths, Blue-465 nanometers, Green-540 nanometers, and Red-619 nanometers.</a:t>
            </a:r>
          </a:p>
          <a:p>
            <a:r>
              <a:rPr lang="en-US" sz="2200" b="1" dirty="0"/>
              <a:t>The beginning of solar noon:</a:t>
            </a:r>
            <a:r>
              <a:rPr lang="en-US" sz="2200" dirty="0"/>
              <a:t> </a:t>
            </a:r>
            <a:r>
              <a:rPr lang="en-US" sz="2000" dirty="0"/>
              <a:t>averaged blue=0.080, Green=0.064, and red=0.077, for an overall average of 0.073.  </a:t>
            </a:r>
          </a:p>
          <a:p>
            <a:r>
              <a:rPr lang="en-US" sz="2200" b="1" dirty="0"/>
              <a:t>The solar noon:</a:t>
            </a:r>
            <a:r>
              <a:rPr lang="en-US" sz="2200" dirty="0"/>
              <a:t> </a:t>
            </a:r>
            <a:r>
              <a:rPr lang="en-US" sz="2000" dirty="0"/>
              <a:t>averaged blue=0.123, Green=0.113, and red=0.110, for an overall average of 0.115.  </a:t>
            </a:r>
          </a:p>
          <a:p>
            <a:r>
              <a:rPr lang="en-US" sz="2200" b="1" dirty="0"/>
              <a:t>The end of solar noon:</a:t>
            </a:r>
            <a:r>
              <a:rPr lang="en-US" sz="2200" dirty="0"/>
              <a:t> </a:t>
            </a:r>
            <a:r>
              <a:rPr lang="en-US" sz="2000" dirty="0"/>
              <a:t>averaged blue=0.068, Green=0.053, and red=0.066, for an overall average of 0.073. </a:t>
            </a:r>
            <a:endParaRPr lang="en-US" sz="1200" dirty="0"/>
          </a:p>
          <a:p>
            <a:pPr marL="0" indent="0">
              <a:buNone/>
            </a:pPr>
            <a:r>
              <a:rPr lang="en-US" sz="2000" dirty="0"/>
              <a:t> </a:t>
            </a:r>
          </a:p>
          <a:p>
            <a:pPr marL="0" indent="0" algn="ctr">
              <a:buNone/>
            </a:pPr>
            <a:r>
              <a:rPr lang="en-US" sz="4000" b="1" dirty="0">
                <a:solidFill>
                  <a:srgbClr val="0000FF"/>
                </a:solidFill>
                <a:latin typeface="Arial Black" panose="020B0A04020102020204" pitchFamily="34" charset="0"/>
              </a:rPr>
              <a:t>SURFACE TEMPERATURE RESULTS</a:t>
            </a:r>
          </a:p>
          <a:p>
            <a:r>
              <a:rPr lang="en-US" sz="2200" b="1" dirty="0"/>
              <a:t>Surface Temperature results were collected on all 15 days.</a:t>
            </a:r>
            <a:r>
              <a:rPr lang="en-US" sz="2200" dirty="0"/>
              <a:t>  According to the GLOBE protocols, 9 temperatures were recorded for each observation for a total of 405 total surface temperatures recorded and analyzed.</a:t>
            </a:r>
          </a:p>
          <a:p>
            <a:r>
              <a:rPr lang="en-US" sz="2200" dirty="0"/>
              <a:t>The average surface temperature at the beginning of the solar noon window was 18.5˚C.  </a:t>
            </a:r>
          </a:p>
          <a:p>
            <a:r>
              <a:rPr lang="en-US" sz="2200" dirty="0"/>
              <a:t>The average surface temperature at solar noon was 18.7˚C.  </a:t>
            </a:r>
          </a:p>
          <a:p>
            <a:r>
              <a:rPr lang="en-US" sz="2200" dirty="0"/>
              <a:t>The average surface temperature at the ending of the solar noon window was 20.3˚C.</a:t>
            </a:r>
          </a:p>
          <a:p>
            <a:pPr marL="0" indent="0">
              <a:buNone/>
            </a:pPr>
            <a:endParaRPr lang="en-US" dirty="0"/>
          </a:p>
        </p:txBody>
      </p:sp>
      <p:sp>
        <p:nvSpPr>
          <p:cNvPr id="4" name="Rectangle 3">
            <a:extLst>
              <a:ext uri="{FF2B5EF4-FFF2-40B4-BE49-F238E27FC236}">
                <a16:creationId xmlns:a16="http://schemas.microsoft.com/office/drawing/2014/main" id="{53687F7F-B8FF-9145-A26A-9C6061E9DEB6}"/>
              </a:ext>
            </a:extLst>
          </p:cNvPr>
          <p:cNvSpPr/>
          <p:nvPr/>
        </p:nvSpPr>
        <p:spPr>
          <a:xfrm>
            <a:off x="9482604" y="6596390"/>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1348732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72736"/>
            <a:ext cx="12001500" cy="6691746"/>
          </a:xfrm>
        </p:spPr>
        <p:txBody>
          <a:bodyPr/>
          <a:lstStyle/>
          <a:p>
            <a:pPr marL="0" indent="0" algn="ctr">
              <a:buNone/>
            </a:pPr>
            <a:r>
              <a:rPr lang="en-US" sz="4400" b="1" dirty="0">
                <a:solidFill>
                  <a:srgbClr val="0000FF"/>
                </a:solidFill>
                <a:latin typeface="Arial Black" panose="020B0A04020102020204" pitchFamily="34" charset="0"/>
              </a:rPr>
              <a:t>CLOUD OBSERVATION RESULTS</a:t>
            </a:r>
            <a:endParaRPr lang="en-US" sz="4400" dirty="0"/>
          </a:p>
          <a:p>
            <a:pPr marL="0" indent="0">
              <a:buNone/>
            </a:pPr>
            <a:r>
              <a:rPr lang="en-US" b="1" dirty="0"/>
              <a:t>The average </a:t>
            </a:r>
            <a:r>
              <a:rPr lang="en-US" b="1" u="sng" dirty="0"/>
              <a:t>cloud cover</a:t>
            </a:r>
            <a:r>
              <a:rPr lang="en-US" dirty="0"/>
              <a:t> </a:t>
            </a:r>
            <a:r>
              <a:rPr lang="en-US" sz="2200" dirty="0"/>
              <a:t>at the beginning = 45.3%, at solar noon = 45.3%, at the ending of the window = 43.3%, resulting in a 2% decrease in the last hour. </a:t>
            </a:r>
          </a:p>
          <a:p>
            <a:pPr marL="0" indent="0">
              <a:buNone/>
            </a:pPr>
            <a:r>
              <a:rPr lang="en-US" b="1" dirty="0"/>
              <a:t>The average </a:t>
            </a:r>
            <a:r>
              <a:rPr lang="en-US" b="1" u="sng" dirty="0"/>
              <a:t>air temperature</a:t>
            </a:r>
            <a:r>
              <a:rPr lang="en-US" dirty="0"/>
              <a:t> </a:t>
            </a:r>
            <a:r>
              <a:rPr lang="en-US" sz="2200" dirty="0"/>
              <a:t>at the beginning = 14.6˚C, at solar noon = 15.5˚C, at the ending of the window = 16.4˚C. </a:t>
            </a:r>
            <a:r>
              <a:rPr lang="en-US" sz="2400" dirty="0"/>
              <a:t>The air temperature increased by 0.9˚C each hour resulting in a 6% per hour increase in temperature.</a:t>
            </a:r>
            <a:endParaRPr lang="en-US" sz="2200" dirty="0"/>
          </a:p>
          <a:p>
            <a:pPr marL="0" indent="0">
              <a:buNone/>
            </a:pPr>
            <a:r>
              <a:rPr lang="en-US" b="1" dirty="0"/>
              <a:t>The average </a:t>
            </a:r>
            <a:r>
              <a:rPr lang="en-US" b="1" u="sng" dirty="0"/>
              <a:t>relative humidity</a:t>
            </a:r>
            <a:r>
              <a:rPr lang="en-US" dirty="0"/>
              <a:t> </a:t>
            </a:r>
            <a:r>
              <a:rPr lang="en-US" sz="2200" dirty="0"/>
              <a:t>at the beginning = 14.6˚C, at solar noon = 15.5˚C, at the ending of the window = 16.4˚C.  Relative humidity decreased 3.8% the first hour and decreased by 1.4% the last hour of the solar noon window.</a:t>
            </a:r>
          </a:p>
          <a:p>
            <a:pPr marL="0" indent="0">
              <a:buNone/>
            </a:pPr>
            <a:r>
              <a:rPr lang="en-US" b="1" dirty="0"/>
              <a:t>The average </a:t>
            </a:r>
            <a:r>
              <a:rPr lang="en-US" b="1" u="sng" dirty="0"/>
              <a:t>barometric pressure</a:t>
            </a:r>
            <a:r>
              <a:rPr lang="en-US" dirty="0"/>
              <a:t> </a:t>
            </a:r>
            <a:r>
              <a:rPr lang="en-US" sz="2200" dirty="0"/>
              <a:t>at the beginning = 974.3mb, at solar noon = 973.5mb, at the ending of the window = 972.9mb.  Barometric pressure decreased by 0.8mb the first hour and then only by 0.6mb the last hour.</a:t>
            </a:r>
          </a:p>
          <a:p>
            <a:pPr marL="0" indent="0">
              <a:buNone/>
            </a:pPr>
            <a:endParaRPr lang="en-US" dirty="0"/>
          </a:p>
          <a:p>
            <a:pPr marL="0" indent="0">
              <a:buNone/>
            </a:pPr>
            <a:endParaRPr lang="en-US" dirty="0"/>
          </a:p>
          <a:p>
            <a:pPr marL="0" indent="0">
              <a:buNone/>
            </a:pPr>
            <a:endParaRPr lang="en-US" dirty="0"/>
          </a:p>
        </p:txBody>
      </p:sp>
      <p:sp>
        <p:nvSpPr>
          <p:cNvPr id="4" name="Rectangle 3">
            <a:extLst>
              <a:ext uri="{FF2B5EF4-FFF2-40B4-BE49-F238E27FC236}">
                <a16:creationId xmlns:a16="http://schemas.microsoft.com/office/drawing/2014/main" id="{87E43ED9-8143-5A47-A37C-123E97650F47}"/>
              </a:ext>
            </a:extLst>
          </p:cNvPr>
          <p:cNvSpPr/>
          <p:nvPr/>
        </p:nvSpPr>
        <p:spPr>
          <a:xfrm>
            <a:off x="9482604" y="6596390"/>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146417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solidFill>
                  <a:srgbClr val="0000FF"/>
                </a:solidFill>
                <a:latin typeface="Arial Black" panose="020B0A04020102020204" pitchFamily="34" charset="0"/>
              </a:rPr>
              <a:t>CONCLUSION</a:t>
            </a:r>
            <a:endParaRPr lang="en-US" sz="5400" dirty="0"/>
          </a:p>
        </p:txBody>
      </p:sp>
      <p:sp>
        <p:nvSpPr>
          <p:cNvPr id="3" name="Content Placeholder 2"/>
          <p:cNvSpPr>
            <a:spLocks noGrp="1"/>
          </p:cNvSpPr>
          <p:nvPr>
            <p:ph idx="1"/>
          </p:nvPr>
        </p:nvSpPr>
        <p:spPr>
          <a:xfrm>
            <a:off x="141889" y="1690688"/>
            <a:ext cx="11776841" cy="5167312"/>
          </a:xfrm>
        </p:spPr>
        <p:txBody>
          <a:bodyPr>
            <a:normAutofit fontScale="92500"/>
          </a:bodyPr>
          <a:lstStyle/>
          <a:p>
            <a:r>
              <a:rPr lang="en-US" dirty="0"/>
              <a:t>The hypothesis was mostly supported by the data.  As predicted, the air and surface temperatures increased and the barometric pressure, and relative humidity decreased as the window progresses from the beginning of the solar noon window to the close.  However, the cloud over did not change very much during the solar noon window.  Sometimes it increased slightly and sometimes it decreased slightly resulting in only a 2% change in cloud cover.  The most significant differences recorded during the solar noon window were the readings for AOT.  The solar noon AOT readings were 58% higher than the beginning of the window and 85% higher than the readings recorded at the end of the solar noon window.  After reviewing all of the data, the researchers have concluded that the overall weather conditions change only slightly during the solar noon window of opportunity for data collection.  The researchers recommend that when collecting the solar noon weather data, it would be best to always try and collect it during the same part of the solar noon window in order to make the observations more consistent.</a:t>
            </a:r>
          </a:p>
        </p:txBody>
      </p:sp>
      <p:sp>
        <p:nvSpPr>
          <p:cNvPr id="4" name="Rectangle 3">
            <a:extLst>
              <a:ext uri="{FF2B5EF4-FFF2-40B4-BE49-F238E27FC236}">
                <a16:creationId xmlns:a16="http://schemas.microsoft.com/office/drawing/2014/main" id="{346C7FF7-7280-D742-A13A-6D4EF808CCC0}"/>
              </a:ext>
            </a:extLst>
          </p:cNvPr>
          <p:cNvSpPr/>
          <p:nvPr/>
        </p:nvSpPr>
        <p:spPr>
          <a:xfrm>
            <a:off x="9482604" y="6596390"/>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4038708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69647332"/>
              </p:ext>
            </p:extLst>
          </p:nvPr>
        </p:nvGraphicFramePr>
        <p:xfrm>
          <a:off x="4544409" y="189181"/>
          <a:ext cx="3685190" cy="6555160"/>
        </p:xfrm>
        <a:graphic>
          <a:graphicData uri="http://schemas.openxmlformats.org/drawingml/2006/table">
            <a:tbl>
              <a:tblPr firstRow="1" firstCol="1" bandRow="1"/>
              <a:tblGrid>
                <a:gridCol w="622382">
                  <a:extLst>
                    <a:ext uri="{9D8B030D-6E8A-4147-A177-3AD203B41FA5}">
                      <a16:colId xmlns:a16="http://schemas.microsoft.com/office/drawing/2014/main" val="61961388"/>
                    </a:ext>
                  </a:extLst>
                </a:gridCol>
                <a:gridCol w="1023416">
                  <a:extLst>
                    <a:ext uri="{9D8B030D-6E8A-4147-A177-3AD203B41FA5}">
                      <a16:colId xmlns:a16="http://schemas.microsoft.com/office/drawing/2014/main" val="542075880"/>
                    </a:ext>
                  </a:extLst>
                </a:gridCol>
                <a:gridCol w="1018952">
                  <a:extLst>
                    <a:ext uri="{9D8B030D-6E8A-4147-A177-3AD203B41FA5}">
                      <a16:colId xmlns:a16="http://schemas.microsoft.com/office/drawing/2014/main" val="4066634704"/>
                    </a:ext>
                  </a:extLst>
                </a:gridCol>
                <a:gridCol w="1020440">
                  <a:extLst>
                    <a:ext uri="{9D8B030D-6E8A-4147-A177-3AD203B41FA5}">
                      <a16:colId xmlns:a16="http://schemas.microsoft.com/office/drawing/2014/main" val="2449151383"/>
                    </a:ext>
                  </a:extLst>
                </a:gridCol>
              </a:tblGrid>
              <a:tr h="389710">
                <a:tc gridSpan="4">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Air Temperature Data Collection Results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300" b="1" dirty="0">
                          <a:effectLst/>
                          <a:latin typeface="Calibri" panose="020F0502020204030204" pitchFamily="34" charset="0"/>
                          <a:ea typeface="Calibri" panose="020F0502020204030204" pitchFamily="34" charset="0"/>
                          <a:cs typeface="Times New Roman" panose="02020603050405020304" pitchFamily="18" charset="0"/>
                        </a:rPr>
                        <a:t>(recorded as average °C during Cloud Observations)</a:t>
                      </a:r>
                      <a:endParaRPr lang="en-US" sz="3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75268685"/>
                  </a:ext>
                </a:extLst>
              </a:tr>
              <a:tr h="412633">
                <a:tc>
                  <a:txBody>
                    <a:bodyPr/>
                    <a:lstStyle/>
                    <a:p>
                      <a:pPr marL="0" marR="0" algn="ctr">
                        <a:spcBef>
                          <a:spcPts val="0"/>
                        </a:spcBef>
                        <a:spcAft>
                          <a:spcPts val="0"/>
                        </a:spcAft>
                      </a:pPr>
                      <a:r>
                        <a:rPr lang="en-US" sz="600" b="1" dirty="0">
                          <a:effectLst/>
                          <a:latin typeface="Calibri" panose="020F0502020204030204" pitchFamily="34" charset="0"/>
                          <a:ea typeface="Calibri" panose="020F0502020204030204" pitchFamily="34" charset="0"/>
                          <a:cs typeface="Times New Roman" panose="02020603050405020304" pitchFamily="18" charset="0"/>
                        </a:rPr>
                        <a:t>Test Date</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Beginning of the </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Solar Noon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End of the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7544276"/>
                  </a:ext>
                </a:extLst>
              </a:tr>
              <a:tr h="347017">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10/15</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23.5</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22.9</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7346775"/>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10/16</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12.5</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13.8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15.0</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8523491"/>
                  </a:ext>
                </a:extLst>
              </a:tr>
              <a:tr h="347017">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10/17</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18.8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19.4</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22.2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6301459"/>
                  </a:ext>
                </a:extLst>
              </a:tr>
              <a:tr h="347017">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10/18</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21.8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23.6</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581792"/>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10/19</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17.8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19.7</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21.9</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2865161"/>
                  </a:ext>
                </a:extLst>
              </a:tr>
              <a:tr h="347017">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16.3</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17.3</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19.3</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0928481"/>
                  </a:ext>
                </a:extLst>
              </a:tr>
              <a:tr h="347017">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10/22</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16.4</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17.6</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18.2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4903038"/>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10/23</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22.7</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23.8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23.9</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985706"/>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10/24</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10.5</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10.8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10.0</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9835218"/>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10/25</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808</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10.2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1557479"/>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10/28</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18.2</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20.2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19.6</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0885342"/>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10/29</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8.0</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8.0</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8.6</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7979422"/>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10/30</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7.3</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7.7</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7.7</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8769227"/>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10/31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3.6</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4.8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6.1</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8473106"/>
                  </a:ext>
                </a:extLst>
              </a:tr>
              <a:tr h="329608">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11/01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12.4</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14.8</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15.8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9482733"/>
                  </a:ext>
                </a:extLst>
              </a:tr>
              <a:tr h="347017">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Total</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218.6</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233.0</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245.3</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6313297"/>
                  </a:ext>
                </a:extLst>
              </a:tr>
              <a:tr h="374635">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Mean</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500" b="1">
                          <a:effectLst/>
                          <a:latin typeface="Calibri" panose="020F0502020204030204" pitchFamily="34" charset="0"/>
                          <a:ea typeface="Calibri" panose="020F0502020204030204" pitchFamily="34" charset="0"/>
                          <a:cs typeface="Times New Roman" panose="02020603050405020304" pitchFamily="18" charset="0"/>
                        </a:rPr>
                        <a:t>Air Temperature</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14.6°C</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15.5°C</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16.4°C</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106" marR="43106"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858779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614109882"/>
              </p:ext>
            </p:extLst>
          </p:nvPr>
        </p:nvGraphicFramePr>
        <p:xfrm>
          <a:off x="8389044" y="189181"/>
          <a:ext cx="3664412" cy="6555157"/>
        </p:xfrm>
        <a:graphic>
          <a:graphicData uri="http://schemas.openxmlformats.org/drawingml/2006/table">
            <a:tbl>
              <a:tblPr firstRow="1" firstCol="1" bandRow="1"/>
              <a:tblGrid>
                <a:gridCol w="600007">
                  <a:extLst>
                    <a:ext uri="{9D8B030D-6E8A-4147-A177-3AD203B41FA5}">
                      <a16:colId xmlns:a16="http://schemas.microsoft.com/office/drawing/2014/main" val="3742462027"/>
                    </a:ext>
                  </a:extLst>
                </a:gridCol>
                <a:gridCol w="1021345">
                  <a:extLst>
                    <a:ext uri="{9D8B030D-6E8A-4147-A177-3AD203B41FA5}">
                      <a16:colId xmlns:a16="http://schemas.microsoft.com/office/drawing/2014/main" val="1176105871"/>
                    </a:ext>
                  </a:extLst>
                </a:gridCol>
                <a:gridCol w="1021345">
                  <a:extLst>
                    <a:ext uri="{9D8B030D-6E8A-4147-A177-3AD203B41FA5}">
                      <a16:colId xmlns:a16="http://schemas.microsoft.com/office/drawing/2014/main" val="2308937157"/>
                    </a:ext>
                  </a:extLst>
                </a:gridCol>
                <a:gridCol w="1021715">
                  <a:extLst>
                    <a:ext uri="{9D8B030D-6E8A-4147-A177-3AD203B41FA5}">
                      <a16:colId xmlns:a16="http://schemas.microsoft.com/office/drawing/2014/main" val="843048878"/>
                    </a:ext>
                  </a:extLst>
                </a:gridCol>
              </a:tblGrid>
              <a:tr h="388743">
                <a:tc gridSpan="4">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Barometric Pressure Data Collection Results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300" b="1" dirty="0">
                          <a:effectLst/>
                          <a:latin typeface="Calibri" panose="020F0502020204030204" pitchFamily="34" charset="0"/>
                          <a:ea typeface="Calibri" panose="020F0502020204030204" pitchFamily="34" charset="0"/>
                          <a:cs typeface="Times New Roman" panose="02020603050405020304" pitchFamily="18" charset="0"/>
                        </a:rPr>
                        <a:t>(recorded as average mb during Cloud Observations)</a:t>
                      </a:r>
                      <a:endParaRPr lang="en-US" sz="3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22967750"/>
                  </a:ext>
                </a:extLst>
              </a:tr>
              <a:tr h="411611">
                <a:tc>
                  <a:txBody>
                    <a:bodyPr/>
                    <a:lstStyle/>
                    <a:p>
                      <a:pPr marL="0" marR="0" algn="ctr">
                        <a:spcBef>
                          <a:spcPts val="0"/>
                        </a:spcBef>
                        <a:spcAft>
                          <a:spcPts val="0"/>
                        </a:spcAft>
                      </a:pPr>
                      <a:r>
                        <a:rPr lang="en-US" sz="600" b="1" dirty="0">
                          <a:effectLst/>
                          <a:latin typeface="Calibri" panose="020F0502020204030204" pitchFamily="34" charset="0"/>
                          <a:ea typeface="Calibri" panose="020F0502020204030204" pitchFamily="34" charset="0"/>
                          <a:cs typeface="Times New Roman" panose="02020603050405020304" pitchFamily="18" charset="0"/>
                        </a:rPr>
                        <a:t>Test Date</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Beginning of the </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Solar Noon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End of the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1050642"/>
                  </a:ext>
                </a:extLst>
              </a:tr>
              <a:tr h="339072">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10/15</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969</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969</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3824524"/>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10/16</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977</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977</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977</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0290049"/>
                  </a:ext>
                </a:extLst>
              </a:tr>
              <a:tr h="339072">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10/17</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976</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973</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974</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8220835"/>
                  </a:ext>
                </a:extLst>
              </a:tr>
              <a:tr h="339072">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10/18</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970</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969</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9888448"/>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10/19</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966</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965</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964</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5173189"/>
                  </a:ext>
                </a:extLst>
              </a:tr>
              <a:tr h="339072">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964</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964</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964</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5889616"/>
                  </a:ext>
                </a:extLst>
              </a:tr>
              <a:tr h="339072">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10/22</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975</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974</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6744153"/>
                  </a:ext>
                </a:extLst>
              </a:tr>
              <a:tr h="321729">
                <a:tc>
                  <a:txBody>
                    <a:bodyPr/>
                    <a:lstStyle/>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10/23</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973</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2005776"/>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10/24</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980</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979</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979</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247290"/>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10/25</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980</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978</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977</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6704708"/>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10/28</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973</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971</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2691560"/>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10/29</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977</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977</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976</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445971"/>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10/30</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973</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972</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971</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7353795"/>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10/31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981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982</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980</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914687"/>
                  </a:ext>
                </a:extLst>
              </a:tr>
              <a:tr h="321729">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11/01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981</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980</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981</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3173439"/>
                  </a:ext>
                </a:extLst>
              </a:tr>
              <a:tr h="339072">
                <a:tc>
                  <a:txBody>
                    <a:bodyPr/>
                    <a:lstStyle/>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Total</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14,615</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14,603</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14,594</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8634025"/>
                  </a:ext>
                </a:extLst>
              </a:tr>
              <a:tr h="503081">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Mean</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500" b="1">
                          <a:effectLst/>
                          <a:latin typeface="Calibri" panose="020F0502020204030204" pitchFamily="34" charset="0"/>
                          <a:ea typeface="Calibri" panose="020F0502020204030204" pitchFamily="34" charset="0"/>
                          <a:cs typeface="Times New Roman" panose="02020603050405020304" pitchFamily="18" charset="0"/>
                        </a:rPr>
                        <a:t>Barometric Pressure</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974.3mb</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973.5mb</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972.9mb</a:t>
                      </a:r>
                      <a:endParaRPr lang="en-US"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3043" marR="4304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127466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339014663"/>
              </p:ext>
            </p:extLst>
          </p:nvPr>
        </p:nvGraphicFramePr>
        <p:xfrm>
          <a:off x="101557" y="189181"/>
          <a:ext cx="4283406" cy="6555158"/>
        </p:xfrm>
        <a:graphic>
          <a:graphicData uri="http://schemas.openxmlformats.org/drawingml/2006/table">
            <a:tbl>
              <a:tblPr firstRow="1" firstCol="1" bandRow="1"/>
              <a:tblGrid>
                <a:gridCol w="428260">
                  <a:extLst>
                    <a:ext uri="{9D8B030D-6E8A-4147-A177-3AD203B41FA5}">
                      <a16:colId xmlns:a16="http://schemas.microsoft.com/office/drawing/2014/main" val="20000"/>
                    </a:ext>
                  </a:extLst>
                </a:gridCol>
                <a:gridCol w="428260">
                  <a:extLst>
                    <a:ext uri="{9D8B030D-6E8A-4147-A177-3AD203B41FA5}">
                      <a16:colId xmlns:a16="http://schemas.microsoft.com/office/drawing/2014/main" val="20001"/>
                    </a:ext>
                  </a:extLst>
                </a:gridCol>
                <a:gridCol w="428260">
                  <a:extLst>
                    <a:ext uri="{9D8B030D-6E8A-4147-A177-3AD203B41FA5}">
                      <a16:colId xmlns:a16="http://schemas.microsoft.com/office/drawing/2014/main" val="20002"/>
                    </a:ext>
                  </a:extLst>
                </a:gridCol>
                <a:gridCol w="428260">
                  <a:extLst>
                    <a:ext uri="{9D8B030D-6E8A-4147-A177-3AD203B41FA5}">
                      <a16:colId xmlns:a16="http://schemas.microsoft.com/office/drawing/2014/main" val="20003"/>
                    </a:ext>
                  </a:extLst>
                </a:gridCol>
                <a:gridCol w="428260">
                  <a:extLst>
                    <a:ext uri="{9D8B030D-6E8A-4147-A177-3AD203B41FA5}">
                      <a16:colId xmlns:a16="http://schemas.microsoft.com/office/drawing/2014/main" val="20004"/>
                    </a:ext>
                  </a:extLst>
                </a:gridCol>
                <a:gridCol w="428260">
                  <a:extLst>
                    <a:ext uri="{9D8B030D-6E8A-4147-A177-3AD203B41FA5}">
                      <a16:colId xmlns:a16="http://schemas.microsoft.com/office/drawing/2014/main" val="20005"/>
                    </a:ext>
                  </a:extLst>
                </a:gridCol>
                <a:gridCol w="428260">
                  <a:extLst>
                    <a:ext uri="{9D8B030D-6E8A-4147-A177-3AD203B41FA5}">
                      <a16:colId xmlns:a16="http://schemas.microsoft.com/office/drawing/2014/main" val="20006"/>
                    </a:ext>
                  </a:extLst>
                </a:gridCol>
                <a:gridCol w="428260">
                  <a:extLst>
                    <a:ext uri="{9D8B030D-6E8A-4147-A177-3AD203B41FA5}">
                      <a16:colId xmlns:a16="http://schemas.microsoft.com/office/drawing/2014/main" val="20007"/>
                    </a:ext>
                  </a:extLst>
                </a:gridCol>
                <a:gridCol w="428260">
                  <a:extLst>
                    <a:ext uri="{9D8B030D-6E8A-4147-A177-3AD203B41FA5}">
                      <a16:colId xmlns:a16="http://schemas.microsoft.com/office/drawing/2014/main" val="20008"/>
                    </a:ext>
                  </a:extLst>
                </a:gridCol>
                <a:gridCol w="429066">
                  <a:extLst>
                    <a:ext uri="{9D8B030D-6E8A-4147-A177-3AD203B41FA5}">
                      <a16:colId xmlns:a16="http://schemas.microsoft.com/office/drawing/2014/main" val="20009"/>
                    </a:ext>
                  </a:extLst>
                </a:gridCol>
              </a:tblGrid>
              <a:tr h="506126">
                <a:tc gridSpan="10">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Aerosol Data Collection Results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700" b="1" dirty="0">
                          <a:effectLst/>
                          <a:latin typeface="Calibri" panose="020F0502020204030204" pitchFamily="34" charset="0"/>
                          <a:ea typeface="Calibri" panose="020F0502020204030204" pitchFamily="34" charset="0"/>
                          <a:cs typeface="Times New Roman" panose="02020603050405020304" pitchFamily="18" charset="0"/>
                        </a:rPr>
                        <a:t>(Recorded in three different wavelength with a </a:t>
                      </a:r>
                      <a:r>
                        <a:rPr lang="en-US" sz="700" b="1" i="1" dirty="0">
                          <a:effectLst/>
                          <a:latin typeface="Calibri" panose="020F0502020204030204" pitchFamily="34" charset="0"/>
                          <a:ea typeface="Calibri" panose="020F0502020204030204" pitchFamily="34" charset="0"/>
                          <a:cs typeface="Times New Roman" panose="02020603050405020304" pitchFamily="18" charset="0"/>
                        </a:rPr>
                        <a:t>CALITOO</a:t>
                      </a:r>
                      <a:r>
                        <a:rPr lang="en-US" sz="700" b="1" dirty="0">
                          <a:effectLst/>
                          <a:latin typeface="Calibri" panose="020F0502020204030204" pitchFamily="34" charset="0"/>
                          <a:ea typeface="Calibri" panose="020F0502020204030204" pitchFamily="34" charset="0"/>
                          <a:cs typeface="Times New Roman" panose="02020603050405020304" pitchFamily="18" charset="0"/>
                        </a:rPr>
                        <a:t> meter as AOT (Aerosol Optical Thickness)</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30779">
                <a:tc>
                  <a:txBody>
                    <a:bodyPr/>
                    <a:lstStyle/>
                    <a:p>
                      <a:pPr marL="0" marR="0" algn="ctr">
                        <a:spcBef>
                          <a:spcPts val="0"/>
                        </a:spcBef>
                        <a:spcAft>
                          <a:spcPts val="0"/>
                        </a:spcAft>
                      </a:pPr>
                      <a:r>
                        <a:rPr lang="en-US" sz="3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3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Beginning of the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Solar Noon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End of the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Solar Noon Window</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87874">
                <a:tc>
                  <a:txBody>
                    <a:bodyPr/>
                    <a:lstStyle/>
                    <a:p>
                      <a:pPr marL="0" marR="0" algn="ctr">
                        <a:spcBef>
                          <a:spcPts val="0"/>
                        </a:spcBef>
                        <a:spcAft>
                          <a:spcPts val="0"/>
                        </a:spcAft>
                      </a:pPr>
                      <a:r>
                        <a:rPr lang="en-US" sz="300" b="1">
                          <a:effectLst/>
                          <a:latin typeface="Calibri" panose="020F0502020204030204" pitchFamily="34" charset="0"/>
                          <a:ea typeface="Calibri" panose="020F0502020204030204" pitchFamily="34" charset="0"/>
                          <a:cs typeface="Times New Roman" panose="02020603050405020304" pitchFamily="18" charset="0"/>
                        </a:rPr>
                        <a:t> </a:t>
                      </a:r>
                      <a:endParaRPr lang="en-US" sz="3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Channel Wavelength</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Channel Wavelength</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Channel Wavelength</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410213">
                <a:tc>
                  <a:txBody>
                    <a:bodyPr/>
                    <a:lstStyle/>
                    <a:p>
                      <a:pPr marL="0" marR="0" algn="ctr">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Test Date</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Blue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465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Green</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540</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Red</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619</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5050"/>
                    </a:solidFill>
                  </a:tcPr>
                </a:tc>
                <a:tc>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Blue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465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Green</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540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Red</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619</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5050"/>
                    </a:solidFill>
                  </a:tcPr>
                </a:tc>
                <a:tc>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Blue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465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Green</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540</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Red</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619</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5050"/>
                    </a:solidFill>
                  </a:tcPr>
                </a:tc>
                <a:extLst>
                  <a:ext uri="{0D108BD9-81ED-4DB2-BD59-A6C34878D82A}">
                    <a16:rowId xmlns:a16="http://schemas.microsoft.com/office/drawing/2014/main" val="10003"/>
                  </a:ext>
                </a:extLst>
              </a:tr>
              <a:tr h="430779">
                <a:tc>
                  <a:txBody>
                    <a:bodyPr/>
                    <a:lstStyle/>
                    <a:p>
                      <a:pPr marL="0" marR="0" algn="ctr">
                        <a:spcBef>
                          <a:spcPts val="0"/>
                        </a:spcBef>
                        <a:spcAft>
                          <a:spcPts val="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10/16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0.091</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0.071</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0.081</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0.084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0.065</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0.077</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0.084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0.064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0213">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10/17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0.075</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0.059</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0.075</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0.078</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0.061</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0.075</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0.080</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0.062</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0.077</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30779">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10/18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0.088</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0.072</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0.088</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0.151</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0.136</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0.155</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0.060</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0.045</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0.058</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0779">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10/21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0.072</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0.060</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0.077</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0.208</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0.169</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0.174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0.064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0.052</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0.064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0213">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10/22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0.073</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0.059</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0.072</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0.204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0.246</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0.191</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0.068</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0.055</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0.068</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30779">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10/23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0.071</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0.056</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0.072</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0.074</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0.059</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0.075</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0.076</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0.061</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0.076</a:t>
                      </a: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30779">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10/31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0.134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0.112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0.113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0.150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0.139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0.124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0.069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0.056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0.065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410213">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11/01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0.040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0.030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0.045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0.042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0.032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0.048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0.041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0.032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0.048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30779">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Total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0.644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0.519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0.623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0.991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0.907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0.879</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0.542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0.427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0.530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430779">
                <a:tc>
                  <a:txBody>
                    <a:bodyPr/>
                    <a:lstStyle/>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Mean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0.080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0.064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0.077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0.123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0.113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0.110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0.068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0.053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dirty="0">
                          <a:effectLst/>
                          <a:latin typeface="Calibri" panose="020F0502020204030204" pitchFamily="34" charset="0"/>
                          <a:ea typeface="Calibri" panose="020F0502020204030204" pitchFamily="34" charset="0"/>
                          <a:cs typeface="Times New Roman" panose="02020603050405020304" pitchFamily="18" charset="0"/>
                        </a:rPr>
                        <a:t>0.066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774074">
                <a:tc>
                  <a:txBody>
                    <a:bodyPr/>
                    <a:lstStyle/>
                    <a:p>
                      <a:pPr marL="0" marR="0" algn="ctr">
                        <a:spcBef>
                          <a:spcPts val="0"/>
                        </a:spcBef>
                        <a:spcAft>
                          <a:spcPts val="0"/>
                        </a:spcAft>
                      </a:pPr>
                      <a:r>
                        <a:rPr lang="en-US" sz="700" b="1">
                          <a:effectLst/>
                          <a:latin typeface="Calibri" panose="020F0502020204030204" pitchFamily="34" charset="0"/>
                          <a:ea typeface="Calibri" panose="020F0502020204030204" pitchFamily="34" charset="0"/>
                          <a:cs typeface="Times New Roman" panose="02020603050405020304" pitchFamily="18" charset="0"/>
                        </a:rPr>
                        <a:t>Overall </a:t>
                      </a:r>
                      <a:r>
                        <a:rPr lang="en-US" sz="500" b="1">
                          <a:effectLst/>
                          <a:latin typeface="Calibri" panose="020F0502020204030204" pitchFamily="34" charset="0"/>
                          <a:ea typeface="Calibri" panose="020F0502020204030204" pitchFamily="34" charset="0"/>
                          <a:cs typeface="Times New Roman" panose="02020603050405020304" pitchFamily="18" charset="0"/>
                        </a:rPr>
                        <a:t>Mean AOT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3">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0.073 AOT</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Beginning of the Solar Noon Window</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0.115 AOT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Solar Noon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b="1">
                          <a:effectLst/>
                          <a:latin typeface="Calibri" panose="020F0502020204030204" pitchFamily="34" charset="0"/>
                          <a:ea typeface="Calibri" panose="020F0502020204030204" pitchFamily="34" charset="0"/>
                          <a:cs typeface="Times New Roman" panose="02020603050405020304" pitchFamily="18" charset="0"/>
                        </a:rPr>
                        <a:t>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0.062 AOT</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End of the Solar </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Noon Window</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0989" marR="40989"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4"/>
                  </a:ext>
                </a:extLst>
              </a:tr>
            </a:tbl>
          </a:graphicData>
        </a:graphic>
      </p:graphicFrame>
      <p:sp>
        <p:nvSpPr>
          <p:cNvPr id="6" name="Rectangle 5">
            <a:extLst>
              <a:ext uri="{FF2B5EF4-FFF2-40B4-BE49-F238E27FC236}">
                <a16:creationId xmlns:a16="http://schemas.microsoft.com/office/drawing/2014/main" id="{E9A9475B-2943-7E42-A590-AC74310EC1A5}"/>
              </a:ext>
            </a:extLst>
          </p:cNvPr>
          <p:cNvSpPr/>
          <p:nvPr/>
        </p:nvSpPr>
        <p:spPr>
          <a:xfrm>
            <a:off x="9598351" y="-72429"/>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594527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2"/>
          <a:srcRect l="18049" t="20582" r="21821" b="11099"/>
          <a:stretch/>
        </p:blipFill>
        <p:spPr>
          <a:xfrm>
            <a:off x="6466656" y="987136"/>
            <a:ext cx="5299235" cy="4515746"/>
          </a:xfrm>
          <a:prstGeom prst="rect">
            <a:avLst/>
          </a:prstGeom>
        </p:spPr>
      </p:pic>
      <p:pic>
        <p:nvPicPr>
          <p:cNvPr id="4" name="Picture 3"/>
          <p:cNvPicPr>
            <a:picLocks noChangeAspect="1"/>
          </p:cNvPicPr>
          <p:nvPr/>
        </p:nvPicPr>
        <p:blipFill rotWithShape="1">
          <a:blip r:embed="rId3"/>
          <a:srcRect l="17565" t="24246" r="24084" b="11530"/>
          <a:stretch/>
        </p:blipFill>
        <p:spPr>
          <a:xfrm>
            <a:off x="125554" y="987136"/>
            <a:ext cx="6201355" cy="4551219"/>
          </a:xfrm>
          <a:prstGeom prst="rect">
            <a:avLst/>
          </a:prstGeom>
        </p:spPr>
      </p:pic>
      <p:sp>
        <p:nvSpPr>
          <p:cNvPr id="5" name="Rectangle 4">
            <a:extLst>
              <a:ext uri="{FF2B5EF4-FFF2-40B4-BE49-F238E27FC236}">
                <a16:creationId xmlns:a16="http://schemas.microsoft.com/office/drawing/2014/main" id="{615377B4-D2F4-9C4D-B5EE-630DB6332777}"/>
              </a:ext>
            </a:extLst>
          </p:cNvPr>
          <p:cNvSpPr/>
          <p:nvPr/>
        </p:nvSpPr>
        <p:spPr>
          <a:xfrm>
            <a:off x="9482604" y="6596390"/>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2561808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365125"/>
            <a:ext cx="11682249" cy="1325563"/>
          </a:xfrm>
        </p:spPr>
        <p:txBody>
          <a:bodyPr>
            <a:normAutofit/>
          </a:bodyPr>
          <a:lstStyle/>
          <a:p>
            <a:r>
              <a:rPr lang="en-US" sz="3600" b="1" dirty="0"/>
              <a:t>Air Temperature Results                    Relative Humidity Results</a:t>
            </a:r>
          </a:p>
        </p:txBody>
      </p:sp>
      <p:pic>
        <p:nvPicPr>
          <p:cNvPr id="5" name="Content Placeholder 4" descr="https://nces.ed.gov/nceskids/createagraph/graphwrite.aspx?ID=80d75fe533ce413f99473b2ee13ad63b&amp;r=65779.7719835&amp;file=png"/>
          <p:cNvPicPr>
            <a:picLocks noGrp="1"/>
          </p:cNvPicPr>
          <p:nvPr>
            <p:ph sz="half" idx="1"/>
          </p:nvPr>
        </p:nvPicPr>
        <p:blipFill rotWithShape="1">
          <a:blip r:embed="rId2">
            <a:extLst>
              <a:ext uri="{28A0092B-C50C-407E-A947-70E740481C1C}">
                <a14:useLocalDpi xmlns:a14="http://schemas.microsoft.com/office/drawing/2010/main" val="0"/>
              </a:ext>
            </a:extLst>
          </a:blip>
          <a:srcRect t="9736"/>
          <a:stretch/>
        </p:blipFill>
        <p:spPr bwMode="auto">
          <a:xfrm>
            <a:off x="283779" y="1690688"/>
            <a:ext cx="5736021" cy="4615519"/>
          </a:xfrm>
          <a:prstGeom prst="rect">
            <a:avLst/>
          </a:prstGeom>
          <a:noFill/>
          <a:ln>
            <a:noFill/>
          </a:ln>
          <a:extLst>
            <a:ext uri="{53640926-AAD7-44D8-BBD7-CCE9431645EC}">
              <a14:shadowObscured xmlns:a14="http://schemas.microsoft.com/office/drawing/2010/main"/>
            </a:ext>
          </a:extLst>
        </p:spPr>
      </p:pic>
      <p:pic>
        <p:nvPicPr>
          <p:cNvPr id="6" name="Content Placeholder 5" descr="https://nces.ed.gov/nceskids/createagraph/graphwrite.aspx?ID=80d75fe533ce413f99473b2ee13ad63b&amp;r=65349.052889&amp;file=png"/>
          <p:cNvPicPr>
            <a:picLocks noGrp="1"/>
          </p:cNvPicPr>
          <p:nvPr>
            <p:ph sz="half" idx="2"/>
          </p:nvPr>
        </p:nvPicPr>
        <p:blipFill rotWithShape="1">
          <a:blip r:embed="rId3">
            <a:extLst>
              <a:ext uri="{28A0092B-C50C-407E-A947-70E740481C1C}">
                <a14:useLocalDpi xmlns:a14="http://schemas.microsoft.com/office/drawing/2010/main" val="0"/>
              </a:ext>
            </a:extLst>
          </a:blip>
          <a:srcRect t="9383"/>
          <a:stretch/>
        </p:blipFill>
        <p:spPr bwMode="auto">
          <a:xfrm>
            <a:off x="6172199" y="1690688"/>
            <a:ext cx="5667703" cy="4615519"/>
          </a:xfrm>
          <a:prstGeom prst="rect">
            <a:avLst/>
          </a:prstGeom>
          <a:noFill/>
          <a:ln>
            <a:noFill/>
          </a:ln>
          <a:extLst>
            <a:ext uri="{53640926-AAD7-44D8-BBD7-CCE9431645EC}">
              <a14:shadowObscured xmlns:a14="http://schemas.microsoft.com/office/drawing/2010/main"/>
            </a:ext>
          </a:extLst>
        </p:spPr>
      </p:pic>
      <p:sp>
        <p:nvSpPr>
          <p:cNvPr id="7" name="Rectangle 6">
            <a:extLst>
              <a:ext uri="{FF2B5EF4-FFF2-40B4-BE49-F238E27FC236}">
                <a16:creationId xmlns:a16="http://schemas.microsoft.com/office/drawing/2014/main" id="{95800913-52F6-A44D-8225-DFC95902E20F}"/>
              </a:ext>
            </a:extLst>
          </p:cNvPr>
          <p:cNvSpPr/>
          <p:nvPr/>
        </p:nvSpPr>
        <p:spPr>
          <a:xfrm>
            <a:off x="9482604" y="6596390"/>
            <a:ext cx="2709396" cy="261610"/>
          </a:xfrm>
          <a:prstGeom prst="rect">
            <a:avLst/>
          </a:prstGeom>
        </p:spPr>
        <p:txBody>
          <a:bodyPr wrap="none">
            <a:spAutoFit/>
          </a:bodyPr>
          <a:lstStyle/>
          <a:p>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Bayleigh</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t>
            </a:r>
            <a:r>
              <a:rPr lang="en-US" altLang="en-US" sz="1100" dirty="0" err="1">
                <a:solidFill>
                  <a:srgbClr val="000099"/>
                </a:solidFill>
                <a:latin typeface="Arial" panose="020B0604020202020204" pitchFamily="34" charset="0"/>
                <a:ea typeface="Calibri" panose="020F0502020204030204" pitchFamily="34" charset="0"/>
                <a:cs typeface="Arial" panose="020B0604020202020204" pitchFamily="34" charset="0"/>
              </a:rPr>
              <a:t>Jettton</a:t>
            </a:r>
            <a:r>
              <a:rPr lang="en-US" altLang="en-US" sz="1100" dirty="0">
                <a:solidFill>
                  <a:srgbClr val="000099"/>
                </a:solidFill>
                <a:latin typeface="Arial" panose="020B0604020202020204" pitchFamily="34" charset="0"/>
                <a:ea typeface="Calibri" panose="020F0502020204030204" pitchFamily="34" charset="0"/>
                <a:cs typeface="Arial" panose="020B0604020202020204" pitchFamily="34" charset="0"/>
              </a:rPr>
              <a:t> &amp; Elizabeth Hernandez </a:t>
            </a:r>
            <a:endParaRPr lang="en-US" sz="1100" dirty="0"/>
          </a:p>
        </p:txBody>
      </p:sp>
    </p:spTree>
    <p:extLst>
      <p:ext uri="{BB962C8B-B14F-4D97-AF65-F5344CB8AC3E}">
        <p14:creationId xmlns:p14="http://schemas.microsoft.com/office/powerpoint/2010/main" val="1718360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766</TotalTime>
  <Words>2137</Words>
  <Application>Microsoft Macintosh PowerPoint</Application>
  <PresentationFormat>Widescreen</PresentationFormat>
  <Paragraphs>571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Black</vt:lpstr>
      <vt:lpstr>Calibri</vt:lpstr>
      <vt:lpstr>Calibri Light</vt:lpstr>
      <vt:lpstr>Times New Roman</vt:lpstr>
      <vt:lpstr>Office Theme</vt:lpstr>
      <vt:lpstr>PowerPoint Presentation</vt:lpstr>
      <vt:lpstr>PowerPoint Presentation</vt:lpstr>
      <vt:lpstr>PROCEDURE</vt:lpstr>
      <vt:lpstr>PowerPoint Presentation</vt:lpstr>
      <vt:lpstr>PowerPoint Presentation</vt:lpstr>
      <vt:lpstr>CONCLUSION</vt:lpstr>
      <vt:lpstr>PowerPoint Presentation</vt:lpstr>
      <vt:lpstr>PowerPoint Presentation</vt:lpstr>
      <vt:lpstr>Air Temperature Results                    Relative Humidity Results</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GLOBEal  Window of Opportunity”</dc:title>
  <dc:creator>Roger Rose</dc:creator>
  <cp:lastModifiedBy>Microsoft Office User</cp:lastModifiedBy>
  <cp:revision>41</cp:revision>
  <dcterms:created xsi:type="dcterms:W3CDTF">2020-04-23T20:17:52Z</dcterms:created>
  <dcterms:modified xsi:type="dcterms:W3CDTF">2020-07-16T00:38:09Z</dcterms:modified>
</cp:coreProperties>
</file>