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18288000" cy="10287000"/>
  <p:embeddedFontLst>
    <p:embeddedFont>
      <p:font typeface="Arial Black" panose="020B0604020202020204" pitchFamily="34" charset="0"/>
      <p:regular r:id="rId12"/>
    </p:embeddedFont>
    <p:embeddedFont>
      <p:font typeface="Arimo" panose="020B0604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p:restoredTop sz="91429"/>
  </p:normalViewPr>
  <p:slideViewPr>
    <p:cSldViewPr snapToGrid="0">
      <p:cViewPr varScale="1">
        <p:scale>
          <a:sx n="81" d="100"/>
          <a:sy n="81" d="100"/>
        </p:scale>
        <p:origin x="456" y="2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2936095" y="998243"/>
            <a:ext cx="12415810" cy="1244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7500" b="1" i="0">
                <a:solidFill>
                  <a:srgbClr val="FFFFF5"/>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936095" y="998243"/>
            <a:ext cx="12415810" cy="1244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7500" b="1" i="0">
                <a:solidFill>
                  <a:srgbClr val="FFFFF5"/>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5"/>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2936095" y="998243"/>
            <a:ext cx="12415810" cy="1244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7500" b="1" i="0">
                <a:solidFill>
                  <a:srgbClr val="FFFFF5"/>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6095" y="998243"/>
            <a:ext cx="12415810" cy="1244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500" b="1" i="0" u="none" strike="noStrike" cap="none">
                <a:solidFill>
                  <a:srgbClr val="FFFFF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www.fondriest.com/environmental-measurements/parameters/water-quality/dissolved-oxygen/" TargetMode="External"/><Relationship Id="rId3" Type="http://schemas.openxmlformats.org/officeDocument/2006/relationships/hyperlink" Target="http://www.fondriest.com/environmental-measurements/parameters/water-quality/water-temperature/" TargetMode="External"/><Relationship Id="rId7" Type="http://schemas.openxmlformats.org/officeDocument/2006/relationships/hyperlink" Target="http://www.epa.gov/national-aquatic-resource-surveys/indicators-dissolved-oxyge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usgs.gov/special-topic/water-science-school/science/dissolved-oxygen-and-water?qt-science_center_objects=0#qt-science_center_objects" TargetMode="External"/><Relationship Id="rId5" Type="http://schemas.openxmlformats.org/officeDocument/2006/relationships/hyperlink" Target="http://www.water-research.net/index.php/dissovled-oxygen-in-water" TargetMode="External"/><Relationship Id="rId10" Type="http://schemas.openxmlformats.org/officeDocument/2006/relationships/image" Target="../media/image2.png"/><Relationship Id="rId4" Type="http://schemas.openxmlformats.org/officeDocument/2006/relationships/hyperlink" Target="http://www.fondriest.com/environmental-measurements/parameters/water-quality/ph/" TargetMode="Externa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sp>
        <p:nvSpPr>
          <p:cNvPr id="43" name="Google Shape;43;p7"/>
          <p:cNvSpPr/>
          <p:nvPr/>
        </p:nvSpPr>
        <p:spPr>
          <a:xfrm>
            <a:off x="0" y="0"/>
            <a:ext cx="18288000" cy="10287000"/>
          </a:xfrm>
          <a:custGeom>
            <a:avLst/>
            <a:gdLst/>
            <a:ahLst/>
            <a:cxnLst/>
            <a:rect l="l" t="t" r="r" b="b"/>
            <a:pathLst>
              <a:path w="18288000" h="10287000" extrusionOk="0">
                <a:moveTo>
                  <a:pt x="0" y="0"/>
                </a:moveTo>
                <a:lnTo>
                  <a:pt x="18287998" y="0"/>
                </a:lnTo>
                <a:lnTo>
                  <a:pt x="18287998" y="10286999"/>
                </a:lnTo>
                <a:lnTo>
                  <a:pt x="0" y="10286999"/>
                </a:lnTo>
                <a:lnTo>
                  <a:pt x="0" y="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7"/>
          <p:cNvSpPr/>
          <p:nvPr/>
        </p:nvSpPr>
        <p:spPr>
          <a:xfrm>
            <a:off x="647754" y="646563"/>
            <a:ext cx="16992599" cy="899293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7"/>
          <p:cNvSpPr/>
          <p:nvPr/>
        </p:nvSpPr>
        <p:spPr>
          <a:xfrm>
            <a:off x="630227" y="2228994"/>
            <a:ext cx="16992600" cy="5391150"/>
          </a:xfrm>
          <a:custGeom>
            <a:avLst/>
            <a:gdLst/>
            <a:ahLst/>
            <a:cxnLst/>
            <a:rect l="l" t="t" r="r" b="b"/>
            <a:pathLst>
              <a:path w="16992600" h="5391150" extrusionOk="0">
                <a:moveTo>
                  <a:pt x="0" y="0"/>
                </a:moveTo>
                <a:lnTo>
                  <a:pt x="16992598" y="0"/>
                </a:lnTo>
                <a:lnTo>
                  <a:pt x="16992598" y="5391149"/>
                </a:lnTo>
                <a:lnTo>
                  <a:pt x="0" y="539114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7"/>
          <p:cNvSpPr/>
          <p:nvPr/>
        </p:nvSpPr>
        <p:spPr>
          <a:xfrm>
            <a:off x="15931752" y="1028700"/>
            <a:ext cx="1323974" cy="10001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7"/>
          <p:cNvSpPr txBox="1">
            <a:spLocks noGrp="1"/>
          </p:cNvSpPr>
          <p:nvPr>
            <p:ph type="title"/>
          </p:nvPr>
        </p:nvSpPr>
        <p:spPr>
          <a:xfrm>
            <a:off x="5438720" y="3048432"/>
            <a:ext cx="7410450" cy="948978"/>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3300"/>
              <a:t>2020 GLOBE VIRTUAL MEETING  STUDENT SHOWCASE</a:t>
            </a:r>
            <a:endParaRPr sz="3300"/>
          </a:p>
        </p:txBody>
      </p:sp>
      <p:sp>
        <p:nvSpPr>
          <p:cNvPr id="48" name="Google Shape;48;p7"/>
          <p:cNvSpPr txBox="1"/>
          <p:nvPr/>
        </p:nvSpPr>
        <p:spPr>
          <a:xfrm>
            <a:off x="647646" y="4219698"/>
            <a:ext cx="16992598" cy="1846659"/>
          </a:xfrm>
          <a:prstGeom prst="rect">
            <a:avLst/>
          </a:prstGeom>
          <a:noFill/>
          <a:ln>
            <a:noFill/>
          </a:ln>
        </p:spPr>
        <p:txBody>
          <a:bodyPr spcFirstLastPara="1" wrap="square" lIns="0" tIns="0" rIns="0" bIns="0" anchor="t" anchorCtr="0">
            <a:noAutofit/>
          </a:bodyPr>
          <a:lstStyle/>
          <a:p>
            <a:pPr marL="12700" marR="0" lvl="0" indent="0" algn="ctr" rtl="0">
              <a:lnSpc>
                <a:spcPct val="100000"/>
              </a:lnSpc>
              <a:spcBef>
                <a:spcPts val="0"/>
              </a:spcBef>
              <a:spcAft>
                <a:spcPts val="0"/>
              </a:spcAft>
              <a:buNone/>
            </a:pPr>
            <a:r>
              <a:rPr lang="en-US" sz="6000" b="1">
                <a:solidFill>
                  <a:srgbClr val="FFFFF5"/>
                </a:solidFill>
                <a:latin typeface="Arial"/>
                <a:ea typeface="Arial"/>
                <a:cs typeface="Arial"/>
                <a:sym typeface="Arial"/>
              </a:rPr>
              <a:t>Assessing the Water Quality </a:t>
            </a:r>
            <a:endParaRPr/>
          </a:p>
          <a:p>
            <a:pPr marL="12700" marR="0" lvl="0" indent="0" algn="ctr" rtl="0">
              <a:lnSpc>
                <a:spcPct val="100000"/>
              </a:lnSpc>
              <a:spcBef>
                <a:spcPts val="0"/>
              </a:spcBef>
              <a:spcAft>
                <a:spcPts val="0"/>
              </a:spcAft>
              <a:buNone/>
            </a:pPr>
            <a:r>
              <a:rPr lang="en-US" sz="6000" b="1">
                <a:solidFill>
                  <a:srgbClr val="FFFFF5"/>
                </a:solidFill>
                <a:latin typeface="Arial"/>
                <a:ea typeface="Arial"/>
                <a:cs typeface="Arial"/>
                <a:sym typeface="Arial"/>
              </a:rPr>
              <a:t>of Lake Norconian</a:t>
            </a:r>
            <a:endParaRPr sz="6000">
              <a:solidFill>
                <a:schemeClr val="dk1"/>
              </a:solidFill>
              <a:latin typeface="Arial"/>
              <a:ea typeface="Arial"/>
              <a:cs typeface="Arial"/>
              <a:sym typeface="Arial"/>
            </a:endParaRPr>
          </a:p>
        </p:txBody>
      </p:sp>
      <p:sp>
        <p:nvSpPr>
          <p:cNvPr id="49" name="Google Shape;49;p7"/>
          <p:cNvSpPr txBox="1"/>
          <p:nvPr/>
        </p:nvSpPr>
        <p:spPr>
          <a:xfrm>
            <a:off x="612701" y="6535474"/>
            <a:ext cx="16992598" cy="615553"/>
          </a:xfrm>
          <a:prstGeom prst="rect">
            <a:avLst/>
          </a:prstGeom>
          <a:noFill/>
          <a:ln>
            <a:noFill/>
          </a:ln>
        </p:spPr>
        <p:txBody>
          <a:bodyPr spcFirstLastPara="1" wrap="square" lIns="0" tIns="0" rIns="0" bIns="0" anchor="t" anchorCtr="0">
            <a:noAutofit/>
          </a:bodyPr>
          <a:lstStyle/>
          <a:p>
            <a:pPr marL="12700" marR="0" lvl="0" indent="0" algn="ctr" rtl="0">
              <a:lnSpc>
                <a:spcPct val="100000"/>
              </a:lnSpc>
              <a:spcBef>
                <a:spcPts val="0"/>
              </a:spcBef>
              <a:spcAft>
                <a:spcPts val="0"/>
              </a:spcAft>
              <a:buNone/>
            </a:pPr>
            <a:r>
              <a:rPr lang="en-US" sz="4000" b="1" dirty="0">
                <a:solidFill>
                  <a:srgbClr val="FFFFF5"/>
                </a:solidFill>
                <a:latin typeface="Arial"/>
                <a:ea typeface="Arial"/>
                <a:cs typeface="Arial"/>
                <a:sym typeface="Arial"/>
              </a:rPr>
              <a:t>By Cody </a:t>
            </a:r>
            <a:r>
              <a:rPr lang="en-US" sz="4000" b="1" dirty="0" err="1">
                <a:solidFill>
                  <a:srgbClr val="FFFFF5"/>
                </a:solidFill>
                <a:latin typeface="Arial"/>
                <a:ea typeface="Arial"/>
                <a:cs typeface="Arial"/>
                <a:sym typeface="Arial"/>
              </a:rPr>
              <a:t>Zanoria</a:t>
            </a:r>
            <a:r>
              <a:rPr lang="en-US" sz="4000" b="1" dirty="0">
                <a:solidFill>
                  <a:srgbClr val="FFFFF5"/>
                </a:solidFill>
                <a:latin typeface="Arial"/>
                <a:ea typeface="Arial"/>
                <a:cs typeface="Arial"/>
                <a:sym typeface="Arial"/>
              </a:rPr>
              <a:t> Garcia</a:t>
            </a:r>
            <a:endParaRPr dirty="0"/>
          </a:p>
        </p:txBody>
      </p:sp>
      <p:sp>
        <p:nvSpPr>
          <p:cNvPr id="50" name="Google Shape;50;p7"/>
          <p:cNvSpPr/>
          <p:nvPr/>
        </p:nvSpPr>
        <p:spPr>
          <a:xfrm>
            <a:off x="5176783" y="9620347"/>
            <a:ext cx="7934324" cy="6857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p:nvPr/>
        </p:nvSpPr>
        <p:spPr>
          <a:xfrm>
            <a:off x="0" y="0"/>
            <a:ext cx="18287999" cy="102869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8"/>
          <p:cNvSpPr txBox="1"/>
          <p:nvPr/>
        </p:nvSpPr>
        <p:spPr>
          <a:xfrm>
            <a:off x="1028700" y="798563"/>
            <a:ext cx="7810500" cy="8463855"/>
          </a:xfrm>
          <a:prstGeom prst="rect">
            <a:avLst/>
          </a:prstGeom>
          <a:solidFill>
            <a:srgbClr val="69ACC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8800" dirty="0">
              <a:solidFill>
                <a:schemeClr val="dk1"/>
              </a:solidFill>
              <a:latin typeface="Times New Roman"/>
              <a:ea typeface="Times New Roman"/>
              <a:cs typeface="Times New Roman"/>
              <a:sym typeface="Times New Roman"/>
            </a:endParaRPr>
          </a:p>
          <a:p>
            <a:pPr marL="0" marR="0" lvl="0" indent="0" algn="ctr" rtl="0">
              <a:lnSpc>
                <a:spcPct val="100000"/>
              </a:lnSpc>
              <a:spcBef>
                <a:spcPts val="5"/>
              </a:spcBef>
              <a:spcAft>
                <a:spcPts val="0"/>
              </a:spcAft>
              <a:buNone/>
            </a:pPr>
            <a:r>
              <a:rPr lang="en-US" sz="6500" b="1" dirty="0">
                <a:solidFill>
                  <a:srgbClr val="FFFFF5"/>
                </a:solidFill>
                <a:latin typeface="Arial Black"/>
                <a:ea typeface="Arial Black"/>
                <a:cs typeface="Arial Black"/>
                <a:sym typeface="Arial Black"/>
              </a:rPr>
              <a:t>Introduction</a:t>
            </a:r>
            <a:endParaRPr sz="6500" dirty="0">
              <a:solidFill>
                <a:schemeClr val="dk1"/>
              </a:solidFill>
              <a:latin typeface="Arial Black"/>
              <a:ea typeface="Arial Black"/>
              <a:cs typeface="Arial Black"/>
              <a:sym typeface="Arial Black"/>
            </a:endParaRPr>
          </a:p>
          <a:p>
            <a:pPr marL="0" marR="0" lvl="0" indent="0" algn="ctr" rtl="0">
              <a:lnSpc>
                <a:spcPct val="100000"/>
              </a:lnSpc>
              <a:spcBef>
                <a:spcPts val="3495"/>
              </a:spcBef>
              <a:spcAft>
                <a:spcPts val="0"/>
              </a:spcAft>
              <a:buNone/>
            </a:pPr>
            <a:r>
              <a:rPr lang="en-US" sz="4800" dirty="0">
                <a:solidFill>
                  <a:srgbClr val="FFFFF5"/>
                </a:solidFill>
                <a:latin typeface="Calibri"/>
                <a:ea typeface="Calibri"/>
                <a:cs typeface="Calibri"/>
                <a:sym typeface="Calibri"/>
              </a:rPr>
              <a:t>Presenter:   Cody Z. Garcia</a:t>
            </a:r>
            <a:endParaRPr dirty="0"/>
          </a:p>
          <a:p>
            <a:pPr marL="0" marR="0" lvl="0" indent="0" algn="ctr" rtl="0">
              <a:lnSpc>
                <a:spcPct val="100000"/>
              </a:lnSpc>
              <a:spcBef>
                <a:spcPts val="3495"/>
              </a:spcBef>
              <a:spcAft>
                <a:spcPts val="0"/>
              </a:spcAft>
              <a:buNone/>
            </a:pPr>
            <a:r>
              <a:rPr lang="en-US" sz="3600" dirty="0">
                <a:solidFill>
                  <a:srgbClr val="FFFFF5"/>
                </a:solidFill>
                <a:latin typeface="Calibri"/>
                <a:ea typeface="Calibri"/>
                <a:cs typeface="Calibri"/>
                <a:sym typeface="Calibri"/>
              </a:rPr>
              <a:t>City:  Carson, CA</a:t>
            </a:r>
            <a:endParaRPr dirty="0"/>
          </a:p>
          <a:p>
            <a:pPr marL="0" marR="0" lvl="0" indent="0" algn="ctr" rtl="0">
              <a:lnSpc>
                <a:spcPct val="100000"/>
              </a:lnSpc>
              <a:spcBef>
                <a:spcPts val="3495"/>
              </a:spcBef>
              <a:spcAft>
                <a:spcPts val="0"/>
              </a:spcAft>
              <a:buNone/>
            </a:pPr>
            <a:r>
              <a:rPr lang="en-US" sz="3600" dirty="0">
                <a:solidFill>
                  <a:srgbClr val="FFFFF5"/>
                </a:solidFill>
                <a:latin typeface="Calibri"/>
                <a:ea typeface="Calibri"/>
                <a:cs typeface="Calibri"/>
                <a:sym typeface="Calibri"/>
              </a:rPr>
              <a:t>Grade:  Rising Junior</a:t>
            </a:r>
            <a:endParaRPr dirty="0"/>
          </a:p>
          <a:p>
            <a:pPr marL="0" marR="0" lvl="0" indent="0" algn="ctr" rtl="0">
              <a:lnSpc>
                <a:spcPct val="100000"/>
              </a:lnSpc>
              <a:spcBef>
                <a:spcPts val="3495"/>
              </a:spcBef>
              <a:spcAft>
                <a:spcPts val="0"/>
              </a:spcAft>
              <a:buNone/>
            </a:pPr>
            <a:r>
              <a:rPr lang="en-US" sz="3600" dirty="0">
                <a:solidFill>
                  <a:srgbClr val="FFFFF5"/>
                </a:solidFill>
                <a:latin typeface="Calibri"/>
                <a:ea typeface="Calibri"/>
                <a:cs typeface="Calibri"/>
                <a:sym typeface="Calibri"/>
              </a:rPr>
              <a:t>School:  Damien High School</a:t>
            </a:r>
            <a:endParaRPr dirty="0"/>
          </a:p>
          <a:p>
            <a:pPr marL="0" marR="0" lvl="0" indent="0" algn="ctr" rtl="0">
              <a:lnSpc>
                <a:spcPct val="100000"/>
              </a:lnSpc>
              <a:spcBef>
                <a:spcPts val="3495"/>
              </a:spcBef>
              <a:spcAft>
                <a:spcPts val="0"/>
              </a:spcAft>
              <a:buNone/>
            </a:pPr>
            <a:endParaRPr sz="3300" dirty="0">
              <a:solidFill>
                <a:srgbClr val="FFFFF5"/>
              </a:solidFill>
              <a:latin typeface="Arimo"/>
              <a:ea typeface="Arimo"/>
              <a:cs typeface="Arimo"/>
              <a:sym typeface="Arimo"/>
            </a:endParaRPr>
          </a:p>
          <a:p>
            <a:pPr marL="0" marR="0" lvl="0" indent="0" algn="ctr" rtl="0">
              <a:lnSpc>
                <a:spcPct val="100000"/>
              </a:lnSpc>
              <a:spcBef>
                <a:spcPts val="3495"/>
              </a:spcBef>
              <a:spcAft>
                <a:spcPts val="0"/>
              </a:spcAft>
              <a:buNone/>
            </a:pPr>
            <a:endParaRPr sz="3300" dirty="0">
              <a:solidFill>
                <a:srgbClr val="FFFFF5"/>
              </a:solidFill>
              <a:latin typeface="Arimo"/>
              <a:ea typeface="Arimo"/>
              <a:cs typeface="Arimo"/>
              <a:sym typeface="Arimo"/>
            </a:endParaRPr>
          </a:p>
        </p:txBody>
      </p:sp>
      <p:sp>
        <p:nvSpPr>
          <p:cNvPr id="57" name="Google Shape;57;p8"/>
          <p:cNvSpPr txBox="1"/>
          <p:nvPr/>
        </p:nvSpPr>
        <p:spPr>
          <a:xfrm>
            <a:off x="9448799" y="798563"/>
            <a:ext cx="7810500" cy="8238153"/>
          </a:xfrm>
          <a:prstGeom prst="rect">
            <a:avLst/>
          </a:prstGeom>
          <a:solidFill>
            <a:srgbClr val="69ACC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8800">
              <a:solidFill>
                <a:schemeClr val="dk1"/>
              </a:solidFill>
              <a:latin typeface="Times New Roman"/>
              <a:ea typeface="Times New Roman"/>
              <a:cs typeface="Times New Roman"/>
              <a:sym typeface="Times New Roman"/>
            </a:endParaRPr>
          </a:p>
          <a:p>
            <a:pPr marL="0" marR="0" lvl="0" indent="0" algn="ctr" rtl="0">
              <a:lnSpc>
                <a:spcPct val="100000"/>
              </a:lnSpc>
              <a:spcBef>
                <a:spcPts val="5"/>
              </a:spcBef>
              <a:spcAft>
                <a:spcPts val="0"/>
              </a:spcAft>
              <a:buNone/>
            </a:pPr>
            <a:r>
              <a:rPr lang="en-US" sz="6500" b="1">
                <a:solidFill>
                  <a:srgbClr val="FFFFF5"/>
                </a:solidFill>
                <a:latin typeface="Arial Black"/>
                <a:ea typeface="Arial Black"/>
                <a:cs typeface="Arial Black"/>
                <a:sym typeface="Arial Black"/>
              </a:rPr>
              <a:t>Abstract</a:t>
            </a:r>
            <a:endParaRPr sz="6500">
              <a:solidFill>
                <a:schemeClr val="dk1"/>
              </a:solidFill>
              <a:latin typeface="Arial Black"/>
              <a:ea typeface="Arial Black"/>
              <a:cs typeface="Arial Black"/>
              <a:sym typeface="Arial Black"/>
            </a:endParaRPr>
          </a:p>
          <a:p>
            <a:pPr marL="0" marR="0" lvl="0" indent="0" algn="ctr" rtl="0">
              <a:spcBef>
                <a:spcPts val="3495"/>
              </a:spcBef>
              <a:spcAft>
                <a:spcPts val="0"/>
              </a:spcAft>
              <a:buNone/>
            </a:pPr>
            <a:r>
              <a:rPr lang="en-US" sz="3600">
                <a:solidFill>
                  <a:schemeClr val="lt1"/>
                </a:solidFill>
                <a:latin typeface="Calibri"/>
                <a:ea typeface="Calibri"/>
                <a:cs typeface="Calibri"/>
                <a:sym typeface="Calibri"/>
              </a:rPr>
              <a:t>Lake Norconian is a 60-acre artificial lake in the city of Norco, California. A few years back, a few dead fish were observed floating in Lake Norconian, but none has been observed since then.  This research project investigated what essential qualities a lake must have in order for fish and wildlife to flourish in Lake Norconian.</a:t>
            </a:r>
            <a:endParaRPr/>
          </a:p>
          <a:p>
            <a:pPr marL="0" marR="0" lvl="0" indent="0" algn="ctr" rtl="0">
              <a:spcBef>
                <a:spcPts val="3495"/>
              </a:spcBef>
              <a:spcAft>
                <a:spcPts val="0"/>
              </a:spcAft>
              <a:buNone/>
            </a:pPr>
            <a:endParaRPr sz="3600">
              <a:solidFill>
                <a:schemeClr val="lt1"/>
              </a:solidFill>
              <a:latin typeface="Calibri"/>
              <a:ea typeface="Calibri"/>
              <a:cs typeface="Calibri"/>
              <a:sym typeface="Calibri"/>
            </a:endParaRPr>
          </a:p>
        </p:txBody>
      </p:sp>
      <p:sp>
        <p:nvSpPr>
          <p:cNvPr id="58" name="Google Shape;58;p8"/>
          <p:cNvSpPr/>
          <p:nvPr/>
        </p:nvSpPr>
        <p:spPr>
          <a:xfrm>
            <a:off x="5176837" y="9465577"/>
            <a:ext cx="7934324" cy="6857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sp>
        <p:nvSpPr>
          <p:cNvPr id="63" name="Google Shape;63;p9"/>
          <p:cNvSpPr/>
          <p:nvPr/>
        </p:nvSpPr>
        <p:spPr>
          <a:xfrm>
            <a:off x="0" y="1"/>
            <a:ext cx="2114550" cy="10287000"/>
          </a:xfrm>
          <a:custGeom>
            <a:avLst/>
            <a:gdLst/>
            <a:ahLst/>
            <a:cxnLst/>
            <a:rect l="l" t="t" r="r" b="b"/>
            <a:pathLst>
              <a:path w="2114550" h="10287000" extrusionOk="0">
                <a:moveTo>
                  <a:pt x="0" y="0"/>
                </a:moveTo>
                <a:lnTo>
                  <a:pt x="2114549" y="0"/>
                </a:lnTo>
                <a:lnTo>
                  <a:pt x="2114549" y="10286997"/>
                </a:lnTo>
                <a:lnTo>
                  <a:pt x="0" y="10286997"/>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9"/>
          <p:cNvSpPr txBox="1"/>
          <p:nvPr/>
        </p:nvSpPr>
        <p:spPr>
          <a:xfrm>
            <a:off x="9727898" y="1344011"/>
            <a:ext cx="6766527" cy="3322897"/>
          </a:xfrm>
          <a:prstGeom prst="rect">
            <a:avLst/>
          </a:prstGeom>
          <a:noFill/>
          <a:ln>
            <a:noFill/>
          </a:ln>
        </p:spPr>
        <p:txBody>
          <a:bodyPr spcFirstLastPara="1" wrap="square" lIns="0" tIns="0" rIns="0" bIns="0" anchor="t" anchorCtr="0">
            <a:noAutofit/>
          </a:bodyPr>
          <a:lstStyle/>
          <a:p>
            <a:pPr marL="12700" marR="5080" lvl="0" indent="0" algn="ctr" rtl="0">
              <a:lnSpc>
                <a:spcPct val="125000"/>
              </a:lnSpc>
              <a:spcBef>
                <a:spcPts val="0"/>
              </a:spcBef>
              <a:spcAft>
                <a:spcPts val="0"/>
              </a:spcAft>
              <a:buNone/>
            </a:pPr>
            <a:r>
              <a:rPr lang="en-US" sz="4400">
                <a:solidFill>
                  <a:srgbClr val="69ACC6"/>
                </a:solidFill>
                <a:latin typeface="Calibri"/>
                <a:ea typeface="Calibri"/>
                <a:cs typeface="Calibri"/>
                <a:sym typeface="Calibri"/>
              </a:rPr>
              <a:t>What essential qualities does Lake Norconian need to have in order for fish and wildlife to flourish there? </a:t>
            </a:r>
            <a:endParaRPr sz="4400">
              <a:solidFill>
                <a:schemeClr val="dk1"/>
              </a:solidFill>
              <a:latin typeface="Calibri"/>
              <a:ea typeface="Calibri"/>
              <a:cs typeface="Calibri"/>
              <a:sym typeface="Calibri"/>
            </a:endParaRPr>
          </a:p>
        </p:txBody>
      </p:sp>
      <p:sp>
        <p:nvSpPr>
          <p:cNvPr id="65" name="Google Shape;65;p9"/>
          <p:cNvSpPr/>
          <p:nvPr/>
        </p:nvSpPr>
        <p:spPr>
          <a:xfrm>
            <a:off x="16589847" y="626853"/>
            <a:ext cx="1066799" cy="8000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6" name="Google Shape;66;p9"/>
          <p:cNvGrpSpPr/>
          <p:nvPr/>
        </p:nvGrpSpPr>
        <p:grpSpPr>
          <a:xfrm>
            <a:off x="838200" y="1493308"/>
            <a:ext cx="7696200" cy="3333750"/>
            <a:chOff x="945523" y="3475423"/>
            <a:chExt cx="7696200" cy="3333750"/>
          </a:xfrm>
        </p:grpSpPr>
        <p:sp>
          <p:nvSpPr>
            <p:cNvPr id="67" name="Google Shape;67;p9"/>
            <p:cNvSpPr/>
            <p:nvPr/>
          </p:nvSpPr>
          <p:spPr>
            <a:xfrm>
              <a:off x="945523" y="3475423"/>
              <a:ext cx="7696200" cy="3333750"/>
            </a:xfrm>
            <a:custGeom>
              <a:avLst/>
              <a:gdLst/>
              <a:ahLst/>
              <a:cxnLst/>
              <a:rect l="l" t="t" r="r" b="b"/>
              <a:pathLst>
                <a:path w="7696200" h="3333750" extrusionOk="0">
                  <a:moveTo>
                    <a:pt x="0" y="0"/>
                  </a:moveTo>
                  <a:lnTo>
                    <a:pt x="7696199" y="0"/>
                  </a:lnTo>
                  <a:lnTo>
                    <a:pt x="7696199" y="3333749"/>
                  </a:lnTo>
                  <a:lnTo>
                    <a:pt x="0" y="333374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9"/>
            <p:cNvSpPr txBox="1"/>
            <p:nvPr/>
          </p:nvSpPr>
          <p:spPr>
            <a:xfrm>
              <a:off x="1448898" y="3990965"/>
              <a:ext cx="5008200" cy="12447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7500" b="1">
                  <a:solidFill>
                    <a:srgbClr val="FFFFF5"/>
                  </a:solidFill>
                  <a:latin typeface="Arial Black"/>
                  <a:ea typeface="Arial Black"/>
                  <a:cs typeface="Arial Black"/>
                  <a:sym typeface="Arial Black"/>
                </a:rPr>
                <a:t>Research</a:t>
              </a:r>
              <a:endParaRPr sz="7500">
                <a:solidFill>
                  <a:schemeClr val="dk1"/>
                </a:solidFill>
                <a:latin typeface="Arial Black"/>
                <a:ea typeface="Arial Black"/>
                <a:cs typeface="Arial Black"/>
                <a:sym typeface="Arial Black"/>
              </a:endParaRPr>
            </a:p>
          </p:txBody>
        </p:sp>
        <p:sp>
          <p:nvSpPr>
            <p:cNvPr id="69" name="Google Shape;69;p9"/>
            <p:cNvSpPr txBox="1"/>
            <p:nvPr/>
          </p:nvSpPr>
          <p:spPr>
            <a:xfrm>
              <a:off x="1448910" y="5133976"/>
              <a:ext cx="5067935" cy="1154162"/>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7500" b="1">
                  <a:solidFill>
                    <a:srgbClr val="FFFFF5"/>
                  </a:solidFill>
                  <a:latin typeface="Arial Black"/>
                  <a:ea typeface="Arial Black"/>
                  <a:cs typeface="Arial Black"/>
                  <a:sym typeface="Arial Black"/>
                </a:rPr>
                <a:t>Question</a:t>
              </a:r>
              <a:endParaRPr sz="7500">
                <a:solidFill>
                  <a:schemeClr val="dk1"/>
                </a:solidFill>
                <a:latin typeface="Arial Black"/>
                <a:ea typeface="Arial Black"/>
                <a:cs typeface="Arial Black"/>
                <a:sym typeface="Arial Black"/>
              </a:endParaRPr>
            </a:p>
          </p:txBody>
        </p:sp>
      </p:grpSp>
      <p:pic>
        <p:nvPicPr>
          <p:cNvPr id="70" name="Google Shape;70;p9"/>
          <p:cNvPicPr preferRelativeResize="0"/>
          <p:nvPr/>
        </p:nvPicPr>
        <p:blipFill rotWithShape="1">
          <a:blip r:embed="rId4">
            <a:alphaModFix/>
          </a:blip>
          <a:srcRect/>
          <a:stretch/>
        </p:blipFill>
        <p:spPr>
          <a:xfrm>
            <a:off x="8534400" y="4827058"/>
            <a:ext cx="8480909" cy="4339543"/>
          </a:xfrm>
          <a:prstGeom prst="rect">
            <a:avLst/>
          </a:prstGeom>
          <a:noFill/>
          <a:ln>
            <a:noFill/>
          </a:ln>
        </p:spPr>
      </p:pic>
      <p:sp>
        <p:nvSpPr>
          <p:cNvPr id="71" name="Google Shape;71;p9"/>
          <p:cNvSpPr/>
          <p:nvPr/>
        </p:nvSpPr>
        <p:spPr>
          <a:xfrm>
            <a:off x="5176838" y="9486900"/>
            <a:ext cx="7934324" cy="6857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F010E210-0525-314E-87D4-56EC811B610C}"/>
              </a:ext>
            </a:extLst>
          </p:cNvPr>
          <p:cNvSpPr/>
          <p:nvPr/>
        </p:nvSpPr>
        <p:spPr>
          <a:xfrm>
            <a:off x="16589847" y="9675910"/>
            <a:ext cx="1226618" cy="307777"/>
          </a:xfrm>
          <a:prstGeom prst="rect">
            <a:avLst/>
          </a:prstGeom>
        </p:spPr>
        <p:txBody>
          <a:bodyPr wrap="none">
            <a:spAutoFit/>
          </a:bodyPr>
          <a:lstStyle/>
          <a:p>
            <a:r>
              <a:rPr lang="en-US" dirty="0">
                <a:solidFill>
                  <a:schemeClr val="tx1"/>
                </a:solidFill>
                <a:latin typeface="Calibri"/>
                <a:ea typeface="Calibri"/>
                <a:cs typeface="Calibri"/>
                <a:sym typeface="Calibri"/>
              </a:rPr>
              <a:t>Cody Z. Garcia</a:t>
            </a: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76" name="Google Shape;76;p10"/>
          <p:cNvSpPr/>
          <p:nvPr/>
        </p:nvSpPr>
        <p:spPr>
          <a:xfrm>
            <a:off x="-1002" y="2419"/>
            <a:ext cx="18288000" cy="10287000"/>
          </a:xfrm>
          <a:custGeom>
            <a:avLst/>
            <a:gdLst/>
            <a:ahLst/>
            <a:cxnLst/>
            <a:rect l="l" t="t" r="r" b="b"/>
            <a:pathLst>
              <a:path w="18288000" h="10287000" extrusionOk="0">
                <a:moveTo>
                  <a:pt x="0" y="0"/>
                </a:moveTo>
                <a:lnTo>
                  <a:pt x="18287998" y="0"/>
                </a:lnTo>
                <a:lnTo>
                  <a:pt x="18287998" y="10286999"/>
                </a:lnTo>
                <a:lnTo>
                  <a:pt x="0" y="10286999"/>
                </a:lnTo>
                <a:lnTo>
                  <a:pt x="0" y="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10"/>
          <p:cNvSpPr/>
          <p:nvPr/>
        </p:nvSpPr>
        <p:spPr>
          <a:xfrm>
            <a:off x="0" y="0"/>
            <a:ext cx="18287999" cy="604502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10"/>
          <p:cNvSpPr txBox="1">
            <a:spLocks noGrp="1"/>
          </p:cNvSpPr>
          <p:nvPr>
            <p:ph type="title"/>
          </p:nvPr>
        </p:nvSpPr>
        <p:spPr>
          <a:xfrm>
            <a:off x="1016000" y="1013459"/>
            <a:ext cx="7745095" cy="1080135"/>
          </a:xfrm>
          <a:prstGeom prst="rect">
            <a:avLst/>
          </a:prstGeom>
          <a:noFill/>
          <a:ln>
            <a:noFill/>
          </a:ln>
        </p:spPr>
        <p:txBody>
          <a:bodyPr spcFirstLastPara="1" wrap="square" lIns="0" tIns="0" rIns="0" bIns="0" anchor="t" anchorCtr="0">
            <a:noAutofit/>
          </a:bodyPr>
          <a:lstStyle/>
          <a:p>
            <a:pPr marL="12700" lvl="0" indent="0" algn="l" rtl="0">
              <a:lnSpc>
                <a:spcPct val="100000"/>
              </a:lnSpc>
              <a:spcBef>
                <a:spcPts val="0"/>
              </a:spcBef>
              <a:spcAft>
                <a:spcPts val="0"/>
              </a:spcAft>
              <a:buNone/>
            </a:pPr>
            <a:r>
              <a:rPr lang="en-US" sz="6500">
                <a:solidFill>
                  <a:srgbClr val="69ACC6"/>
                </a:solidFill>
              </a:rPr>
              <a:t>Research Methods</a:t>
            </a:r>
            <a:endParaRPr sz="6500"/>
          </a:p>
        </p:txBody>
      </p:sp>
      <p:sp>
        <p:nvSpPr>
          <p:cNvPr id="79" name="Google Shape;79;p10"/>
          <p:cNvSpPr txBox="1"/>
          <p:nvPr/>
        </p:nvSpPr>
        <p:spPr>
          <a:xfrm>
            <a:off x="953006" y="3492295"/>
            <a:ext cx="4810125" cy="3860993"/>
          </a:xfrm>
          <a:prstGeom prst="rect">
            <a:avLst/>
          </a:prstGeom>
          <a:solidFill>
            <a:srgbClr val="69ACC6"/>
          </a:solidFill>
          <a:ln>
            <a:noFill/>
          </a:ln>
        </p:spPr>
        <p:txBody>
          <a:bodyPr spcFirstLastPara="1" wrap="square" lIns="0" tIns="0" rIns="0" bIns="0" anchor="t" anchorCtr="0">
            <a:noAutofit/>
          </a:bodyPr>
          <a:lstStyle/>
          <a:p>
            <a:pPr marL="448944" marR="0" lvl="0" indent="0" algn="l" rtl="0">
              <a:lnSpc>
                <a:spcPct val="100000"/>
              </a:lnSpc>
              <a:spcBef>
                <a:spcPts val="0"/>
              </a:spcBef>
              <a:spcAft>
                <a:spcPts val="0"/>
              </a:spcAft>
              <a:buNone/>
            </a:pPr>
            <a:endParaRPr sz="800">
              <a:solidFill>
                <a:schemeClr val="dk1"/>
              </a:solidFill>
              <a:latin typeface="Times New Roman"/>
              <a:ea typeface="Times New Roman"/>
              <a:cs typeface="Times New Roman"/>
              <a:sym typeface="Times New Roman"/>
            </a:endParaRPr>
          </a:p>
          <a:p>
            <a:pPr marL="448944" marR="0" lvl="0" indent="0" algn="l" rtl="0">
              <a:lnSpc>
                <a:spcPct val="100000"/>
              </a:lnSpc>
              <a:spcBef>
                <a:spcPts val="3754"/>
              </a:spcBef>
              <a:spcAft>
                <a:spcPts val="0"/>
              </a:spcAft>
              <a:buNone/>
            </a:pPr>
            <a:r>
              <a:rPr lang="en-US" sz="3300">
                <a:solidFill>
                  <a:srgbClr val="FFFFF5"/>
                </a:solidFill>
                <a:latin typeface="Calibri"/>
                <a:ea typeface="Calibri"/>
                <a:cs typeface="Calibri"/>
                <a:sym typeface="Calibri"/>
              </a:rPr>
              <a:t>Data Gathered</a:t>
            </a:r>
            <a:endParaRPr sz="3300">
              <a:solidFill>
                <a:schemeClr val="dk1"/>
              </a:solidFill>
              <a:latin typeface="Calibri"/>
              <a:ea typeface="Calibri"/>
              <a:cs typeface="Calibri"/>
              <a:sym typeface="Calibri"/>
            </a:endParaRPr>
          </a:p>
          <a:p>
            <a:pPr marL="448944" marR="960119" lvl="0" indent="0" algn="l" rtl="0">
              <a:lnSpc>
                <a:spcPct val="122500"/>
              </a:lnSpc>
              <a:spcBef>
                <a:spcPts val="1565"/>
              </a:spcBef>
              <a:spcAft>
                <a:spcPts val="0"/>
              </a:spcAft>
              <a:buNone/>
            </a:pPr>
            <a:r>
              <a:rPr lang="en-US" sz="2500">
                <a:solidFill>
                  <a:srgbClr val="FFFFF5"/>
                </a:solidFill>
                <a:latin typeface="Calibri"/>
                <a:ea typeface="Calibri"/>
                <a:cs typeface="Calibri"/>
                <a:sym typeface="Calibri"/>
              </a:rPr>
              <a:t>Water was sampled at Lake Norconian almost every week from August 2019 to March 2020.</a:t>
            </a:r>
            <a:endParaRPr sz="2500">
              <a:solidFill>
                <a:srgbClr val="FFFFF5"/>
              </a:solidFill>
              <a:latin typeface="Arimo"/>
              <a:ea typeface="Arimo"/>
              <a:cs typeface="Arimo"/>
              <a:sym typeface="Arimo"/>
            </a:endParaRPr>
          </a:p>
          <a:p>
            <a:pPr marL="448944" marR="960119" lvl="0" indent="0" algn="l" rtl="0">
              <a:lnSpc>
                <a:spcPct val="122500"/>
              </a:lnSpc>
              <a:spcBef>
                <a:spcPts val="1565"/>
              </a:spcBef>
              <a:spcAft>
                <a:spcPts val="0"/>
              </a:spcAft>
              <a:buNone/>
            </a:pPr>
            <a:endParaRPr sz="2500">
              <a:solidFill>
                <a:srgbClr val="FFFFF5"/>
              </a:solidFill>
              <a:latin typeface="Calibri"/>
              <a:ea typeface="Calibri"/>
              <a:cs typeface="Calibri"/>
              <a:sym typeface="Calibri"/>
            </a:endParaRPr>
          </a:p>
        </p:txBody>
      </p:sp>
      <p:sp>
        <p:nvSpPr>
          <p:cNvPr id="80" name="Google Shape;80;p10"/>
          <p:cNvSpPr txBox="1"/>
          <p:nvPr/>
        </p:nvSpPr>
        <p:spPr>
          <a:xfrm>
            <a:off x="6656266" y="3314877"/>
            <a:ext cx="4997524" cy="4224811"/>
          </a:xfrm>
          <a:prstGeom prst="rect">
            <a:avLst/>
          </a:prstGeom>
          <a:solidFill>
            <a:srgbClr val="69ACC6"/>
          </a:solidFill>
          <a:ln>
            <a:noFill/>
          </a:ln>
        </p:spPr>
        <p:txBody>
          <a:bodyPr spcFirstLastPara="1" wrap="square" lIns="0" tIns="0" rIns="0" bIns="0" anchor="t" anchorCtr="0">
            <a:noAutofit/>
          </a:bodyPr>
          <a:lstStyle/>
          <a:p>
            <a:pPr marL="448944" marR="0" lvl="0" indent="0" algn="l" rtl="0">
              <a:lnSpc>
                <a:spcPct val="100000"/>
              </a:lnSpc>
              <a:spcBef>
                <a:spcPts val="0"/>
              </a:spcBef>
              <a:spcAft>
                <a:spcPts val="0"/>
              </a:spcAft>
              <a:buNone/>
            </a:pPr>
            <a:endParaRPr sz="3300">
              <a:solidFill>
                <a:srgbClr val="FFFFF5"/>
              </a:solidFill>
              <a:latin typeface="Arimo"/>
              <a:ea typeface="Arimo"/>
              <a:cs typeface="Arimo"/>
              <a:sym typeface="Arimo"/>
            </a:endParaRPr>
          </a:p>
          <a:p>
            <a:pPr marL="448944" marR="0" lvl="0" indent="0" algn="l" rtl="0">
              <a:lnSpc>
                <a:spcPct val="100000"/>
              </a:lnSpc>
              <a:spcBef>
                <a:spcPts val="0"/>
              </a:spcBef>
              <a:spcAft>
                <a:spcPts val="0"/>
              </a:spcAft>
              <a:buNone/>
            </a:pPr>
            <a:r>
              <a:rPr lang="en-US" sz="3300">
                <a:solidFill>
                  <a:srgbClr val="FFFFF5"/>
                </a:solidFill>
                <a:latin typeface="Calibri"/>
                <a:ea typeface="Calibri"/>
                <a:cs typeface="Calibri"/>
                <a:sym typeface="Calibri"/>
              </a:rPr>
              <a:t>Water Parameters Measured</a:t>
            </a:r>
            <a:endParaRPr sz="3300">
              <a:solidFill>
                <a:schemeClr val="dk1"/>
              </a:solidFill>
              <a:latin typeface="Calibri"/>
              <a:ea typeface="Calibri"/>
              <a:cs typeface="Calibri"/>
              <a:sym typeface="Calibri"/>
            </a:endParaRPr>
          </a:p>
          <a:p>
            <a:pPr marL="448944" marR="960119" lvl="0" indent="0" algn="l" rtl="0">
              <a:lnSpc>
                <a:spcPct val="122500"/>
              </a:lnSpc>
              <a:spcBef>
                <a:spcPts val="1565"/>
              </a:spcBef>
              <a:spcAft>
                <a:spcPts val="0"/>
              </a:spcAft>
              <a:buNone/>
            </a:pPr>
            <a:r>
              <a:rPr lang="en-US" sz="2500">
                <a:solidFill>
                  <a:srgbClr val="FFFFF5"/>
                </a:solidFill>
                <a:latin typeface="Calibri"/>
                <a:ea typeface="Calibri"/>
                <a:cs typeface="Calibri"/>
                <a:sym typeface="Calibri"/>
              </a:rPr>
              <a:t>Water samples were analyzed for Temperature, pH levels, and Dissolved Oxygen levels using the GLOBE protocols.</a:t>
            </a:r>
            <a:endParaRPr/>
          </a:p>
          <a:p>
            <a:pPr marL="448944" marR="960119" lvl="0" indent="0" algn="l" rtl="0">
              <a:lnSpc>
                <a:spcPct val="122500"/>
              </a:lnSpc>
              <a:spcBef>
                <a:spcPts val="1565"/>
              </a:spcBef>
              <a:spcAft>
                <a:spcPts val="0"/>
              </a:spcAft>
              <a:buNone/>
            </a:pPr>
            <a:endParaRPr sz="2500">
              <a:solidFill>
                <a:srgbClr val="FFFFF5"/>
              </a:solidFill>
              <a:latin typeface="Arimo"/>
              <a:ea typeface="Arimo"/>
              <a:cs typeface="Arimo"/>
              <a:sym typeface="Arimo"/>
            </a:endParaRPr>
          </a:p>
        </p:txBody>
      </p:sp>
      <p:sp>
        <p:nvSpPr>
          <p:cNvPr id="81" name="Google Shape;81;p10"/>
          <p:cNvSpPr txBox="1"/>
          <p:nvPr/>
        </p:nvSpPr>
        <p:spPr>
          <a:xfrm>
            <a:off x="12392220" y="1553526"/>
            <a:ext cx="5156348" cy="7480830"/>
          </a:xfrm>
          <a:prstGeom prst="rect">
            <a:avLst/>
          </a:prstGeom>
          <a:solidFill>
            <a:srgbClr val="69ACC6"/>
          </a:solidFill>
          <a:ln>
            <a:noFill/>
          </a:ln>
        </p:spPr>
        <p:txBody>
          <a:bodyPr spcFirstLastPara="1" wrap="square" lIns="0" tIns="0" rIns="0" bIns="0" anchor="t" anchorCtr="0">
            <a:noAutofit/>
          </a:bodyPr>
          <a:lstStyle/>
          <a:p>
            <a:pPr marL="461644" marR="0" lvl="0" indent="0" algn="l" rtl="0">
              <a:lnSpc>
                <a:spcPct val="100000"/>
              </a:lnSpc>
              <a:spcBef>
                <a:spcPts val="0"/>
              </a:spcBef>
              <a:spcAft>
                <a:spcPts val="0"/>
              </a:spcAft>
              <a:buNone/>
            </a:pPr>
            <a:r>
              <a:rPr lang="en-US" sz="1600">
                <a:solidFill>
                  <a:srgbClr val="FFFFF5"/>
                </a:solidFill>
                <a:latin typeface="Arimo"/>
                <a:ea typeface="Arimo"/>
                <a:cs typeface="Arimo"/>
                <a:sym typeface="Arimo"/>
              </a:rPr>
              <a:t> </a:t>
            </a:r>
            <a:endParaRPr/>
          </a:p>
          <a:p>
            <a:pPr marL="461644" marR="0" lvl="0" indent="0" algn="l" rtl="0">
              <a:lnSpc>
                <a:spcPct val="100000"/>
              </a:lnSpc>
              <a:spcBef>
                <a:spcPts val="0"/>
              </a:spcBef>
              <a:spcAft>
                <a:spcPts val="0"/>
              </a:spcAft>
              <a:buNone/>
            </a:pPr>
            <a:r>
              <a:rPr lang="en-US" sz="3300">
                <a:solidFill>
                  <a:srgbClr val="FFFFF5"/>
                </a:solidFill>
                <a:latin typeface="Calibri"/>
                <a:ea typeface="Calibri"/>
                <a:cs typeface="Calibri"/>
                <a:sym typeface="Calibri"/>
              </a:rPr>
              <a:t>Instruments Used</a:t>
            </a:r>
            <a:endParaRPr sz="3300">
              <a:solidFill>
                <a:schemeClr val="dk1"/>
              </a:solidFill>
              <a:latin typeface="Calibri"/>
              <a:ea typeface="Calibri"/>
              <a:cs typeface="Calibri"/>
              <a:sym typeface="Calibri"/>
            </a:endParaRPr>
          </a:p>
          <a:p>
            <a:pPr marL="461644" marR="947419" lvl="0" indent="0" algn="l" rtl="0">
              <a:lnSpc>
                <a:spcPct val="122500"/>
              </a:lnSpc>
              <a:spcBef>
                <a:spcPts val="1565"/>
              </a:spcBef>
              <a:spcAft>
                <a:spcPts val="0"/>
              </a:spcAft>
              <a:buNone/>
            </a:pPr>
            <a:r>
              <a:rPr lang="en-US" sz="2500">
                <a:solidFill>
                  <a:srgbClr val="FFFFF5"/>
                </a:solidFill>
                <a:latin typeface="Calibri"/>
                <a:ea typeface="Calibri"/>
                <a:cs typeface="Calibri"/>
                <a:sym typeface="Calibri"/>
              </a:rPr>
              <a:t>Alcohol-filled thermometers were calibrated by using an ice bath and by following the procedures from the GLOBE protocol.</a:t>
            </a:r>
            <a:endParaRPr/>
          </a:p>
          <a:p>
            <a:pPr marL="461644" marR="947419" lvl="0" indent="0" algn="l" rtl="0">
              <a:lnSpc>
                <a:spcPct val="122500"/>
              </a:lnSpc>
              <a:spcBef>
                <a:spcPts val="1565"/>
              </a:spcBef>
              <a:spcAft>
                <a:spcPts val="0"/>
              </a:spcAft>
              <a:buNone/>
            </a:pPr>
            <a:r>
              <a:rPr lang="en-US" sz="2500">
                <a:solidFill>
                  <a:srgbClr val="FFFFF5"/>
                </a:solidFill>
                <a:latin typeface="Calibri"/>
                <a:ea typeface="Calibri"/>
                <a:cs typeface="Calibri"/>
                <a:sym typeface="Calibri"/>
              </a:rPr>
              <a:t>The lake’s pH level was collected using pH paper.</a:t>
            </a:r>
            <a:endParaRPr/>
          </a:p>
          <a:p>
            <a:pPr marL="461644" marR="947419" lvl="0" indent="0" algn="l" rtl="0">
              <a:lnSpc>
                <a:spcPct val="122500"/>
              </a:lnSpc>
              <a:spcBef>
                <a:spcPts val="1565"/>
              </a:spcBef>
              <a:spcAft>
                <a:spcPts val="0"/>
              </a:spcAft>
              <a:buNone/>
            </a:pPr>
            <a:r>
              <a:rPr lang="en-US" sz="2500">
                <a:solidFill>
                  <a:srgbClr val="FFFFF5"/>
                </a:solidFill>
                <a:latin typeface="Calibri"/>
                <a:ea typeface="Calibri"/>
                <a:cs typeface="Calibri"/>
                <a:sym typeface="Calibri"/>
              </a:rPr>
              <a:t>A Dissolved Oxygen (DO) test kit was used to measure the lake’s DO level.</a:t>
            </a:r>
            <a:endParaRPr/>
          </a:p>
        </p:txBody>
      </p:sp>
      <p:sp>
        <p:nvSpPr>
          <p:cNvPr id="82" name="Google Shape;82;p10"/>
          <p:cNvSpPr/>
          <p:nvPr/>
        </p:nvSpPr>
        <p:spPr>
          <a:xfrm>
            <a:off x="17015169" y="236946"/>
            <a:ext cx="1066799" cy="8000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10"/>
          <p:cNvSpPr/>
          <p:nvPr/>
        </p:nvSpPr>
        <p:spPr>
          <a:xfrm>
            <a:off x="5175836" y="9533213"/>
            <a:ext cx="7934324" cy="6857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B1C61A83-F959-9642-9733-44713E91C20A}"/>
              </a:ext>
            </a:extLst>
          </p:cNvPr>
          <p:cNvSpPr/>
          <p:nvPr/>
        </p:nvSpPr>
        <p:spPr>
          <a:xfrm>
            <a:off x="16589847" y="9675910"/>
            <a:ext cx="1226618" cy="307777"/>
          </a:xfrm>
          <a:prstGeom prst="rect">
            <a:avLst/>
          </a:prstGeom>
        </p:spPr>
        <p:txBody>
          <a:bodyPr wrap="none">
            <a:spAutoFit/>
          </a:bodyPr>
          <a:lstStyle/>
          <a:p>
            <a:r>
              <a:rPr lang="en-US" dirty="0">
                <a:solidFill>
                  <a:schemeClr val="tx1"/>
                </a:solidFill>
                <a:latin typeface="Calibri"/>
                <a:ea typeface="Calibri"/>
                <a:cs typeface="Calibri"/>
                <a:sym typeface="Calibri"/>
              </a:rPr>
              <a:t>Cody Z. Garcia</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11"/>
          <p:cNvSpPr/>
          <p:nvPr/>
        </p:nvSpPr>
        <p:spPr>
          <a:xfrm>
            <a:off x="0" y="3"/>
            <a:ext cx="18288000" cy="1711570"/>
          </a:xfrm>
          <a:custGeom>
            <a:avLst/>
            <a:gdLst/>
            <a:ahLst/>
            <a:cxnLst/>
            <a:rect l="l" t="t" r="r" b="b"/>
            <a:pathLst>
              <a:path w="18288000" h="3162300" extrusionOk="0">
                <a:moveTo>
                  <a:pt x="0" y="0"/>
                </a:moveTo>
                <a:lnTo>
                  <a:pt x="18287998" y="0"/>
                </a:lnTo>
                <a:lnTo>
                  <a:pt x="18287998" y="3162299"/>
                </a:lnTo>
                <a:lnTo>
                  <a:pt x="0" y="3162299"/>
                </a:lnTo>
                <a:lnTo>
                  <a:pt x="0" y="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1"/>
          <p:cNvSpPr/>
          <p:nvPr/>
        </p:nvSpPr>
        <p:spPr>
          <a:xfrm>
            <a:off x="0" y="1639346"/>
            <a:ext cx="18288000" cy="7161754"/>
          </a:xfrm>
          <a:custGeom>
            <a:avLst/>
            <a:gdLst/>
            <a:ahLst/>
            <a:cxnLst/>
            <a:rect l="l" t="t" r="r" b="b"/>
            <a:pathLst>
              <a:path w="18288000" h="7124700" extrusionOk="0">
                <a:moveTo>
                  <a:pt x="0" y="0"/>
                </a:moveTo>
                <a:lnTo>
                  <a:pt x="18287997" y="0"/>
                </a:lnTo>
                <a:lnTo>
                  <a:pt x="18287997" y="7124699"/>
                </a:lnTo>
                <a:lnTo>
                  <a:pt x="0" y="712469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1"/>
          <p:cNvSpPr txBox="1">
            <a:spLocks noGrp="1"/>
          </p:cNvSpPr>
          <p:nvPr>
            <p:ph type="title"/>
          </p:nvPr>
        </p:nvSpPr>
        <p:spPr>
          <a:xfrm>
            <a:off x="5632450" y="318200"/>
            <a:ext cx="7289100" cy="1244700"/>
          </a:xfrm>
          <a:prstGeom prst="rect">
            <a:avLst/>
          </a:prstGeom>
          <a:noFill/>
          <a:ln>
            <a:noFill/>
          </a:ln>
        </p:spPr>
        <p:txBody>
          <a:bodyPr spcFirstLastPara="1" wrap="square" lIns="0" tIns="0" rIns="0" bIns="0" anchor="t" anchorCtr="0">
            <a:noAutofit/>
          </a:bodyPr>
          <a:lstStyle/>
          <a:p>
            <a:pPr marL="12700" lvl="0" indent="0" algn="l" rtl="0">
              <a:lnSpc>
                <a:spcPct val="100000"/>
              </a:lnSpc>
              <a:spcBef>
                <a:spcPts val="0"/>
              </a:spcBef>
              <a:spcAft>
                <a:spcPts val="0"/>
              </a:spcAft>
              <a:buNone/>
            </a:pPr>
            <a:r>
              <a:rPr lang="en-US">
                <a:solidFill>
                  <a:srgbClr val="69ACC6"/>
                </a:solidFill>
              </a:rPr>
              <a:t>Data / Results</a:t>
            </a:r>
            <a:endParaRPr/>
          </a:p>
        </p:txBody>
      </p:sp>
      <p:sp>
        <p:nvSpPr>
          <p:cNvPr id="91" name="Google Shape;91;p11"/>
          <p:cNvSpPr txBox="1"/>
          <p:nvPr/>
        </p:nvSpPr>
        <p:spPr>
          <a:xfrm>
            <a:off x="685800" y="6881884"/>
            <a:ext cx="5047727" cy="1107996"/>
          </a:xfrm>
          <a:prstGeom prst="rect">
            <a:avLst/>
          </a:prstGeom>
          <a:noFill/>
          <a:ln>
            <a:noFill/>
          </a:ln>
        </p:spPr>
        <p:txBody>
          <a:bodyPr spcFirstLastPara="1" wrap="square" lIns="0" tIns="0" rIns="0" bIns="0" anchor="t" anchorCtr="0">
            <a:noAutofit/>
          </a:bodyPr>
          <a:lstStyle/>
          <a:p>
            <a:pPr marL="12700" marR="0" lvl="0" indent="0" algn="ctr" rtl="0">
              <a:spcBef>
                <a:spcPts val="0"/>
              </a:spcBef>
              <a:spcAft>
                <a:spcPts val="0"/>
              </a:spcAft>
              <a:buNone/>
            </a:pPr>
            <a:r>
              <a:rPr lang="en-US" sz="2400" b="1">
                <a:solidFill>
                  <a:srgbClr val="FFFFF5"/>
                </a:solidFill>
                <a:latin typeface="Arial"/>
                <a:ea typeface="Arial"/>
                <a:cs typeface="Arial"/>
                <a:sym typeface="Arial"/>
              </a:rPr>
              <a:t>Figure 1.  Water temperature data taken at Lake Norconian from August 2019 to March 2020.</a:t>
            </a:r>
            <a:endParaRPr/>
          </a:p>
        </p:txBody>
      </p:sp>
      <p:sp>
        <p:nvSpPr>
          <p:cNvPr id="92" name="Google Shape;92;p11"/>
          <p:cNvSpPr/>
          <p:nvPr/>
        </p:nvSpPr>
        <p:spPr>
          <a:xfrm>
            <a:off x="16792152" y="540438"/>
            <a:ext cx="1066799" cy="8000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1"/>
          <p:cNvSpPr/>
          <p:nvPr/>
        </p:nvSpPr>
        <p:spPr>
          <a:xfrm>
            <a:off x="5186363" y="9523755"/>
            <a:ext cx="7915274" cy="67627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4" name="Google Shape;94;p11"/>
          <p:cNvPicPr preferRelativeResize="0"/>
          <p:nvPr/>
        </p:nvPicPr>
        <p:blipFill rotWithShape="1">
          <a:blip r:embed="rId5">
            <a:alphaModFix/>
          </a:blip>
          <a:srcRect/>
          <a:stretch/>
        </p:blipFill>
        <p:spPr>
          <a:xfrm>
            <a:off x="685800" y="2434228"/>
            <a:ext cx="5047727" cy="4065054"/>
          </a:xfrm>
          <a:prstGeom prst="rect">
            <a:avLst/>
          </a:prstGeom>
          <a:noFill/>
          <a:ln>
            <a:noFill/>
          </a:ln>
        </p:spPr>
      </p:pic>
      <p:pic>
        <p:nvPicPr>
          <p:cNvPr id="95" name="Google Shape;95;p11"/>
          <p:cNvPicPr preferRelativeResize="0"/>
          <p:nvPr/>
        </p:nvPicPr>
        <p:blipFill rotWithShape="1">
          <a:blip r:embed="rId6">
            <a:alphaModFix/>
          </a:blip>
          <a:srcRect/>
          <a:stretch/>
        </p:blipFill>
        <p:spPr>
          <a:xfrm>
            <a:off x="6680384" y="2424186"/>
            <a:ext cx="5047727" cy="4065053"/>
          </a:xfrm>
          <a:prstGeom prst="rect">
            <a:avLst/>
          </a:prstGeom>
          <a:noFill/>
          <a:ln>
            <a:noFill/>
          </a:ln>
        </p:spPr>
      </p:pic>
      <p:pic>
        <p:nvPicPr>
          <p:cNvPr id="96" name="Google Shape;96;p11"/>
          <p:cNvPicPr preferRelativeResize="0"/>
          <p:nvPr/>
        </p:nvPicPr>
        <p:blipFill rotWithShape="1">
          <a:blip r:embed="rId7">
            <a:alphaModFix/>
          </a:blip>
          <a:srcRect/>
          <a:stretch/>
        </p:blipFill>
        <p:spPr>
          <a:xfrm>
            <a:off x="12554473" y="2440373"/>
            <a:ext cx="5047727" cy="4048866"/>
          </a:xfrm>
          <a:prstGeom prst="rect">
            <a:avLst/>
          </a:prstGeom>
          <a:noFill/>
          <a:ln>
            <a:noFill/>
          </a:ln>
        </p:spPr>
      </p:pic>
      <p:sp>
        <p:nvSpPr>
          <p:cNvPr id="97" name="Google Shape;97;p11"/>
          <p:cNvSpPr txBox="1"/>
          <p:nvPr/>
        </p:nvSpPr>
        <p:spPr>
          <a:xfrm>
            <a:off x="6680383" y="6881884"/>
            <a:ext cx="5047727" cy="1107996"/>
          </a:xfrm>
          <a:prstGeom prst="rect">
            <a:avLst/>
          </a:prstGeom>
          <a:noFill/>
          <a:ln>
            <a:noFill/>
          </a:ln>
        </p:spPr>
        <p:txBody>
          <a:bodyPr spcFirstLastPara="1" wrap="square" lIns="0" tIns="0" rIns="0" bIns="0" anchor="t" anchorCtr="0">
            <a:noAutofit/>
          </a:bodyPr>
          <a:lstStyle/>
          <a:p>
            <a:pPr marL="12700" marR="0" lvl="0" indent="0" algn="ctr" rtl="0">
              <a:spcBef>
                <a:spcPts val="0"/>
              </a:spcBef>
              <a:spcAft>
                <a:spcPts val="0"/>
              </a:spcAft>
              <a:buNone/>
            </a:pPr>
            <a:r>
              <a:rPr lang="en-US" sz="2400" b="1">
                <a:solidFill>
                  <a:srgbClr val="FFFFF5"/>
                </a:solidFill>
                <a:latin typeface="Arial"/>
                <a:ea typeface="Arial"/>
                <a:cs typeface="Arial"/>
                <a:sym typeface="Arial"/>
              </a:rPr>
              <a:t>Figure 2.  pH level data </a:t>
            </a:r>
            <a:endParaRPr/>
          </a:p>
          <a:p>
            <a:pPr marL="12700" marR="0" lvl="0" indent="0" algn="ctr" rtl="0">
              <a:spcBef>
                <a:spcPts val="0"/>
              </a:spcBef>
              <a:spcAft>
                <a:spcPts val="0"/>
              </a:spcAft>
              <a:buNone/>
            </a:pPr>
            <a:r>
              <a:rPr lang="en-US" sz="2400" b="1">
                <a:solidFill>
                  <a:srgbClr val="FFFFF5"/>
                </a:solidFill>
                <a:latin typeface="Arial"/>
                <a:ea typeface="Arial"/>
                <a:cs typeface="Arial"/>
                <a:sym typeface="Arial"/>
              </a:rPr>
              <a:t>taken at Lake Norconian from August 2019 to March 2020.</a:t>
            </a:r>
            <a:endParaRPr/>
          </a:p>
        </p:txBody>
      </p:sp>
      <p:sp>
        <p:nvSpPr>
          <p:cNvPr id="98" name="Google Shape;98;p11"/>
          <p:cNvSpPr txBox="1"/>
          <p:nvPr/>
        </p:nvSpPr>
        <p:spPr>
          <a:xfrm>
            <a:off x="12473305" y="6881884"/>
            <a:ext cx="5047727" cy="1107996"/>
          </a:xfrm>
          <a:prstGeom prst="rect">
            <a:avLst/>
          </a:prstGeom>
          <a:noFill/>
          <a:ln>
            <a:noFill/>
          </a:ln>
        </p:spPr>
        <p:txBody>
          <a:bodyPr spcFirstLastPara="1" wrap="square" lIns="0" tIns="0" rIns="0" bIns="0" anchor="t" anchorCtr="0">
            <a:noAutofit/>
          </a:bodyPr>
          <a:lstStyle/>
          <a:p>
            <a:pPr marL="12700" marR="0" lvl="0" indent="0" algn="ctr" rtl="0">
              <a:spcBef>
                <a:spcPts val="0"/>
              </a:spcBef>
              <a:spcAft>
                <a:spcPts val="0"/>
              </a:spcAft>
              <a:buNone/>
            </a:pPr>
            <a:r>
              <a:rPr lang="en-US" sz="2400" b="1">
                <a:solidFill>
                  <a:srgbClr val="FFFFF5"/>
                </a:solidFill>
                <a:latin typeface="Arial"/>
                <a:ea typeface="Arial"/>
                <a:cs typeface="Arial"/>
                <a:sym typeface="Arial"/>
              </a:rPr>
              <a:t>Figure 3.  Dissolved oxygen data taken at Lake Norconian from August 2019 to March 2020.</a:t>
            </a:r>
            <a:endParaRPr/>
          </a:p>
        </p:txBody>
      </p:sp>
      <p:sp>
        <p:nvSpPr>
          <p:cNvPr id="13" name="Rectangle 12">
            <a:extLst>
              <a:ext uri="{FF2B5EF4-FFF2-40B4-BE49-F238E27FC236}">
                <a16:creationId xmlns:a16="http://schemas.microsoft.com/office/drawing/2014/main" id="{1B4F6F66-BE9D-2E42-AE0C-A7AB5AFFAEDC}"/>
              </a:ext>
            </a:extLst>
          </p:cNvPr>
          <p:cNvSpPr/>
          <p:nvPr/>
        </p:nvSpPr>
        <p:spPr>
          <a:xfrm>
            <a:off x="16589847" y="9675910"/>
            <a:ext cx="1226618" cy="307777"/>
          </a:xfrm>
          <a:prstGeom prst="rect">
            <a:avLst/>
          </a:prstGeom>
        </p:spPr>
        <p:txBody>
          <a:bodyPr wrap="none">
            <a:spAutoFit/>
          </a:bodyPr>
          <a:lstStyle/>
          <a:p>
            <a:r>
              <a:rPr lang="en-US" dirty="0">
                <a:solidFill>
                  <a:schemeClr val="tx1"/>
                </a:solidFill>
                <a:latin typeface="Calibri"/>
                <a:ea typeface="Calibri"/>
                <a:cs typeface="Calibri"/>
                <a:sym typeface="Calibri"/>
              </a:rPr>
              <a:t>Cody Z. Garcia</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12"/>
          <p:cNvSpPr/>
          <p:nvPr/>
        </p:nvSpPr>
        <p:spPr>
          <a:xfrm>
            <a:off x="0" y="0"/>
            <a:ext cx="18288000" cy="10287000"/>
          </a:xfrm>
          <a:custGeom>
            <a:avLst/>
            <a:gdLst/>
            <a:ahLst/>
            <a:cxnLst/>
            <a:rect l="l" t="t" r="r" b="b"/>
            <a:pathLst>
              <a:path w="18288000" h="10287000" extrusionOk="0">
                <a:moveTo>
                  <a:pt x="0" y="0"/>
                </a:moveTo>
                <a:lnTo>
                  <a:pt x="18287998" y="0"/>
                </a:lnTo>
                <a:lnTo>
                  <a:pt x="18287998" y="10286999"/>
                </a:lnTo>
                <a:lnTo>
                  <a:pt x="0" y="1028699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2"/>
          <p:cNvSpPr/>
          <p:nvPr/>
        </p:nvSpPr>
        <p:spPr>
          <a:xfrm>
            <a:off x="0" y="0"/>
            <a:ext cx="17621249" cy="102869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2"/>
          <p:cNvSpPr txBox="1"/>
          <p:nvPr/>
        </p:nvSpPr>
        <p:spPr>
          <a:xfrm>
            <a:off x="7375071" y="1181100"/>
            <a:ext cx="10250532" cy="7468711"/>
          </a:xfrm>
          <a:prstGeom prst="rect">
            <a:avLst/>
          </a:prstGeom>
          <a:solidFill>
            <a:srgbClr val="FFFFF5"/>
          </a:solidFill>
          <a:ln>
            <a:noFill/>
          </a:ln>
        </p:spPr>
        <p:txBody>
          <a:bodyPr spcFirstLastPara="1" wrap="square" lIns="0" tIns="5075" rIns="0" bIns="0" anchor="t" anchorCtr="0">
            <a:noAutofit/>
          </a:bodyPr>
          <a:lstStyle/>
          <a:p>
            <a:pPr marL="1084580" marR="0" lvl="0" indent="0" algn="l" rtl="0">
              <a:spcBef>
                <a:spcPts val="0"/>
              </a:spcBef>
              <a:spcAft>
                <a:spcPts val="0"/>
              </a:spcAft>
              <a:buNone/>
            </a:pPr>
            <a:endParaRPr sz="3000">
              <a:solidFill>
                <a:srgbClr val="69ACC6"/>
              </a:solidFill>
              <a:latin typeface="Arimo"/>
              <a:ea typeface="Arimo"/>
              <a:cs typeface="Arimo"/>
              <a:sym typeface="Arimo"/>
            </a:endParaRPr>
          </a:p>
          <a:p>
            <a:pPr marL="1427480" marR="0" lvl="0" indent="-342900" algn="l" rtl="0">
              <a:spcBef>
                <a:spcPts val="3160"/>
              </a:spcBef>
              <a:spcAft>
                <a:spcPts val="0"/>
              </a:spcAft>
              <a:buClr>
                <a:srgbClr val="69ACC6"/>
              </a:buClr>
              <a:buSzPts val="2400"/>
              <a:buFont typeface="Noto Sans Symbols"/>
              <a:buChar char="❑"/>
            </a:pPr>
            <a:r>
              <a:rPr lang="en-US" sz="2400">
                <a:solidFill>
                  <a:srgbClr val="69ACC6"/>
                </a:solidFill>
                <a:latin typeface="Calibri"/>
                <a:ea typeface="Calibri"/>
                <a:cs typeface="Calibri"/>
                <a:sym typeface="Calibri"/>
              </a:rPr>
              <a:t>As expected, the water temperature of the lake rose and dropped in accordance with the seasons. The lake’s water temperature peaked at 28°C in August 2019 and reached a low of 11°C in January 2020.</a:t>
            </a:r>
            <a:endParaRPr sz="3200">
              <a:solidFill>
                <a:schemeClr val="dk1"/>
              </a:solidFill>
              <a:latin typeface="Calibri"/>
              <a:ea typeface="Calibri"/>
              <a:cs typeface="Calibri"/>
              <a:sym typeface="Calibri"/>
            </a:endParaRPr>
          </a:p>
          <a:p>
            <a:pPr marL="1427480" marR="0" lvl="0" indent="-342900" algn="l" rtl="0">
              <a:lnSpc>
                <a:spcPct val="100000"/>
              </a:lnSpc>
              <a:spcBef>
                <a:spcPts val="3160"/>
              </a:spcBef>
              <a:spcAft>
                <a:spcPts val="0"/>
              </a:spcAft>
              <a:buClr>
                <a:srgbClr val="69ACC6"/>
              </a:buClr>
              <a:buSzPts val="2400"/>
              <a:buFont typeface="Noto Sans Symbols"/>
              <a:buChar char="❑"/>
            </a:pPr>
            <a:r>
              <a:rPr lang="en-US" sz="2400">
                <a:solidFill>
                  <a:srgbClr val="69ACC6"/>
                </a:solidFill>
                <a:latin typeface="Calibri"/>
                <a:ea typeface="Calibri"/>
                <a:cs typeface="Calibri"/>
                <a:sym typeface="Calibri"/>
              </a:rPr>
              <a:t>The lake’s pH level were consistently between 6 and 8 pH units from August 2019 to March 2020.  Those pH levels are within the optimum levels for fish to survive, and is one of the reasons fish are thriving at the lake.</a:t>
            </a:r>
            <a:endParaRPr sz="2400">
              <a:solidFill>
                <a:srgbClr val="69ACC6"/>
              </a:solidFill>
              <a:latin typeface="Calibri"/>
              <a:ea typeface="Calibri"/>
              <a:cs typeface="Calibri"/>
              <a:sym typeface="Calibri"/>
            </a:endParaRPr>
          </a:p>
          <a:p>
            <a:pPr marL="1427480" marR="0" lvl="0" indent="-342900" algn="l" rtl="0">
              <a:spcBef>
                <a:spcPts val="3160"/>
              </a:spcBef>
              <a:spcAft>
                <a:spcPts val="0"/>
              </a:spcAft>
              <a:buClr>
                <a:srgbClr val="69ACC6"/>
              </a:buClr>
              <a:buSzPts val="2400"/>
              <a:buFont typeface="Noto Sans Symbols"/>
              <a:buChar char="❑"/>
            </a:pPr>
            <a:r>
              <a:rPr lang="en-US" sz="2400">
                <a:solidFill>
                  <a:srgbClr val="69ACC6"/>
                </a:solidFill>
                <a:latin typeface="Calibri"/>
                <a:ea typeface="Calibri"/>
                <a:cs typeface="Calibri"/>
                <a:sym typeface="Calibri"/>
              </a:rPr>
              <a:t>The Dissolved Oxygen (DO) level needs to be above 4 mg/L in order for fish to survive. The data shows this reading until November 2019, when the data collected  were showing below 4 mg/L.  After analyzing the data, it was suggested that there may be a bad batch of ampoules in the DO Kit.  After measurements were made with a new batch of ampoules, the DO level readings were back to normal levels.</a:t>
            </a:r>
            <a:endParaRPr/>
          </a:p>
          <a:p>
            <a:pPr marL="1084580" marR="0" lvl="0" indent="0" algn="l" rtl="0">
              <a:lnSpc>
                <a:spcPct val="100000"/>
              </a:lnSpc>
              <a:spcBef>
                <a:spcPts val="900"/>
              </a:spcBef>
              <a:spcAft>
                <a:spcPts val="0"/>
              </a:spcAft>
              <a:buNone/>
            </a:pPr>
            <a:endParaRPr sz="2400">
              <a:solidFill>
                <a:srgbClr val="69ACC6"/>
              </a:solidFill>
              <a:latin typeface="Calibri"/>
              <a:ea typeface="Calibri"/>
              <a:cs typeface="Calibri"/>
              <a:sym typeface="Calibri"/>
            </a:endParaRPr>
          </a:p>
          <a:p>
            <a:pPr marL="1084580" marR="0" lvl="0" indent="0" algn="l" rtl="0">
              <a:lnSpc>
                <a:spcPct val="100000"/>
              </a:lnSpc>
              <a:spcBef>
                <a:spcPts val="900"/>
              </a:spcBef>
              <a:spcAft>
                <a:spcPts val="0"/>
              </a:spcAft>
              <a:buNone/>
            </a:pPr>
            <a:endParaRPr sz="2400">
              <a:solidFill>
                <a:srgbClr val="69ACC6"/>
              </a:solidFill>
              <a:latin typeface="Calibri"/>
              <a:ea typeface="Calibri"/>
              <a:cs typeface="Calibri"/>
              <a:sym typeface="Calibri"/>
            </a:endParaRPr>
          </a:p>
        </p:txBody>
      </p:sp>
      <p:sp>
        <p:nvSpPr>
          <p:cNvPr id="106" name="Google Shape;106;p12"/>
          <p:cNvSpPr txBox="1"/>
          <p:nvPr/>
        </p:nvSpPr>
        <p:spPr>
          <a:xfrm>
            <a:off x="1016000" y="4019950"/>
            <a:ext cx="5881500" cy="12447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US" sz="7500" b="1">
                <a:solidFill>
                  <a:srgbClr val="FFFFF5"/>
                </a:solidFill>
                <a:latin typeface="Arial Black"/>
                <a:ea typeface="Arial Black"/>
                <a:cs typeface="Arial Black"/>
                <a:sym typeface="Arial Black"/>
              </a:rPr>
              <a:t>Discussion</a:t>
            </a:r>
            <a:endParaRPr sz="7500">
              <a:solidFill>
                <a:schemeClr val="dk1"/>
              </a:solidFill>
              <a:latin typeface="Arial Black"/>
              <a:ea typeface="Arial Black"/>
              <a:cs typeface="Arial Black"/>
              <a:sym typeface="Arial Black"/>
            </a:endParaRPr>
          </a:p>
        </p:txBody>
      </p:sp>
      <p:sp>
        <p:nvSpPr>
          <p:cNvPr id="6" name="Rectangle 5">
            <a:extLst>
              <a:ext uri="{FF2B5EF4-FFF2-40B4-BE49-F238E27FC236}">
                <a16:creationId xmlns:a16="http://schemas.microsoft.com/office/drawing/2014/main" id="{E3ABBDC3-84D4-9649-9250-A794C79201F5}"/>
              </a:ext>
            </a:extLst>
          </p:cNvPr>
          <p:cNvSpPr/>
          <p:nvPr/>
        </p:nvSpPr>
        <p:spPr>
          <a:xfrm>
            <a:off x="16589847" y="9675910"/>
            <a:ext cx="1226618" cy="307777"/>
          </a:xfrm>
          <a:prstGeom prst="rect">
            <a:avLst/>
          </a:prstGeom>
        </p:spPr>
        <p:txBody>
          <a:bodyPr wrap="none">
            <a:spAutoFit/>
          </a:bodyPr>
          <a:lstStyle/>
          <a:p>
            <a:r>
              <a:rPr lang="en-US" dirty="0">
                <a:solidFill>
                  <a:schemeClr val="tx1"/>
                </a:solidFill>
                <a:latin typeface="Calibri"/>
                <a:ea typeface="Calibri"/>
                <a:cs typeface="Calibri"/>
                <a:sym typeface="Calibri"/>
              </a:rPr>
              <a:t>Cody Z. Garcia</a:t>
            </a: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Google Shape;111;p13"/>
          <p:cNvSpPr/>
          <p:nvPr/>
        </p:nvSpPr>
        <p:spPr>
          <a:xfrm>
            <a:off x="0" y="4692729"/>
            <a:ext cx="18288000" cy="5594350"/>
          </a:xfrm>
          <a:custGeom>
            <a:avLst/>
            <a:gdLst/>
            <a:ahLst/>
            <a:cxnLst/>
            <a:rect l="l" t="t" r="r" b="b"/>
            <a:pathLst>
              <a:path w="18288000" h="5594350" extrusionOk="0">
                <a:moveTo>
                  <a:pt x="0" y="0"/>
                </a:moveTo>
                <a:lnTo>
                  <a:pt x="18287997" y="0"/>
                </a:lnTo>
                <a:lnTo>
                  <a:pt x="18287997" y="5594269"/>
                </a:lnTo>
                <a:lnTo>
                  <a:pt x="0" y="5594269"/>
                </a:lnTo>
                <a:lnTo>
                  <a:pt x="0" y="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3"/>
          <p:cNvSpPr/>
          <p:nvPr/>
        </p:nvSpPr>
        <p:spPr>
          <a:xfrm>
            <a:off x="0" y="0"/>
            <a:ext cx="18287999" cy="458313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3"/>
          <p:cNvSpPr/>
          <p:nvPr/>
        </p:nvSpPr>
        <p:spPr>
          <a:xfrm>
            <a:off x="14438298" y="4578430"/>
            <a:ext cx="3850004" cy="114300"/>
          </a:xfrm>
          <a:custGeom>
            <a:avLst/>
            <a:gdLst/>
            <a:ahLst/>
            <a:cxnLst/>
            <a:rect l="l" t="t" r="r" b="b"/>
            <a:pathLst>
              <a:path w="3850005" h="114300" extrusionOk="0">
                <a:moveTo>
                  <a:pt x="0" y="0"/>
                </a:moveTo>
                <a:lnTo>
                  <a:pt x="3849698" y="0"/>
                </a:lnTo>
                <a:lnTo>
                  <a:pt x="3849698" y="114299"/>
                </a:lnTo>
                <a:lnTo>
                  <a:pt x="0" y="11429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3"/>
          <p:cNvSpPr/>
          <p:nvPr/>
        </p:nvSpPr>
        <p:spPr>
          <a:xfrm>
            <a:off x="9306884" y="4578430"/>
            <a:ext cx="4807585" cy="114300"/>
          </a:xfrm>
          <a:custGeom>
            <a:avLst/>
            <a:gdLst/>
            <a:ahLst/>
            <a:cxnLst/>
            <a:rect l="l" t="t" r="r" b="b"/>
            <a:pathLst>
              <a:path w="4807584" h="114300" extrusionOk="0">
                <a:moveTo>
                  <a:pt x="0" y="0"/>
                </a:moveTo>
                <a:lnTo>
                  <a:pt x="4807564" y="0"/>
                </a:lnTo>
                <a:lnTo>
                  <a:pt x="4807564" y="114299"/>
                </a:lnTo>
                <a:lnTo>
                  <a:pt x="0" y="11429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3"/>
          <p:cNvSpPr/>
          <p:nvPr/>
        </p:nvSpPr>
        <p:spPr>
          <a:xfrm>
            <a:off x="4175471" y="4578430"/>
            <a:ext cx="4807585" cy="114300"/>
          </a:xfrm>
          <a:custGeom>
            <a:avLst/>
            <a:gdLst/>
            <a:ahLst/>
            <a:cxnLst/>
            <a:rect l="l" t="t" r="r" b="b"/>
            <a:pathLst>
              <a:path w="4807584" h="114300" extrusionOk="0">
                <a:moveTo>
                  <a:pt x="0" y="0"/>
                </a:moveTo>
                <a:lnTo>
                  <a:pt x="4807562" y="0"/>
                </a:lnTo>
                <a:lnTo>
                  <a:pt x="4807562" y="114299"/>
                </a:lnTo>
                <a:lnTo>
                  <a:pt x="0" y="11429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3"/>
          <p:cNvSpPr/>
          <p:nvPr/>
        </p:nvSpPr>
        <p:spPr>
          <a:xfrm>
            <a:off x="0" y="4578430"/>
            <a:ext cx="3851910" cy="114300"/>
          </a:xfrm>
          <a:custGeom>
            <a:avLst/>
            <a:gdLst/>
            <a:ahLst/>
            <a:cxnLst/>
            <a:rect l="l" t="t" r="r" b="b"/>
            <a:pathLst>
              <a:path w="3851910" h="114300" extrusionOk="0">
                <a:moveTo>
                  <a:pt x="0" y="0"/>
                </a:moveTo>
                <a:lnTo>
                  <a:pt x="3851621" y="0"/>
                </a:lnTo>
                <a:lnTo>
                  <a:pt x="3851621" y="114299"/>
                </a:lnTo>
                <a:lnTo>
                  <a:pt x="0" y="11429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3"/>
          <p:cNvSpPr txBox="1">
            <a:spLocks noGrp="1"/>
          </p:cNvSpPr>
          <p:nvPr>
            <p:ph type="title"/>
          </p:nvPr>
        </p:nvSpPr>
        <p:spPr>
          <a:xfrm>
            <a:off x="6398125" y="1650225"/>
            <a:ext cx="5887200" cy="1244700"/>
          </a:xfrm>
          <a:prstGeom prst="rect">
            <a:avLst/>
          </a:prstGeom>
          <a:noFill/>
          <a:ln>
            <a:noFill/>
          </a:ln>
        </p:spPr>
        <p:txBody>
          <a:bodyPr spcFirstLastPara="1" wrap="square" lIns="0" tIns="0" rIns="0" bIns="0" anchor="t" anchorCtr="0">
            <a:noAutofit/>
          </a:bodyPr>
          <a:lstStyle/>
          <a:p>
            <a:pPr marL="12700" lvl="0" indent="0" algn="l" rtl="0">
              <a:lnSpc>
                <a:spcPct val="100000"/>
              </a:lnSpc>
              <a:spcBef>
                <a:spcPts val="0"/>
              </a:spcBef>
              <a:spcAft>
                <a:spcPts val="0"/>
              </a:spcAft>
              <a:buNone/>
            </a:pPr>
            <a:r>
              <a:rPr lang="en-US">
                <a:solidFill>
                  <a:srgbClr val="69ACC6"/>
                </a:solidFill>
              </a:rPr>
              <a:t>Conclusion</a:t>
            </a:r>
            <a:endParaRPr/>
          </a:p>
        </p:txBody>
      </p:sp>
      <p:sp>
        <p:nvSpPr>
          <p:cNvPr id="118" name="Google Shape;118;p13"/>
          <p:cNvSpPr/>
          <p:nvPr/>
        </p:nvSpPr>
        <p:spPr>
          <a:xfrm>
            <a:off x="8983035" y="4477005"/>
            <a:ext cx="323850" cy="314325"/>
          </a:xfrm>
          <a:custGeom>
            <a:avLst/>
            <a:gdLst/>
            <a:ahLst/>
            <a:cxnLst/>
            <a:rect l="l" t="t" r="r" b="b"/>
            <a:pathLst>
              <a:path w="323850" h="314325" extrusionOk="0">
                <a:moveTo>
                  <a:pt x="0" y="0"/>
                </a:moveTo>
                <a:lnTo>
                  <a:pt x="323849" y="0"/>
                </a:lnTo>
                <a:lnTo>
                  <a:pt x="323849" y="314324"/>
                </a:lnTo>
                <a:lnTo>
                  <a:pt x="0" y="314324"/>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3"/>
          <p:cNvSpPr/>
          <p:nvPr/>
        </p:nvSpPr>
        <p:spPr>
          <a:xfrm>
            <a:off x="3851621" y="4477005"/>
            <a:ext cx="323850" cy="314325"/>
          </a:xfrm>
          <a:custGeom>
            <a:avLst/>
            <a:gdLst/>
            <a:ahLst/>
            <a:cxnLst/>
            <a:rect l="l" t="t" r="r" b="b"/>
            <a:pathLst>
              <a:path w="323850" h="314325" extrusionOk="0">
                <a:moveTo>
                  <a:pt x="0" y="0"/>
                </a:moveTo>
                <a:lnTo>
                  <a:pt x="323849" y="0"/>
                </a:lnTo>
                <a:lnTo>
                  <a:pt x="323849" y="314324"/>
                </a:lnTo>
                <a:lnTo>
                  <a:pt x="0" y="314324"/>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3"/>
          <p:cNvSpPr txBox="1"/>
          <p:nvPr/>
        </p:nvSpPr>
        <p:spPr>
          <a:xfrm>
            <a:off x="2906084" y="5308003"/>
            <a:ext cx="12801599" cy="13542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4400">
                <a:solidFill>
                  <a:srgbClr val="69ACC6"/>
                </a:solidFill>
                <a:latin typeface="Calibri"/>
                <a:ea typeface="Calibri"/>
                <a:cs typeface="Calibri"/>
                <a:sym typeface="Calibri"/>
              </a:rPr>
              <a:t>Fish and wildlife are able to flourish at Lake Norconian because the lake has the following essential qualities:</a:t>
            </a:r>
            <a:endParaRPr/>
          </a:p>
        </p:txBody>
      </p:sp>
      <p:sp>
        <p:nvSpPr>
          <p:cNvPr id="121" name="Google Shape;121;p13"/>
          <p:cNvSpPr/>
          <p:nvPr/>
        </p:nvSpPr>
        <p:spPr>
          <a:xfrm>
            <a:off x="14114450" y="4477005"/>
            <a:ext cx="323850" cy="314325"/>
          </a:xfrm>
          <a:custGeom>
            <a:avLst/>
            <a:gdLst/>
            <a:ahLst/>
            <a:cxnLst/>
            <a:rect l="l" t="t" r="r" b="b"/>
            <a:pathLst>
              <a:path w="323850" h="314325" extrusionOk="0">
                <a:moveTo>
                  <a:pt x="0" y="0"/>
                </a:moveTo>
                <a:lnTo>
                  <a:pt x="323849" y="0"/>
                </a:lnTo>
                <a:lnTo>
                  <a:pt x="323849" y="314324"/>
                </a:lnTo>
                <a:lnTo>
                  <a:pt x="0" y="314324"/>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3"/>
          <p:cNvSpPr/>
          <p:nvPr/>
        </p:nvSpPr>
        <p:spPr>
          <a:xfrm>
            <a:off x="16727930" y="626852"/>
            <a:ext cx="1066799" cy="8000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3"/>
          <p:cNvSpPr/>
          <p:nvPr/>
        </p:nvSpPr>
        <p:spPr>
          <a:xfrm>
            <a:off x="5176837" y="9567455"/>
            <a:ext cx="7934324" cy="6857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3"/>
          <p:cNvSpPr txBox="1"/>
          <p:nvPr/>
        </p:nvSpPr>
        <p:spPr>
          <a:xfrm>
            <a:off x="4600014" y="7021149"/>
            <a:ext cx="8766041" cy="1661993"/>
          </a:xfrm>
          <a:prstGeom prst="rect">
            <a:avLst/>
          </a:prstGeom>
          <a:noFill/>
          <a:ln>
            <a:noFill/>
          </a:ln>
        </p:spPr>
        <p:txBody>
          <a:bodyPr spcFirstLastPara="1" wrap="square" lIns="0" tIns="0" rIns="0" bIns="0" anchor="t" anchorCtr="0">
            <a:noAutofit/>
          </a:bodyPr>
          <a:lstStyle/>
          <a:p>
            <a:pPr marL="742950" marR="0" lvl="0" indent="-742950" algn="l" rtl="0">
              <a:lnSpc>
                <a:spcPct val="100000"/>
              </a:lnSpc>
              <a:spcBef>
                <a:spcPts val="0"/>
              </a:spcBef>
              <a:spcAft>
                <a:spcPts val="0"/>
              </a:spcAft>
              <a:buClr>
                <a:srgbClr val="69ACC6"/>
              </a:buClr>
              <a:buSzPts val="3600"/>
              <a:buFont typeface="Calibri"/>
              <a:buAutoNum type="arabicPeriod"/>
            </a:pPr>
            <a:r>
              <a:rPr lang="en-US" sz="3600">
                <a:solidFill>
                  <a:srgbClr val="69ACC6"/>
                </a:solidFill>
                <a:latin typeface="Calibri"/>
                <a:ea typeface="Calibri"/>
                <a:cs typeface="Calibri"/>
                <a:sym typeface="Calibri"/>
              </a:rPr>
              <a:t>Water temperature is between 11°C and 28°C</a:t>
            </a:r>
            <a:endParaRPr/>
          </a:p>
          <a:p>
            <a:pPr marL="742950" marR="0" lvl="0" indent="-742950" algn="l" rtl="0">
              <a:lnSpc>
                <a:spcPct val="100000"/>
              </a:lnSpc>
              <a:spcBef>
                <a:spcPts val="0"/>
              </a:spcBef>
              <a:spcAft>
                <a:spcPts val="0"/>
              </a:spcAft>
              <a:buClr>
                <a:srgbClr val="69ACC6"/>
              </a:buClr>
              <a:buSzPts val="3600"/>
              <a:buFont typeface="Calibri"/>
              <a:buAutoNum type="arabicPeriod"/>
            </a:pPr>
            <a:r>
              <a:rPr lang="en-US" sz="3600">
                <a:solidFill>
                  <a:srgbClr val="69ACC6"/>
                </a:solidFill>
                <a:latin typeface="Calibri"/>
                <a:ea typeface="Calibri"/>
                <a:cs typeface="Calibri"/>
                <a:sym typeface="Calibri"/>
              </a:rPr>
              <a:t>pH Level is between 6 to 8 pH units</a:t>
            </a:r>
            <a:endParaRPr/>
          </a:p>
          <a:p>
            <a:pPr marL="742950" marR="0" lvl="0" indent="-742950" algn="l" rtl="0">
              <a:lnSpc>
                <a:spcPct val="100000"/>
              </a:lnSpc>
              <a:spcBef>
                <a:spcPts val="0"/>
              </a:spcBef>
              <a:spcAft>
                <a:spcPts val="0"/>
              </a:spcAft>
              <a:buClr>
                <a:srgbClr val="69ACC6"/>
              </a:buClr>
              <a:buSzPts val="3600"/>
              <a:buFont typeface="Calibri"/>
              <a:buAutoNum type="arabicPeriod"/>
            </a:pPr>
            <a:r>
              <a:rPr lang="en-US" sz="3600">
                <a:solidFill>
                  <a:srgbClr val="69ACC6"/>
                </a:solidFill>
                <a:latin typeface="Calibri"/>
                <a:ea typeface="Calibri"/>
                <a:cs typeface="Calibri"/>
                <a:sym typeface="Calibri"/>
              </a:rPr>
              <a:t>Dissolved Oxygen Level is above 4 mg/L</a:t>
            </a:r>
            <a:endParaRPr sz="3600">
              <a:solidFill>
                <a:schemeClr val="dk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9D52C948-FCC5-8345-AF04-3A7D9F3E96C5}"/>
              </a:ext>
            </a:extLst>
          </p:cNvPr>
          <p:cNvSpPr/>
          <p:nvPr/>
        </p:nvSpPr>
        <p:spPr>
          <a:xfrm>
            <a:off x="16589847" y="9675910"/>
            <a:ext cx="1226618" cy="307777"/>
          </a:xfrm>
          <a:prstGeom prst="rect">
            <a:avLst/>
          </a:prstGeom>
        </p:spPr>
        <p:txBody>
          <a:bodyPr wrap="none">
            <a:spAutoFit/>
          </a:bodyPr>
          <a:lstStyle/>
          <a:p>
            <a:r>
              <a:rPr lang="en-US" dirty="0">
                <a:solidFill>
                  <a:schemeClr val="tx1"/>
                </a:solidFill>
                <a:latin typeface="Calibri"/>
                <a:ea typeface="Calibri"/>
                <a:cs typeface="Calibri"/>
                <a:sym typeface="Calibri"/>
              </a:rPr>
              <a:t>Cody Z. Garcia</a:t>
            </a:r>
            <a:endParaRPr 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29" name="Google Shape;129;p14"/>
          <p:cNvSpPr/>
          <p:nvPr/>
        </p:nvSpPr>
        <p:spPr>
          <a:xfrm>
            <a:off x="5962649" y="0"/>
            <a:ext cx="12325350" cy="10287000"/>
          </a:xfrm>
          <a:custGeom>
            <a:avLst/>
            <a:gdLst/>
            <a:ahLst/>
            <a:cxnLst/>
            <a:rect l="l" t="t" r="r" b="b"/>
            <a:pathLst>
              <a:path w="12325350" h="10287000" extrusionOk="0">
                <a:moveTo>
                  <a:pt x="0" y="0"/>
                </a:moveTo>
                <a:lnTo>
                  <a:pt x="12325348" y="0"/>
                </a:lnTo>
                <a:lnTo>
                  <a:pt x="12325348" y="10286998"/>
                </a:lnTo>
                <a:lnTo>
                  <a:pt x="0" y="10286998"/>
                </a:lnTo>
                <a:lnTo>
                  <a:pt x="0" y="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4"/>
          <p:cNvSpPr/>
          <p:nvPr/>
        </p:nvSpPr>
        <p:spPr>
          <a:xfrm>
            <a:off x="0" y="0"/>
            <a:ext cx="5962650" cy="10287000"/>
          </a:xfrm>
          <a:custGeom>
            <a:avLst/>
            <a:gdLst/>
            <a:ahLst/>
            <a:cxnLst/>
            <a:rect l="l" t="t" r="r" b="b"/>
            <a:pathLst>
              <a:path w="5962650" h="10287000" extrusionOk="0">
                <a:moveTo>
                  <a:pt x="0" y="0"/>
                </a:moveTo>
                <a:lnTo>
                  <a:pt x="5962649" y="0"/>
                </a:lnTo>
                <a:lnTo>
                  <a:pt x="5962649" y="10286999"/>
                </a:lnTo>
                <a:lnTo>
                  <a:pt x="0" y="1028699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4"/>
          <p:cNvSpPr txBox="1">
            <a:spLocks noGrp="1"/>
          </p:cNvSpPr>
          <p:nvPr>
            <p:ph type="title"/>
          </p:nvPr>
        </p:nvSpPr>
        <p:spPr>
          <a:xfrm>
            <a:off x="547650" y="1101700"/>
            <a:ext cx="5195400" cy="2318400"/>
          </a:xfrm>
          <a:prstGeom prst="rect">
            <a:avLst/>
          </a:prstGeom>
          <a:noFill/>
          <a:ln>
            <a:noFill/>
          </a:ln>
        </p:spPr>
        <p:txBody>
          <a:bodyPr spcFirstLastPara="1" wrap="square" lIns="0" tIns="0" rIns="0" bIns="0" anchor="t" anchorCtr="0">
            <a:noAutofit/>
          </a:bodyPr>
          <a:lstStyle/>
          <a:p>
            <a:pPr marL="12700" marR="5080" lvl="0" indent="0" algn="l" rtl="0">
              <a:lnSpc>
                <a:spcPct val="112500"/>
              </a:lnSpc>
              <a:spcBef>
                <a:spcPts val="0"/>
              </a:spcBef>
              <a:spcAft>
                <a:spcPts val="0"/>
              </a:spcAft>
              <a:buNone/>
            </a:pPr>
            <a:r>
              <a:rPr lang="en-US" sz="6500"/>
              <a:t>Citations/  References</a:t>
            </a:r>
            <a:endParaRPr sz="6500"/>
          </a:p>
        </p:txBody>
      </p:sp>
      <p:sp>
        <p:nvSpPr>
          <p:cNvPr id="132" name="Google Shape;132;p14"/>
          <p:cNvSpPr txBox="1"/>
          <p:nvPr/>
        </p:nvSpPr>
        <p:spPr>
          <a:xfrm>
            <a:off x="6201493" y="331875"/>
            <a:ext cx="9982200" cy="9522543"/>
          </a:xfrm>
          <a:prstGeom prst="rect">
            <a:avLst/>
          </a:prstGeom>
          <a:noFill/>
          <a:ln>
            <a:noFill/>
          </a:ln>
        </p:spPr>
        <p:txBody>
          <a:bodyPr spcFirstLastPara="1" wrap="square" lIns="0" tIns="0" rIns="0" bIns="0" anchor="t" anchorCtr="0">
            <a:noAutofit/>
          </a:bodyPr>
          <a:lstStyle/>
          <a:p>
            <a:pPr marL="469900" marR="5080" lvl="0" indent="-457200" algn="l" rtl="0">
              <a:lnSpc>
                <a:spcPct val="122500"/>
              </a:lnSpc>
              <a:spcBef>
                <a:spcPts val="0"/>
              </a:spcBef>
              <a:spcAft>
                <a:spcPts val="0"/>
              </a:spcAft>
              <a:buClr>
                <a:srgbClr val="69ACC6"/>
              </a:buClr>
              <a:buSzPts val="2400"/>
              <a:buFont typeface="Calibri"/>
              <a:buAutoNum type="arabicPeriod"/>
            </a:pPr>
            <a:r>
              <a:rPr lang="en-US" sz="2400">
                <a:solidFill>
                  <a:srgbClr val="69ACC6"/>
                </a:solidFill>
                <a:latin typeface="Calibri"/>
                <a:ea typeface="Calibri"/>
                <a:cs typeface="Calibri"/>
                <a:sym typeface="Calibri"/>
              </a:rPr>
              <a:t>“Water Temperature.” Environmental Measurement Systems, </a:t>
            </a:r>
            <a:r>
              <a:rPr lang="en-US" sz="2400" u="sng">
                <a:solidFill>
                  <a:schemeClr val="hlink"/>
                </a:solidFill>
                <a:latin typeface="Calibri"/>
                <a:ea typeface="Calibri"/>
                <a:cs typeface="Calibri"/>
                <a:sym typeface="Calibri"/>
                <a:hlinkClick r:id="rId3"/>
              </a:rPr>
              <a:t>www.fondriest.com/environmental-measurements/parameters/water-quality/water-temperature/</a:t>
            </a:r>
            <a:endParaRPr sz="2400">
              <a:solidFill>
                <a:srgbClr val="69ACC6"/>
              </a:solidFill>
              <a:latin typeface="Calibri"/>
              <a:ea typeface="Calibri"/>
              <a:cs typeface="Calibri"/>
              <a:sym typeface="Calibri"/>
            </a:endParaRPr>
          </a:p>
          <a:p>
            <a:pPr marL="469900" marR="5080" lvl="0" indent="-457200" algn="l" rtl="0">
              <a:lnSpc>
                <a:spcPct val="122500"/>
              </a:lnSpc>
              <a:spcBef>
                <a:spcPts val="1210"/>
              </a:spcBef>
              <a:spcAft>
                <a:spcPts val="0"/>
              </a:spcAft>
              <a:buClr>
                <a:srgbClr val="69ACC6"/>
              </a:buClr>
              <a:buSzPts val="2400"/>
              <a:buFont typeface="Calibri"/>
              <a:buAutoNum type="arabicPeriod"/>
            </a:pPr>
            <a:r>
              <a:rPr lang="en-US" sz="2400">
                <a:solidFill>
                  <a:srgbClr val="69ACC6"/>
                </a:solidFill>
                <a:latin typeface="Calibri"/>
                <a:ea typeface="Calibri"/>
                <a:cs typeface="Calibri"/>
                <a:sym typeface="Calibri"/>
              </a:rPr>
              <a:t>“PH of Water.” Environmental Measurement Systems, </a:t>
            </a:r>
            <a:r>
              <a:rPr lang="en-US" sz="2400" u="sng">
                <a:solidFill>
                  <a:schemeClr val="hlink"/>
                </a:solidFill>
                <a:latin typeface="Calibri"/>
                <a:ea typeface="Calibri"/>
                <a:cs typeface="Calibri"/>
                <a:sym typeface="Calibri"/>
                <a:hlinkClick r:id="rId4"/>
              </a:rPr>
              <a:t>www.fondriest.com/environmental-measurements/parameters/water-quality/ph/</a:t>
            </a:r>
            <a:r>
              <a:rPr lang="en-US" sz="2400">
                <a:solidFill>
                  <a:srgbClr val="69ACC6"/>
                </a:solidFill>
                <a:latin typeface="Calibri"/>
                <a:ea typeface="Calibri"/>
                <a:cs typeface="Calibri"/>
                <a:sym typeface="Calibri"/>
              </a:rPr>
              <a:t>. </a:t>
            </a:r>
            <a:endParaRPr/>
          </a:p>
          <a:p>
            <a:pPr marL="469900" marR="5080" lvl="0" indent="-457200" algn="l" rtl="0">
              <a:lnSpc>
                <a:spcPct val="122500"/>
              </a:lnSpc>
              <a:spcBef>
                <a:spcPts val="1210"/>
              </a:spcBef>
              <a:spcAft>
                <a:spcPts val="0"/>
              </a:spcAft>
              <a:buClr>
                <a:srgbClr val="69ACC6"/>
              </a:buClr>
              <a:buSzPts val="2400"/>
              <a:buFont typeface="Calibri"/>
              <a:buAutoNum type="arabicPeriod"/>
            </a:pPr>
            <a:r>
              <a:rPr lang="en-US" sz="2400">
                <a:solidFill>
                  <a:srgbClr val="69ACC6"/>
                </a:solidFill>
                <a:latin typeface="Calibri"/>
                <a:ea typeface="Calibri"/>
                <a:cs typeface="Calibri"/>
                <a:sym typeface="Calibri"/>
              </a:rPr>
              <a:t>Oram, Brian. “Mr. Brian Oram, PG.” Pennsylvania Well Water Testing Private Wellowners Drinking Water Pennsylvania Ground Water Education Program, </a:t>
            </a:r>
            <a:r>
              <a:rPr lang="en-US" sz="2400" u="sng">
                <a:solidFill>
                  <a:schemeClr val="hlink"/>
                </a:solidFill>
                <a:latin typeface="Calibri"/>
                <a:ea typeface="Calibri"/>
                <a:cs typeface="Calibri"/>
                <a:sym typeface="Calibri"/>
                <a:hlinkClick r:id="rId5"/>
              </a:rPr>
              <a:t>www.water-research.net/index.php/dissovled-oxygen-in-water</a:t>
            </a:r>
            <a:r>
              <a:rPr lang="en-US" sz="2400">
                <a:solidFill>
                  <a:srgbClr val="69ACC6"/>
                </a:solidFill>
                <a:latin typeface="Calibri"/>
                <a:ea typeface="Calibri"/>
                <a:cs typeface="Calibri"/>
                <a:sym typeface="Calibri"/>
              </a:rPr>
              <a:t>. </a:t>
            </a:r>
            <a:endParaRPr/>
          </a:p>
          <a:p>
            <a:pPr marL="469900" marR="5080" lvl="0" indent="-457200" algn="l" rtl="0">
              <a:lnSpc>
                <a:spcPct val="122500"/>
              </a:lnSpc>
              <a:spcBef>
                <a:spcPts val="1210"/>
              </a:spcBef>
              <a:spcAft>
                <a:spcPts val="0"/>
              </a:spcAft>
              <a:buClr>
                <a:srgbClr val="69ACC6"/>
              </a:buClr>
              <a:buSzPts val="2400"/>
              <a:buFont typeface="Calibri"/>
              <a:buAutoNum type="arabicPeriod"/>
            </a:pPr>
            <a:r>
              <a:rPr lang="en-US" sz="2400">
                <a:solidFill>
                  <a:srgbClr val="69ACC6"/>
                </a:solidFill>
                <a:latin typeface="Calibri"/>
                <a:ea typeface="Calibri"/>
                <a:cs typeface="Calibri"/>
                <a:sym typeface="Calibri"/>
              </a:rPr>
              <a:t>Dissolved Oxygen and Water, </a:t>
            </a:r>
            <a:r>
              <a:rPr lang="en-US" sz="2400" u="sng">
                <a:solidFill>
                  <a:schemeClr val="hlink"/>
                </a:solidFill>
                <a:latin typeface="Calibri"/>
                <a:ea typeface="Calibri"/>
                <a:cs typeface="Calibri"/>
                <a:sym typeface="Calibri"/>
                <a:hlinkClick r:id="rId6"/>
              </a:rPr>
              <a:t>www.usgs.gov/special-topic/water-science-school/science/dissolved-oxygen-and-water?qt-science_center_objects=0#qt-science_center_objects</a:t>
            </a:r>
            <a:r>
              <a:rPr lang="en-US" sz="2400">
                <a:solidFill>
                  <a:srgbClr val="69ACC6"/>
                </a:solidFill>
                <a:latin typeface="Calibri"/>
                <a:ea typeface="Calibri"/>
                <a:cs typeface="Calibri"/>
                <a:sym typeface="Calibri"/>
              </a:rPr>
              <a:t>. </a:t>
            </a:r>
            <a:endParaRPr/>
          </a:p>
          <a:p>
            <a:pPr marL="469900" marR="5080" lvl="0" indent="-457200" algn="l" rtl="0">
              <a:lnSpc>
                <a:spcPct val="122500"/>
              </a:lnSpc>
              <a:spcBef>
                <a:spcPts val="1210"/>
              </a:spcBef>
              <a:spcAft>
                <a:spcPts val="0"/>
              </a:spcAft>
              <a:buClr>
                <a:srgbClr val="69ACC6"/>
              </a:buClr>
              <a:buSzPts val="2400"/>
              <a:buFont typeface="Calibri"/>
              <a:buAutoNum type="arabicPeriod"/>
            </a:pPr>
            <a:r>
              <a:rPr lang="en-US" sz="2400">
                <a:solidFill>
                  <a:srgbClr val="69ACC6"/>
                </a:solidFill>
                <a:latin typeface="Calibri"/>
                <a:ea typeface="Calibri"/>
                <a:cs typeface="Calibri"/>
                <a:sym typeface="Calibri"/>
              </a:rPr>
              <a:t>“Indicators: Dissolved Oxygen.” EPA, Environmental Protection Agency, 16 Aug. 2016, </a:t>
            </a:r>
            <a:r>
              <a:rPr lang="en-US" sz="2400" u="sng">
                <a:solidFill>
                  <a:schemeClr val="hlink"/>
                </a:solidFill>
                <a:latin typeface="Calibri"/>
                <a:ea typeface="Calibri"/>
                <a:cs typeface="Calibri"/>
                <a:sym typeface="Calibri"/>
                <a:hlinkClick r:id="rId7"/>
              </a:rPr>
              <a:t>www.epa.gov/national-aquatic-resource-surveys/indicators-dissolved-oxygen</a:t>
            </a:r>
            <a:endParaRPr sz="2400">
              <a:solidFill>
                <a:srgbClr val="69ACC6"/>
              </a:solidFill>
              <a:latin typeface="Calibri"/>
              <a:ea typeface="Calibri"/>
              <a:cs typeface="Calibri"/>
              <a:sym typeface="Calibri"/>
            </a:endParaRPr>
          </a:p>
          <a:p>
            <a:pPr marL="469900" marR="5080" lvl="0" indent="-457200" algn="l" rtl="0">
              <a:lnSpc>
                <a:spcPct val="122500"/>
              </a:lnSpc>
              <a:spcBef>
                <a:spcPts val="1210"/>
              </a:spcBef>
              <a:spcAft>
                <a:spcPts val="0"/>
              </a:spcAft>
              <a:buClr>
                <a:srgbClr val="69ACC6"/>
              </a:buClr>
              <a:buSzPts val="2400"/>
              <a:buFont typeface="Calibri"/>
              <a:buAutoNum type="arabicPeriod"/>
            </a:pPr>
            <a:r>
              <a:rPr lang="en-US" sz="2400">
                <a:solidFill>
                  <a:srgbClr val="69ACC6"/>
                </a:solidFill>
                <a:latin typeface="Calibri"/>
                <a:ea typeface="Calibri"/>
                <a:cs typeface="Calibri"/>
                <a:sym typeface="Calibri"/>
              </a:rPr>
              <a:t>“Dissolved Oxygen.” Environmental Measurement Systems, </a:t>
            </a:r>
            <a:r>
              <a:rPr lang="en-US" sz="2400" u="sng">
                <a:solidFill>
                  <a:schemeClr val="hlink"/>
                </a:solidFill>
                <a:latin typeface="Calibri"/>
                <a:ea typeface="Calibri"/>
                <a:cs typeface="Calibri"/>
                <a:sym typeface="Calibri"/>
                <a:hlinkClick r:id="rId8"/>
              </a:rPr>
              <a:t>www.fondriest.com/environmental-measurements/parameters/water-quality/dissolved-oxygen/</a:t>
            </a:r>
            <a:r>
              <a:rPr lang="en-US" sz="2400">
                <a:solidFill>
                  <a:srgbClr val="69ACC6"/>
                </a:solidFill>
                <a:latin typeface="Calibri"/>
                <a:ea typeface="Calibri"/>
                <a:cs typeface="Calibri"/>
                <a:sym typeface="Calibri"/>
              </a:rPr>
              <a:t>. </a:t>
            </a:r>
            <a:endParaRPr/>
          </a:p>
          <a:p>
            <a:pPr marL="12700" marR="5080" lvl="0" indent="0" algn="l" rtl="0">
              <a:lnSpc>
                <a:spcPct val="122500"/>
              </a:lnSpc>
              <a:spcBef>
                <a:spcPts val="1210"/>
              </a:spcBef>
              <a:spcAft>
                <a:spcPts val="0"/>
              </a:spcAft>
              <a:buNone/>
            </a:pPr>
            <a:endParaRPr sz="2400">
              <a:solidFill>
                <a:srgbClr val="69ACC6"/>
              </a:solidFill>
              <a:latin typeface="Calibri"/>
              <a:ea typeface="Calibri"/>
              <a:cs typeface="Calibri"/>
              <a:sym typeface="Calibri"/>
            </a:endParaRPr>
          </a:p>
        </p:txBody>
      </p:sp>
      <p:sp>
        <p:nvSpPr>
          <p:cNvPr id="133" name="Google Shape;133;p14"/>
          <p:cNvSpPr/>
          <p:nvPr/>
        </p:nvSpPr>
        <p:spPr>
          <a:xfrm>
            <a:off x="8001000" y="9486073"/>
            <a:ext cx="7753348" cy="695324"/>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4"/>
          <p:cNvSpPr/>
          <p:nvPr/>
        </p:nvSpPr>
        <p:spPr>
          <a:xfrm>
            <a:off x="16573306" y="437078"/>
            <a:ext cx="1066799" cy="80009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Rectangle 7">
            <a:extLst>
              <a:ext uri="{FF2B5EF4-FFF2-40B4-BE49-F238E27FC236}">
                <a16:creationId xmlns:a16="http://schemas.microsoft.com/office/drawing/2014/main" id="{783A5283-2A62-5245-8D0A-CB2AE8BB87BE}"/>
              </a:ext>
            </a:extLst>
          </p:cNvPr>
          <p:cNvSpPr/>
          <p:nvPr/>
        </p:nvSpPr>
        <p:spPr>
          <a:xfrm>
            <a:off x="16589847" y="9675910"/>
            <a:ext cx="1226618" cy="307777"/>
          </a:xfrm>
          <a:prstGeom prst="rect">
            <a:avLst/>
          </a:prstGeom>
        </p:spPr>
        <p:txBody>
          <a:bodyPr wrap="none">
            <a:spAutoFit/>
          </a:bodyPr>
          <a:lstStyle/>
          <a:p>
            <a:r>
              <a:rPr lang="en-US" dirty="0">
                <a:solidFill>
                  <a:schemeClr val="tx1"/>
                </a:solidFill>
                <a:latin typeface="Calibri"/>
                <a:ea typeface="Calibri"/>
                <a:cs typeface="Calibri"/>
                <a:sym typeface="Calibri"/>
              </a:rPr>
              <a:t>Cody Z. Garcia</a:t>
            </a: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39" name="Google Shape;139;p15"/>
          <p:cNvSpPr/>
          <p:nvPr/>
        </p:nvSpPr>
        <p:spPr>
          <a:xfrm>
            <a:off x="0" y="5"/>
            <a:ext cx="18287999" cy="102869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5"/>
          <p:cNvSpPr/>
          <p:nvPr/>
        </p:nvSpPr>
        <p:spPr>
          <a:xfrm>
            <a:off x="5176566" y="1546514"/>
            <a:ext cx="7810500" cy="6362700"/>
          </a:xfrm>
          <a:custGeom>
            <a:avLst/>
            <a:gdLst/>
            <a:ahLst/>
            <a:cxnLst/>
            <a:rect l="l" t="t" r="r" b="b"/>
            <a:pathLst>
              <a:path w="7810500" h="6362700" extrusionOk="0">
                <a:moveTo>
                  <a:pt x="0" y="0"/>
                </a:moveTo>
                <a:lnTo>
                  <a:pt x="7810499" y="0"/>
                </a:lnTo>
                <a:lnTo>
                  <a:pt x="7810499" y="6362699"/>
                </a:lnTo>
                <a:lnTo>
                  <a:pt x="0" y="6362699"/>
                </a:lnTo>
                <a:lnTo>
                  <a:pt x="0" y="0"/>
                </a:lnTo>
                <a:close/>
              </a:path>
            </a:pathLst>
          </a:custGeom>
          <a:solidFill>
            <a:srgbClr val="69A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5"/>
          <p:cNvSpPr txBox="1">
            <a:spLocks noGrp="1"/>
          </p:cNvSpPr>
          <p:nvPr>
            <p:ph type="title"/>
          </p:nvPr>
        </p:nvSpPr>
        <p:spPr>
          <a:xfrm>
            <a:off x="6113000" y="4023875"/>
            <a:ext cx="6201900" cy="1302900"/>
          </a:xfrm>
          <a:prstGeom prst="rect">
            <a:avLst/>
          </a:prstGeom>
          <a:noFill/>
          <a:ln>
            <a:noFill/>
          </a:ln>
        </p:spPr>
        <p:txBody>
          <a:bodyPr spcFirstLastPara="1" wrap="square" lIns="0" tIns="0" rIns="0" bIns="0" anchor="t" anchorCtr="0">
            <a:noAutofit/>
          </a:bodyPr>
          <a:lstStyle/>
          <a:p>
            <a:pPr marL="12700" lvl="0" indent="0" algn="l" rtl="0">
              <a:lnSpc>
                <a:spcPct val="100000"/>
              </a:lnSpc>
              <a:spcBef>
                <a:spcPts val="0"/>
              </a:spcBef>
              <a:spcAft>
                <a:spcPts val="0"/>
              </a:spcAft>
              <a:buNone/>
            </a:pPr>
            <a:r>
              <a:rPr lang="en-US" sz="7850"/>
              <a:t>Questions?</a:t>
            </a:r>
            <a:endParaRPr sz="7850"/>
          </a:p>
        </p:txBody>
      </p:sp>
      <p:sp>
        <p:nvSpPr>
          <p:cNvPr id="142" name="Google Shape;142;p15"/>
          <p:cNvSpPr/>
          <p:nvPr/>
        </p:nvSpPr>
        <p:spPr>
          <a:xfrm>
            <a:off x="5176837" y="9455723"/>
            <a:ext cx="7934324" cy="6857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A796B897-0848-2141-9799-CDB3CD94919D}"/>
              </a:ext>
            </a:extLst>
          </p:cNvPr>
          <p:cNvSpPr/>
          <p:nvPr/>
        </p:nvSpPr>
        <p:spPr>
          <a:xfrm>
            <a:off x="16589847" y="9675910"/>
            <a:ext cx="1226618" cy="307777"/>
          </a:xfrm>
          <a:prstGeom prst="rect">
            <a:avLst/>
          </a:prstGeom>
        </p:spPr>
        <p:txBody>
          <a:bodyPr wrap="none">
            <a:spAutoFit/>
          </a:bodyPr>
          <a:lstStyle/>
          <a:p>
            <a:r>
              <a:rPr lang="en-US" dirty="0">
                <a:solidFill>
                  <a:schemeClr val="tx1"/>
                </a:solidFill>
                <a:latin typeface="Calibri"/>
                <a:ea typeface="Calibri"/>
                <a:cs typeface="Calibri"/>
                <a:sym typeface="Calibri"/>
              </a:rPr>
              <a:t>Cody Z. Garcia</a:t>
            </a:r>
            <a:endParaRPr lang="en-US"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687</Words>
  <Application>Microsoft Macintosh PowerPoint</Application>
  <PresentationFormat>Custom</PresentationFormat>
  <Paragraphs>58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Times New Roman</vt:lpstr>
      <vt:lpstr>Noto Sans Symbols</vt:lpstr>
      <vt:lpstr>Calibri</vt:lpstr>
      <vt:lpstr>Arimo</vt:lpstr>
      <vt:lpstr>Arial Black</vt:lpstr>
      <vt:lpstr>Arial</vt:lpstr>
      <vt:lpstr>Office Theme</vt:lpstr>
      <vt:lpstr>2020 GLOBE VIRTUAL MEETING  STUDENT SHOWCASE</vt:lpstr>
      <vt:lpstr>PowerPoint Presentation</vt:lpstr>
      <vt:lpstr>PowerPoint Presentation</vt:lpstr>
      <vt:lpstr>Research Methods</vt:lpstr>
      <vt:lpstr>Data / Results</vt:lpstr>
      <vt:lpstr>PowerPoint Presentation</vt:lpstr>
      <vt:lpstr>Conclusion</vt:lpstr>
      <vt:lpstr>Citations/  References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GLOBE VIRTUAL MEETING  STUDENT SHOWCASE</dc:title>
  <cp:lastModifiedBy>Microsoft Office User</cp:lastModifiedBy>
  <cp:revision>1</cp:revision>
  <dcterms:modified xsi:type="dcterms:W3CDTF">2020-07-16T00:29:54Z</dcterms:modified>
</cp:coreProperties>
</file>