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Bree Serif"/>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font" Target="fonts/BreeSerif-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840e539f5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840e539f5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7840e539f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840e539f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840e539f5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840e539f5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840e539f5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840e539f5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840e539f5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840e539f5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840e539f5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840e539f5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840e539f5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840e539f5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840e539f5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840e539f5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840e539f5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840e539f5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3AB9FD"/>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jpg"/><Relationship Id="rId10" Type="http://schemas.openxmlformats.org/officeDocument/2006/relationships/image" Target="../media/image9.png"/><Relationship Id="rId13" Type="http://schemas.openxmlformats.org/officeDocument/2006/relationships/image" Target="../media/image7.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9.png"/><Relationship Id="rId1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30.jpg"/></Relationships>
</file>

<file path=ppt/slides/_rels/slide2.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26.jpg"/><Relationship Id="rId9"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23.png"/><Relationship Id="rId8"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12.jpg"/></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6.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23.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sp>
        <p:nvSpPr>
          <p:cNvPr id="54" name="Google Shape;54;p13"/>
          <p:cNvSpPr txBox="1"/>
          <p:nvPr/>
        </p:nvSpPr>
        <p:spPr>
          <a:xfrm>
            <a:off x="0" y="1459075"/>
            <a:ext cx="9144000" cy="1838100"/>
          </a:xfrm>
          <a:prstGeom prst="rect">
            <a:avLst/>
          </a:prstGeom>
          <a:solidFill>
            <a:srgbClr val="3AB9F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Contrail Formation in Southeastern Michigan </a:t>
            </a:r>
            <a:endParaRPr sz="3100">
              <a:solidFill>
                <a:srgbClr val="FFFFFF"/>
              </a:solidFill>
              <a:latin typeface="Bree Serif"/>
              <a:ea typeface="Bree Serif"/>
              <a:cs typeface="Bree Serif"/>
              <a:sym typeface="Bree Serif"/>
            </a:endParaRPr>
          </a:p>
          <a:p>
            <a:pPr indent="0" lvl="0" marL="0" rtl="0" algn="ctr">
              <a:spcBef>
                <a:spcPts val="0"/>
              </a:spcBef>
              <a:spcAft>
                <a:spcPts val="0"/>
              </a:spcAft>
              <a:buNone/>
            </a:pPr>
            <a:r>
              <a:rPr lang="en" sz="3100">
                <a:solidFill>
                  <a:srgbClr val="FFFFFF"/>
                </a:solidFill>
                <a:latin typeface="Bree Serif"/>
                <a:ea typeface="Bree Serif"/>
                <a:cs typeface="Bree Serif"/>
                <a:sym typeface="Bree Serif"/>
              </a:rPr>
              <a:t>with Potential Regional and Global Impacts</a:t>
            </a:r>
            <a:endParaRPr sz="3100">
              <a:solidFill>
                <a:srgbClr val="FFFFFF"/>
              </a:solidFill>
              <a:latin typeface="Bree Serif"/>
              <a:ea typeface="Bree Serif"/>
              <a:cs typeface="Bree Serif"/>
              <a:sym typeface="Bree Serif"/>
            </a:endParaRPr>
          </a:p>
        </p:txBody>
      </p:sp>
      <p:pic>
        <p:nvPicPr>
          <p:cNvPr id="55" name="Google Shape;55;p13"/>
          <p:cNvPicPr preferRelativeResize="0"/>
          <p:nvPr/>
        </p:nvPicPr>
        <p:blipFill rotWithShape="1">
          <a:blip r:embed="rId3">
            <a:alphaModFix/>
          </a:blip>
          <a:srcRect b="23083" l="16291" r="21504" t="19823"/>
          <a:stretch/>
        </p:blipFill>
        <p:spPr>
          <a:xfrm>
            <a:off x="0" y="4045929"/>
            <a:ext cx="1195825" cy="1097571"/>
          </a:xfrm>
          <a:prstGeom prst="rect">
            <a:avLst/>
          </a:prstGeom>
          <a:noFill/>
          <a:ln>
            <a:noFill/>
          </a:ln>
        </p:spPr>
      </p:pic>
      <p:pic>
        <p:nvPicPr>
          <p:cNvPr id="56" name="Google Shape;56;p13"/>
          <p:cNvPicPr preferRelativeResize="0"/>
          <p:nvPr/>
        </p:nvPicPr>
        <p:blipFill rotWithShape="1">
          <a:blip r:embed="rId4">
            <a:alphaModFix/>
          </a:blip>
          <a:srcRect b="0" l="22186" r="22802" t="0"/>
          <a:stretch/>
        </p:blipFill>
        <p:spPr>
          <a:xfrm>
            <a:off x="1188725" y="4050688"/>
            <a:ext cx="1195825" cy="1088050"/>
          </a:xfrm>
          <a:prstGeom prst="rect">
            <a:avLst/>
          </a:prstGeom>
          <a:noFill/>
          <a:ln>
            <a:noFill/>
          </a:ln>
        </p:spPr>
      </p:pic>
      <p:pic>
        <p:nvPicPr>
          <p:cNvPr id="57" name="Google Shape;57;p13"/>
          <p:cNvPicPr preferRelativeResize="0"/>
          <p:nvPr/>
        </p:nvPicPr>
        <p:blipFill>
          <a:blip r:embed="rId5">
            <a:alphaModFix/>
          </a:blip>
          <a:stretch>
            <a:fillRect/>
          </a:stretch>
        </p:blipFill>
        <p:spPr>
          <a:xfrm>
            <a:off x="3613762" y="1100"/>
            <a:ext cx="1195825" cy="1195825"/>
          </a:xfrm>
          <a:prstGeom prst="rect">
            <a:avLst/>
          </a:prstGeom>
          <a:noFill/>
          <a:ln>
            <a:noFill/>
          </a:ln>
        </p:spPr>
      </p:pic>
      <p:pic>
        <p:nvPicPr>
          <p:cNvPr id="58" name="Google Shape;58;p13"/>
          <p:cNvPicPr preferRelativeResize="0"/>
          <p:nvPr/>
        </p:nvPicPr>
        <p:blipFill>
          <a:blip r:embed="rId6">
            <a:alphaModFix/>
          </a:blip>
          <a:stretch>
            <a:fillRect/>
          </a:stretch>
        </p:blipFill>
        <p:spPr>
          <a:xfrm>
            <a:off x="2246450" y="4396425"/>
            <a:ext cx="4163000" cy="662975"/>
          </a:xfrm>
          <a:prstGeom prst="rect">
            <a:avLst/>
          </a:prstGeom>
          <a:noFill/>
          <a:ln>
            <a:noFill/>
          </a:ln>
        </p:spPr>
      </p:pic>
      <p:pic>
        <p:nvPicPr>
          <p:cNvPr id="59" name="Google Shape;59;p13"/>
          <p:cNvPicPr preferRelativeResize="0"/>
          <p:nvPr/>
        </p:nvPicPr>
        <p:blipFill>
          <a:blip r:embed="rId7">
            <a:alphaModFix/>
          </a:blip>
          <a:stretch>
            <a:fillRect/>
          </a:stretch>
        </p:blipFill>
        <p:spPr>
          <a:xfrm>
            <a:off x="8031086" y="4079712"/>
            <a:ext cx="1029976" cy="1030000"/>
          </a:xfrm>
          <a:prstGeom prst="rect">
            <a:avLst/>
          </a:prstGeom>
          <a:noFill/>
          <a:ln>
            <a:noFill/>
          </a:ln>
        </p:spPr>
      </p:pic>
      <p:pic>
        <p:nvPicPr>
          <p:cNvPr id="60" name="Google Shape;60;p13"/>
          <p:cNvPicPr preferRelativeResize="0"/>
          <p:nvPr/>
        </p:nvPicPr>
        <p:blipFill rotWithShape="1">
          <a:blip r:embed="rId8">
            <a:alphaModFix/>
          </a:blip>
          <a:srcRect b="0" l="0" r="0" t="0"/>
          <a:stretch/>
        </p:blipFill>
        <p:spPr>
          <a:xfrm>
            <a:off x="-3" y="3557"/>
            <a:ext cx="1188720" cy="1188720"/>
          </a:xfrm>
          <a:prstGeom prst="rect">
            <a:avLst/>
          </a:prstGeom>
          <a:noFill/>
          <a:ln>
            <a:noFill/>
          </a:ln>
        </p:spPr>
      </p:pic>
      <p:pic>
        <p:nvPicPr>
          <p:cNvPr id="61" name="Google Shape;61;p13"/>
          <p:cNvPicPr preferRelativeResize="0"/>
          <p:nvPr/>
        </p:nvPicPr>
        <p:blipFill rotWithShape="1">
          <a:blip r:embed="rId9">
            <a:alphaModFix/>
          </a:blip>
          <a:srcRect b="7417" l="0" r="0" t="10440"/>
          <a:stretch/>
        </p:blipFill>
        <p:spPr>
          <a:xfrm>
            <a:off x="1188729" y="1088"/>
            <a:ext cx="818759" cy="1195826"/>
          </a:xfrm>
          <a:prstGeom prst="rect">
            <a:avLst/>
          </a:prstGeom>
          <a:noFill/>
          <a:ln>
            <a:noFill/>
          </a:ln>
        </p:spPr>
      </p:pic>
      <p:pic>
        <p:nvPicPr>
          <p:cNvPr descr="Big_final.psd" id="62" name="Google Shape;62;p13"/>
          <p:cNvPicPr preferRelativeResize="0"/>
          <p:nvPr/>
        </p:nvPicPr>
        <p:blipFill rotWithShape="1">
          <a:blip r:embed="rId10">
            <a:alphaModFix/>
          </a:blip>
          <a:srcRect b="0" l="0" r="0" t="0"/>
          <a:stretch/>
        </p:blipFill>
        <p:spPr>
          <a:xfrm>
            <a:off x="8089180" y="56081"/>
            <a:ext cx="1085850" cy="1085850"/>
          </a:xfrm>
          <a:prstGeom prst="rect">
            <a:avLst/>
          </a:prstGeom>
          <a:noFill/>
          <a:ln>
            <a:noFill/>
          </a:ln>
        </p:spPr>
      </p:pic>
      <p:sp>
        <p:nvSpPr>
          <p:cNvPr id="63" name="Google Shape;63;p13"/>
          <p:cNvSpPr txBox="1"/>
          <p:nvPr/>
        </p:nvSpPr>
        <p:spPr>
          <a:xfrm>
            <a:off x="843525" y="3228950"/>
            <a:ext cx="7709400" cy="66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Bree Serif"/>
                <a:ea typeface="Bree Serif"/>
                <a:cs typeface="Bree Serif"/>
                <a:sym typeface="Bree Serif"/>
              </a:rPr>
              <a:t>Crestwood High School - Dearborn Heights, Michigan</a:t>
            </a:r>
            <a:endParaRPr sz="2400">
              <a:latin typeface="Bree Serif"/>
              <a:ea typeface="Bree Serif"/>
              <a:cs typeface="Bree Serif"/>
              <a:sym typeface="Bree Serif"/>
            </a:endParaRPr>
          </a:p>
        </p:txBody>
      </p:sp>
      <p:pic>
        <p:nvPicPr>
          <p:cNvPr id="64" name="Google Shape;64;p13"/>
          <p:cNvPicPr preferRelativeResize="0"/>
          <p:nvPr/>
        </p:nvPicPr>
        <p:blipFill>
          <a:blip r:embed="rId11">
            <a:alphaModFix/>
          </a:blip>
          <a:stretch>
            <a:fillRect/>
          </a:stretch>
        </p:blipFill>
        <p:spPr>
          <a:xfrm>
            <a:off x="2007500" y="4650"/>
            <a:ext cx="1584957" cy="1188725"/>
          </a:xfrm>
          <a:prstGeom prst="rect">
            <a:avLst/>
          </a:prstGeom>
          <a:noFill/>
          <a:ln>
            <a:noFill/>
          </a:ln>
        </p:spPr>
      </p:pic>
      <p:pic>
        <p:nvPicPr>
          <p:cNvPr id="65" name="Google Shape;65;p13"/>
          <p:cNvPicPr preferRelativeResize="0"/>
          <p:nvPr/>
        </p:nvPicPr>
        <p:blipFill>
          <a:blip r:embed="rId12">
            <a:alphaModFix/>
          </a:blip>
          <a:stretch>
            <a:fillRect/>
          </a:stretch>
        </p:blipFill>
        <p:spPr>
          <a:xfrm>
            <a:off x="6466226" y="4328950"/>
            <a:ext cx="1508076" cy="730475"/>
          </a:xfrm>
          <a:prstGeom prst="rect">
            <a:avLst/>
          </a:prstGeom>
          <a:noFill/>
          <a:ln>
            <a:noFill/>
          </a:ln>
        </p:spPr>
      </p:pic>
      <p:pic>
        <p:nvPicPr>
          <p:cNvPr id="66" name="Google Shape;66;p13"/>
          <p:cNvPicPr preferRelativeResize="0"/>
          <p:nvPr/>
        </p:nvPicPr>
        <p:blipFill>
          <a:blip r:embed="rId13">
            <a:alphaModFix/>
          </a:blip>
          <a:stretch>
            <a:fillRect/>
          </a:stretch>
        </p:blipFill>
        <p:spPr>
          <a:xfrm>
            <a:off x="4836517" y="1100"/>
            <a:ext cx="1915020" cy="1195825"/>
          </a:xfrm>
          <a:prstGeom prst="rect">
            <a:avLst/>
          </a:prstGeom>
          <a:noFill/>
          <a:ln>
            <a:noFill/>
          </a:ln>
        </p:spPr>
      </p:pic>
      <p:pic>
        <p:nvPicPr>
          <p:cNvPr id="67" name="Google Shape;67;p13"/>
          <p:cNvPicPr preferRelativeResize="0"/>
          <p:nvPr/>
        </p:nvPicPr>
        <p:blipFill>
          <a:blip r:embed="rId14">
            <a:alphaModFix/>
          </a:blip>
          <a:stretch>
            <a:fillRect/>
          </a:stretch>
        </p:blipFill>
        <p:spPr>
          <a:xfrm>
            <a:off x="6778468" y="141724"/>
            <a:ext cx="1283750" cy="912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idx="1" type="body"/>
          </p:nvPr>
        </p:nvSpPr>
        <p:spPr>
          <a:xfrm>
            <a:off x="118900" y="863550"/>
            <a:ext cx="8988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700">
                <a:solidFill>
                  <a:srgbClr val="FFFFFF"/>
                </a:solidFill>
                <a:latin typeface="Bree Serif"/>
                <a:ea typeface="Bree Serif"/>
                <a:cs typeface="Bree Serif"/>
                <a:sym typeface="Bree Serif"/>
              </a:rPr>
              <a:t>Bock, Lisa &amp; Burkhardt, Ulrike. (2019). “Contrail cirrus radiative forcing for future air traffic.” </a:t>
            </a:r>
            <a:r>
              <a:rPr i="1" lang="en" sz="700">
                <a:solidFill>
                  <a:srgbClr val="FFFFFF"/>
                </a:solidFill>
                <a:latin typeface="Bree Serif"/>
                <a:ea typeface="Bree Serif"/>
                <a:cs typeface="Bree Serif"/>
                <a:sym typeface="Bree Serif"/>
              </a:rPr>
              <a:t>Atmospheric Chemistry and Physics</a:t>
            </a:r>
            <a:r>
              <a:rPr lang="en" sz="700">
                <a:solidFill>
                  <a:srgbClr val="FFFFFF"/>
                </a:solidFill>
                <a:latin typeface="Bree Serif"/>
                <a:ea typeface="Bree Serif"/>
                <a:cs typeface="Bree Serif"/>
                <a:sym typeface="Bree Serif"/>
              </a:rPr>
              <a:t>. 19. 8163-8174. 10.5194/acp-19-8163-2019.</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rgbClr val="FFFFFF"/>
                </a:solidFill>
                <a:latin typeface="Bree Serif"/>
                <a:ea typeface="Bree Serif"/>
                <a:cs typeface="Bree Serif"/>
                <a:sym typeface="Bree Serif"/>
              </a:rPr>
              <a:t>Burkhardt, U., Bock, L. &amp; Bier, A. “Mitigating the contrail cirrus climate impact by reducing aircraft soot number emissions.” </a:t>
            </a:r>
            <a:r>
              <a:rPr i="1" lang="en" sz="700">
                <a:solidFill>
                  <a:srgbClr val="FFFFFF"/>
                </a:solidFill>
                <a:latin typeface="Bree Serif"/>
                <a:ea typeface="Bree Serif"/>
                <a:cs typeface="Bree Serif"/>
                <a:sym typeface="Bree Serif"/>
              </a:rPr>
              <a:t>npj Clim Atmos Sci</a:t>
            </a:r>
            <a:r>
              <a:rPr lang="en" sz="700">
                <a:solidFill>
                  <a:srgbClr val="FFFFFF"/>
                </a:solidFill>
                <a:latin typeface="Bree Serif"/>
                <a:ea typeface="Bree Serif"/>
                <a:cs typeface="Bree Serif"/>
                <a:sym typeface="Bree Serif"/>
              </a:rPr>
              <a:t> 1, 37 (2018). https://doi.org/10.1038/s41612-018-0046-4. Accessed 7 Mar. 2020.</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rgbClr val="FFFFFF"/>
                </a:solidFill>
                <a:latin typeface="Bree Serif"/>
                <a:ea typeface="Bree Serif"/>
                <a:cs typeface="Bree Serif"/>
                <a:sym typeface="Bree Serif"/>
              </a:rPr>
              <a:t>Changnon, Stanley A. “Climate Fluctuations and Record-High Levels of Lake Michigan.” </a:t>
            </a:r>
            <a:r>
              <a:rPr i="1" lang="en" sz="700">
                <a:solidFill>
                  <a:srgbClr val="FFFFFF"/>
                </a:solidFill>
                <a:latin typeface="Bree Serif"/>
                <a:ea typeface="Bree Serif"/>
                <a:cs typeface="Bree Serif"/>
                <a:sym typeface="Bree Serif"/>
              </a:rPr>
              <a:t>Bulletin of the American Meteorological Society</a:t>
            </a:r>
            <a:r>
              <a:rPr lang="en" sz="700">
                <a:solidFill>
                  <a:srgbClr val="FFFFFF"/>
                </a:solidFill>
                <a:latin typeface="Bree Serif"/>
                <a:ea typeface="Bree Serif"/>
                <a:cs typeface="Bree Serif"/>
                <a:sym typeface="Bree Serif"/>
              </a:rPr>
              <a:t>, vol. 68, no. 11, 1987, pp. 1394–1402. </a:t>
            </a:r>
            <a:r>
              <a:rPr i="1" lang="en" sz="700">
                <a:solidFill>
                  <a:srgbClr val="FFFFFF"/>
                </a:solidFill>
                <a:latin typeface="Bree Serif"/>
                <a:ea typeface="Bree Serif"/>
                <a:cs typeface="Bree Serif"/>
                <a:sym typeface="Bree Serif"/>
              </a:rPr>
              <a:t>JSTOR</a:t>
            </a:r>
            <a:r>
              <a:rPr lang="en" sz="700">
                <a:solidFill>
                  <a:srgbClr val="FFFFFF"/>
                </a:solidFill>
                <a:latin typeface="Bree Serif"/>
                <a:ea typeface="Bree Serif"/>
                <a:cs typeface="Bree Serif"/>
                <a:sym typeface="Bree Serif"/>
              </a:rPr>
              <a:t>, www.jstor.org/stable/26226085. Accessed 7 Mar. 2020.</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rgbClr val="FFFFFF"/>
                </a:solidFill>
                <a:latin typeface="Bree Serif"/>
                <a:ea typeface="Bree Serif"/>
                <a:cs typeface="Bree Serif"/>
                <a:sym typeface="Bree Serif"/>
              </a:rPr>
              <a:t>“Clouds Protocol Featuring Satellite Comparison.” </a:t>
            </a:r>
            <a:r>
              <a:rPr i="1" lang="en" sz="700">
                <a:solidFill>
                  <a:srgbClr val="FFFFFF"/>
                </a:solidFill>
                <a:latin typeface="Bree Serif"/>
                <a:ea typeface="Bree Serif"/>
                <a:cs typeface="Bree Serif"/>
                <a:sym typeface="Bree Serif"/>
              </a:rPr>
              <a:t>The Globe Program</a:t>
            </a:r>
            <a:r>
              <a:rPr lang="en" sz="700">
                <a:solidFill>
                  <a:srgbClr val="FFFFFF"/>
                </a:solidFill>
                <a:latin typeface="Bree Serif"/>
                <a:ea typeface="Bree Serif"/>
                <a:cs typeface="Bree Serif"/>
                <a:sym typeface="Bree Serif"/>
              </a:rPr>
              <a:t>, www.globe.gov/documents/348614/7b79ee82-ebd6-4382-9283-181a412f063f. “Contrail Education.” </a:t>
            </a:r>
            <a:r>
              <a:rPr i="1" lang="en" sz="700">
                <a:solidFill>
                  <a:srgbClr val="FFFFFF"/>
                </a:solidFill>
                <a:latin typeface="Bree Serif"/>
                <a:ea typeface="Bree Serif"/>
                <a:cs typeface="Bree Serif"/>
                <a:sym typeface="Bree Serif"/>
              </a:rPr>
              <a:t>NASA</a:t>
            </a:r>
            <a:r>
              <a:rPr lang="en" sz="700">
                <a:solidFill>
                  <a:srgbClr val="FFFFFF"/>
                </a:solidFill>
                <a:latin typeface="Bree Serif"/>
                <a:ea typeface="Bree Serif"/>
                <a:cs typeface="Bree Serif"/>
                <a:sym typeface="Bree Serif"/>
              </a:rPr>
              <a:t>, NASA, 2020, science-edu.larc.nasa.gov/contrail-edu/.</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chemeClr val="lt1"/>
                </a:solidFill>
                <a:latin typeface="Bree Serif"/>
                <a:ea typeface="Bree Serif"/>
                <a:cs typeface="Bree Serif"/>
                <a:sym typeface="Bree Serif"/>
              </a:rPr>
              <a:t>Duda, David &amp; Minnis, Patrick &amp; Nguyen, Louis &amp; Palikonda, Rabindra. (2004). “A Case Study of the Development of Contrail Clusters over the Great Lakes.” </a:t>
            </a:r>
            <a:r>
              <a:rPr i="1" lang="en" sz="700">
                <a:solidFill>
                  <a:schemeClr val="lt1"/>
                </a:solidFill>
                <a:latin typeface="Bree Serif"/>
                <a:ea typeface="Bree Serif"/>
                <a:cs typeface="Bree Serif"/>
                <a:sym typeface="Bree Serif"/>
              </a:rPr>
              <a:t>Journal of The Atmospheric Sciences</a:t>
            </a:r>
            <a:r>
              <a:rPr lang="en" sz="700">
                <a:solidFill>
                  <a:schemeClr val="lt1"/>
                </a:solidFill>
                <a:latin typeface="Bree Serif"/>
                <a:ea typeface="Bree Serif"/>
                <a:cs typeface="Bree Serif"/>
                <a:sym typeface="Bree Serif"/>
              </a:rPr>
              <a:t> - J ATMOS SCI. 61. pp. 1132-1146. 10.1175/1520-0469(2004)061&lt;1132:ACSOTD&gt;2.0.CO;2.</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chemeClr val="lt1"/>
                </a:solidFill>
                <a:latin typeface="Bree Serif"/>
                <a:ea typeface="Bree Serif"/>
                <a:cs typeface="Bree Serif"/>
                <a:sym typeface="Bree Serif"/>
              </a:rPr>
              <a:t>Dunbar, Brian. “National Aeronautics and Space Administration NASA Official.” </a:t>
            </a:r>
            <a:r>
              <a:rPr i="1" lang="en" sz="700">
                <a:solidFill>
                  <a:schemeClr val="lt1"/>
                </a:solidFill>
                <a:latin typeface="Bree Serif"/>
                <a:ea typeface="Bree Serif"/>
                <a:cs typeface="Bree Serif"/>
                <a:sym typeface="Bree Serif"/>
              </a:rPr>
              <a:t>NASA</a:t>
            </a:r>
            <a:r>
              <a:rPr lang="en" sz="700">
                <a:solidFill>
                  <a:schemeClr val="lt1"/>
                </a:solidFill>
                <a:latin typeface="Bree Serif"/>
                <a:ea typeface="Bree Serif"/>
                <a:cs typeface="Bree Serif"/>
                <a:sym typeface="Bree Serif"/>
              </a:rPr>
              <a:t>, NASA, 2020, www.nasa.gov</a:t>
            </a:r>
            <a:r>
              <a:rPr lang="en" sz="700" u="sng">
                <a:solidFill>
                  <a:schemeClr val="lt1"/>
                </a:solidFill>
                <a:latin typeface="Bree Serif"/>
                <a:ea typeface="Bree Serif"/>
                <a:cs typeface="Bree Serif"/>
                <a:sym typeface="Bree Serif"/>
              </a:rPr>
              <a:t> </a:t>
            </a:r>
            <a:r>
              <a:rPr lang="en" sz="700">
                <a:solidFill>
                  <a:schemeClr val="lt1"/>
                </a:solidFill>
                <a:latin typeface="Bree Serif"/>
                <a:ea typeface="Bree Serif"/>
                <a:cs typeface="Bree Serif"/>
                <a:sym typeface="Bree Serif"/>
              </a:rPr>
              <a:t>“NESDIS News &amp; Articles.” </a:t>
            </a:r>
            <a:r>
              <a:rPr i="1" lang="en" sz="700">
                <a:solidFill>
                  <a:schemeClr val="lt1"/>
                </a:solidFill>
                <a:latin typeface="Bree Serif"/>
                <a:ea typeface="Bree Serif"/>
                <a:cs typeface="Bree Serif"/>
                <a:sym typeface="Bree Serif"/>
              </a:rPr>
              <a:t>NOAA National Environmental Satellite, Data, and Information Service (NESDIS)</a:t>
            </a:r>
            <a:r>
              <a:rPr lang="en" sz="700">
                <a:solidFill>
                  <a:schemeClr val="lt1"/>
                </a:solidFill>
                <a:latin typeface="Bree Serif"/>
                <a:ea typeface="Bree Serif"/>
                <a:cs typeface="Bree Serif"/>
                <a:sym typeface="Bree Serif"/>
              </a:rPr>
              <a:t>, 27 July 2016, www.nesdis.noaa.gov/content/do-contrails-affect-conditions-surface.</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rgbClr val="FFFFFF"/>
                </a:solidFill>
                <a:latin typeface="Bree Serif"/>
                <a:ea typeface="Bree Serif"/>
                <a:cs typeface="Bree Serif"/>
                <a:sym typeface="Bree Serif"/>
              </a:rPr>
              <a:t>Federal Aviation Administration. “Contrails 101.” </a:t>
            </a:r>
            <a:r>
              <a:rPr i="1" lang="en" sz="700">
                <a:solidFill>
                  <a:srgbClr val="FFFFFF"/>
                </a:solidFill>
                <a:latin typeface="Bree Serif"/>
                <a:ea typeface="Bree Serif"/>
                <a:cs typeface="Bree Serif"/>
                <a:sym typeface="Bree Serif"/>
              </a:rPr>
              <a:t>FAA Seal</a:t>
            </a:r>
            <a:r>
              <a:rPr lang="en" sz="700">
                <a:solidFill>
                  <a:srgbClr val="FFFFFF"/>
                </a:solidFill>
                <a:latin typeface="Bree Serif"/>
                <a:ea typeface="Bree Serif"/>
                <a:cs typeface="Bree Serif"/>
                <a:sym typeface="Bree Serif"/>
              </a:rPr>
              <a:t>, 3 Oct. 2014, www.faa.gov/about/office_org/headquarters_offices/apl/noise_emissions/contrails/. “GLOBE Science Data Visualization.” </a:t>
            </a:r>
            <a:r>
              <a:rPr i="1" lang="en" sz="700">
                <a:solidFill>
                  <a:srgbClr val="FFFFFF"/>
                </a:solidFill>
                <a:latin typeface="Bree Serif"/>
                <a:ea typeface="Bree Serif"/>
                <a:cs typeface="Bree Serif"/>
                <a:sym typeface="Bree Serif"/>
              </a:rPr>
              <a:t>GLOBE Visualization</a:t>
            </a:r>
            <a:r>
              <a:rPr lang="en" sz="700">
                <a:solidFill>
                  <a:srgbClr val="FFFFFF"/>
                </a:solidFill>
                <a:latin typeface="Bree Serif"/>
                <a:ea typeface="Bree Serif"/>
                <a:cs typeface="Bree Serif"/>
                <a:sym typeface="Bree Serif"/>
              </a:rPr>
              <a:t>, vis.globe.gov/GLOBE/.</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rgbClr val="FFFFFF"/>
                </a:solidFill>
                <a:latin typeface="Bree Serif"/>
                <a:ea typeface="Bree Serif"/>
                <a:cs typeface="Bree Serif"/>
                <a:sym typeface="Bree Serif"/>
              </a:rPr>
              <a:t>“Google Earth.” </a:t>
            </a:r>
            <a:r>
              <a:rPr i="1" lang="en" sz="700">
                <a:solidFill>
                  <a:srgbClr val="FFFFFF"/>
                </a:solidFill>
                <a:latin typeface="Bree Serif"/>
                <a:ea typeface="Bree Serif"/>
                <a:cs typeface="Bree Serif"/>
                <a:sym typeface="Bree Serif"/>
              </a:rPr>
              <a:t>Google Earth</a:t>
            </a:r>
            <a:r>
              <a:rPr lang="en" sz="700">
                <a:solidFill>
                  <a:srgbClr val="FFFFFF"/>
                </a:solidFill>
                <a:latin typeface="Bree Serif"/>
                <a:ea typeface="Bree Serif"/>
                <a:cs typeface="Bree Serif"/>
                <a:sym typeface="Bree Serif"/>
              </a:rPr>
              <a:t>, Google, 2020, earth.google.com/web/@42.32171697,-83.2947219,189.52068184a,666.80224309d,35y,0h,0t,0r. </a:t>
            </a:r>
            <a:endParaRPr sz="7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chemeClr val="lt1"/>
                </a:solidFill>
                <a:latin typeface="Bree Serif"/>
                <a:ea typeface="Bree Serif"/>
                <a:cs typeface="Bree Serif"/>
                <a:sym typeface="Bree Serif"/>
              </a:rPr>
              <a:t>Pearce, Fred. “How Airplane Contrails Are Helping Make the Planet Warmer.” </a:t>
            </a:r>
            <a:r>
              <a:rPr i="1" lang="en" sz="700">
                <a:solidFill>
                  <a:schemeClr val="lt1"/>
                </a:solidFill>
                <a:latin typeface="Bree Serif"/>
                <a:ea typeface="Bree Serif"/>
                <a:cs typeface="Bree Serif"/>
                <a:sym typeface="Bree Serif"/>
              </a:rPr>
              <a:t>YaleEnvironment360</a:t>
            </a:r>
            <a:r>
              <a:rPr lang="en" sz="700">
                <a:solidFill>
                  <a:schemeClr val="lt1"/>
                </a:solidFill>
                <a:latin typeface="Bree Serif"/>
                <a:ea typeface="Bree Serif"/>
                <a:cs typeface="Bree Serif"/>
                <a:sym typeface="Bree Serif"/>
              </a:rPr>
              <a:t>, 18 July 2019, www.e360.yale.edu/features/how-airplane-contrails-are-helping-make-the-planet-warmer.</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chemeClr val="lt1"/>
                </a:solidFill>
                <a:latin typeface="Bree Serif"/>
                <a:ea typeface="Bree Serif"/>
                <a:cs typeface="Bree Serif"/>
                <a:sym typeface="Bree Serif"/>
              </a:rPr>
              <a:t>“Rapid Response - LANCE - Terra/MODIS 2019/357 15:50 UTC.” </a:t>
            </a:r>
            <a:r>
              <a:rPr i="1" lang="en" sz="700">
                <a:solidFill>
                  <a:schemeClr val="lt1"/>
                </a:solidFill>
                <a:latin typeface="Bree Serif"/>
                <a:ea typeface="Bree Serif"/>
                <a:cs typeface="Bree Serif"/>
                <a:sym typeface="Bree Serif"/>
              </a:rPr>
              <a:t>NASA</a:t>
            </a:r>
            <a:r>
              <a:rPr lang="en" sz="700">
                <a:solidFill>
                  <a:schemeClr val="lt1"/>
                </a:solidFill>
                <a:latin typeface="Bree Serif"/>
                <a:ea typeface="Bree Serif"/>
                <a:cs typeface="Bree Serif"/>
                <a:sym typeface="Bree Serif"/>
              </a:rPr>
              <a:t>, NASA, lance.modaps.eosdis.nasa.gov/cgi-bin/imagery/single.cgi?image=band311.A2019357155000-2019357155500.2km.jpg.</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7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700">
                <a:solidFill>
                  <a:schemeClr val="lt1"/>
                </a:solidFill>
                <a:latin typeface="Bree Serif"/>
                <a:ea typeface="Bree Serif"/>
                <a:cs typeface="Bree Serif"/>
                <a:sym typeface="Bree Serif"/>
              </a:rPr>
              <a:t>“Visualize Data.” </a:t>
            </a:r>
            <a:r>
              <a:rPr i="1" lang="en" sz="700">
                <a:solidFill>
                  <a:schemeClr val="lt1"/>
                </a:solidFill>
                <a:latin typeface="Bree Serif"/>
                <a:ea typeface="Bree Serif"/>
                <a:cs typeface="Bree Serif"/>
                <a:sym typeface="Bree Serif"/>
              </a:rPr>
              <a:t>NASA</a:t>
            </a:r>
            <a:r>
              <a:rPr lang="en" sz="700">
                <a:solidFill>
                  <a:schemeClr val="lt1"/>
                </a:solidFill>
                <a:latin typeface="Bree Serif"/>
                <a:ea typeface="Bree Serif"/>
                <a:cs typeface="Bree Serif"/>
                <a:sym typeface="Bree Serif"/>
              </a:rPr>
              <a:t>, NASA, 8 Mar. 2020, earthdata.nasa.gov/earth-observation-data/visualize-data. “Worldview: Explore Your Dynamic Planet.” </a:t>
            </a:r>
            <a:r>
              <a:rPr i="1" lang="en" sz="700">
                <a:solidFill>
                  <a:schemeClr val="lt1"/>
                </a:solidFill>
                <a:latin typeface="Bree Serif"/>
                <a:ea typeface="Bree Serif"/>
                <a:cs typeface="Bree Serif"/>
                <a:sym typeface="Bree Serif"/>
              </a:rPr>
              <a:t>NASA</a:t>
            </a:r>
            <a:r>
              <a:rPr lang="en" sz="700">
                <a:solidFill>
                  <a:schemeClr val="lt1"/>
                </a:solidFill>
                <a:latin typeface="Bree Serif"/>
                <a:ea typeface="Bree Serif"/>
                <a:cs typeface="Bree Serif"/>
                <a:sym typeface="Bree Serif"/>
              </a:rPr>
              <a:t>, NASA, worldview.earthdata.nasa.gov/?v=-85.6653086419753,41.24,-81.7146913580247,43.24&amp;t=2019-08-25-T00:00:00Z&amp;l=Reference_Labels,Reference_Features,MODIS_Terra_CorrectedReflectance_TrueColor.</a:t>
            </a:r>
            <a:endParaRPr sz="700">
              <a:solidFill>
                <a:schemeClr val="dk1"/>
              </a:solidFill>
              <a:latin typeface="Bree Serif"/>
              <a:ea typeface="Bree Serif"/>
              <a:cs typeface="Bree Serif"/>
              <a:sym typeface="Bree Serif"/>
            </a:endParaRPr>
          </a:p>
        </p:txBody>
      </p:sp>
      <p:sp>
        <p:nvSpPr>
          <p:cNvPr id="189" name="Google Shape;189;p22"/>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2"/>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91" name="Google Shape;191;p22"/>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92" name="Google Shape;192;p22"/>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93" name="Google Shape;193;p22"/>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94" name="Google Shape;194;p22"/>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95" name="Google Shape;195;p22"/>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References</a:t>
            </a:r>
            <a:endParaRPr sz="3100">
              <a:solidFill>
                <a:srgbClr val="FFFFFF"/>
              </a:solidFill>
              <a:latin typeface="Bree Serif"/>
              <a:ea typeface="Bree Serif"/>
              <a:cs typeface="Bree Serif"/>
              <a:sym typeface="Bree Serif"/>
            </a:endParaRPr>
          </a:p>
        </p:txBody>
      </p:sp>
      <p:pic>
        <p:nvPicPr>
          <p:cNvPr id="196" name="Google Shape;196;p22"/>
          <p:cNvPicPr preferRelativeResize="0"/>
          <p:nvPr/>
        </p:nvPicPr>
        <p:blipFill rotWithShape="1">
          <a:blip r:embed="rId8">
            <a:alphaModFix/>
          </a:blip>
          <a:srcRect b="0" l="0" r="0" t="0"/>
          <a:stretch/>
        </p:blipFill>
        <p:spPr>
          <a:xfrm>
            <a:off x="7515525" y="108750"/>
            <a:ext cx="1502051" cy="926849"/>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About The Team</a:t>
            </a:r>
            <a:endParaRPr sz="3100">
              <a:solidFill>
                <a:srgbClr val="FFFFFF"/>
              </a:solidFill>
              <a:latin typeface="Bree Serif"/>
              <a:ea typeface="Bree Serif"/>
              <a:cs typeface="Bree Serif"/>
              <a:sym typeface="Bree Serif"/>
            </a:endParaRPr>
          </a:p>
        </p:txBody>
      </p:sp>
      <p:pic>
        <p:nvPicPr>
          <p:cNvPr id="73" name="Google Shape;73;p14"/>
          <p:cNvPicPr preferRelativeResize="0"/>
          <p:nvPr/>
        </p:nvPicPr>
        <p:blipFill>
          <a:blip r:embed="rId3">
            <a:alphaModFix/>
          </a:blip>
          <a:stretch>
            <a:fillRect/>
          </a:stretch>
        </p:blipFill>
        <p:spPr>
          <a:xfrm>
            <a:off x="135905" y="853134"/>
            <a:ext cx="1783200" cy="2377588"/>
          </a:xfrm>
          <a:prstGeom prst="rect">
            <a:avLst/>
          </a:prstGeom>
          <a:noFill/>
          <a:ln cap="flat" cmpd="sng" w="28575">
            <a:solidFill>
              <a:srgbClr val="FFFFFF"/>
            </a:solidFill>
            <a:prstDash val="solid"/>
            <a:round/>
            <a:headEnd len="sm" w="sm" type="none"/>
            <a:tailEnd len="sm" w="sm" type="none"/>
          </a:ln>
        </p:spPr>
      </p:pic>
      <p:pic>
        <p:nvPicPr>
          <p:cNvPr id="74" name="Google Shape;74;p14"/>
          <p:cNvPicPr preferRelativeResize="0"/>
          <p:nvPr/>
        </p:nvPicPr>
        <p:blipFill>
          <a:blip r:embed="rId4">
            <a:alphaModFix/>
          </a:blip>
          <a:stretch>
            <a:fillRect/>
          </a:stretch>
        </p:blipFill>
        <p:spPr>
          <a:xfrm>
            <a:off x="3867542" y="853146"/>
            <a:ext cx="1783199" cy="2377550"/>
          </a:xfrm>
          <a:prstGeom prst="rect">
            <a:avLst/>
          </a:prstGeom>
          <a:noFill/>
          <a:ln cap="flat" cmpd="sng" w="28575">
            <a:solidFill>
              <a:srgbClr val="FFFFFF"/>
            </a:solidFill>
            <a:prstDash val="solid"/>
            <a:round/>
            <a:headEnd len="sm" w="sm" type="none"/>
            <a:tailEnd len="sm" w="sm" type="none"/>
          </a:ln>
        </p:spPr>
      </p:pic>
      <p:sp>
        <p:nvSpPr>
          <p:cNvPr id="75" name="Google Shape;75;p14"/>
          <p:cNvSpPr txBox="1"/>
          <p:nvPr/>
        </p:nvSpPr>
        <p:spPr>
          <a:xfrm>
            <a:off x="469050" y="3230735"/>
            <a:ext cx="1116900" cy="4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Bree Serif"/>
                <a:ea typeface="Bree Serif"/>
                <a:cs typeface="Bree Serif"/>
                <a:sym typeface="Bree Serif"/>
              </a:rPr>
              <a:t>Noor</a:t>
            </a:r>
            <a:endParaRPr sz="1800">
              <a:solidFill>
                <a:srgbClr val="FFFFFF"/>
              </a:solidFill>
              <a:latin typeface="Bree Serif"/>
              <a:ea typeface="Bree Serif"/>
              <a:cs typeface="Bree Serif"/>
              <a:sym typeface="Bree Serif"/>
            </a:endParaRPr>
          </a:p>
        </p:txBody>
      </p:sp>
      <p:sp>
        <p:nvSpPr>
          <p:cNvPr id="76" name="Google Shape;76;p14"/>
          <p:cNvSpPr txBox="1"/>
          <p:nvPr/>
        </p:nvSpPr>
        <p:spPr>
          <a:xfrm>
            <a:off x="4141600" y="3230725"/>
            <a:ext cx="1235100" cy="44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Bree Serif"/>
                <a:ea typeface="Bree Serif"/>
                <a:cs typeface="Bree Serif"/>
                <a:sym typeface="Bree Serif"/>
              </a:rPr>
              <a:t>Zaharaa</a:t>
            </a:r>
            <a:endParaRPr sz="1800">
              <a:solidFill>
                <a:srgbClr val="FFFFFF"/>
              </a:solidFill>
              <a:latin typeface="Bree Serif"/>
              <a:ea typeface="Bree Serif"/>
              <a:cs typeface="Bree Serif"/>
              <a:sym typeface="Bree Serif"/>
            </a:endParaRPr>
          </a:p>
        </p:txBody>
      </p:sp>
      <p:sp>
        <p:nvSpPr>
          <p:cNvPr id="77" name="Google Shape;77;p14"/>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4"/>
          <p:cNvPicPr preferRelativeResize="0"/>
          <p:nvPr/>
        </p:nvPicPr>
        <p:blipFill rotWithShape="1">
          <a:blip r:embed="rId5">
            <a:alphaModFix/>
          </a:blip>
          <a:srcRect b="23083" l="16291" r="21504" t="19823"/>
          <a:stretch/>
        </p:blipFill>
        <p:spPr>
          <a:xfrm>
            <a:off x="0" y="4413900"/>
            <a:ext cx="794923" cy="729600"/>
          </a:xfrm>
          <a:prstGeom prst="rect">
            <a:avLst/>
          </a:prstGeom>
          <a:noFill/>
          <a:ln>
            <a:noFill/>
          </a:ln>
        </p:spPr>
      </p:pic>
      <p:pic>
        <p:nvPicPr>
          <p:cNvPr id="79" name="Google Shape;79;p14"/>
          <p:cNvPicPr preferRelativeResize="0"/>
          <p:nvPr/>
        </p:nvPicPr>
        <p:blipFill>
          <a:blip r:embed="rId6">
            <a:alphaModFix/>
          </a:blip>
          <a:stretch>
            <a:fillRect/>
          </a:stretch>
        </p:blipFill>
        <p:spPr>
          <a:xfrm>
            <a:off x="1851000" y="4447200"/>
            <a:ext cx="4163000" cy="662975"/>
          </a:xfrm>
          <a:prstGeom prst="rect">
            <a:avLst/>
          </a:prstGeom>
          <a:noFill/>
          <a:ln>
            <a:noFill/>
          </a:ln>
        </p:spPr>
      </p:pic>
      <p:pic>
        <p:nvPicPr>
          <p:cNvPr id="80" name="Google Shape;80;p14"/>
          <p:cNvPicPr preferRelativeResize="0"/>
          <p:nvPr/>
        </p:nvPicPr>
        <p:blipFill>
          <a:blip r:embed="rId7">
            <a:alphaModFix/>
          </a:blip>
          <a:stretch>
            <a:fillRect/>
          </a:stretch>
        </p:blipFill>
        <p:spPr>
          <a:xfrm>
            <a:off x="6414438" y="4447192"/>
            <a:ext cx="1368754" cy="663000"/>
          </a:xfrm>
          <a:prstGeom prst="rect">
            <a:avLst/>
          </a:prstGeom>
          <a:noFill/>
          <a:ln>
            <a:noFill/>
          </a:ln>
        </p:spPr>
      </p:pic>
      <p:pic>
        <p:nvPicPr>
          <p:cNvPr id="81" name="Google Shape;81;p14"/>
          <p:cNvPicPr preferRelativeResize="0"/>
          <p:nvPr/>
        </p:nvPicPr>
        <p:blipFill rotWithShape="1">
          <a:blip r:embed="rId8">
            <a:alphaModFix/>
          </a:blip>
          <a:srcRect b="0" l="22116" r="17867" t="0"/>
          <a:stretch/>
        </p:blipFill>
        <p:spPr>
          <a:xfrm>
            <a:off x="925500" y="4447213"/>
            <a:ext cx="794924" cy="662975"/>
          </a:xfrm>
          <a:prstGeom prst="rect">
            <a:avLst/>
          </a:prstGeom>
          <a:noFill/>
          <a:ln>
            <a:noFill/>
          </a:ln>
        </p:spPr>
      </p:pic>
      <p:pic>
        <p:nvPicPr>
          <p:cNvPr id="82" name="Google Shape;82;p14"/>
          <p:cNvPicPr preferRelativeResize="0"/>
          <p:nvPr/>
        </p:nvPicPr>
        <p:blipFill rotWithShape="1">
          <a:blip r:embed="rId9">
            <a:alphaModFix/>
          </a:blip>
          <a:srcRect b="8223" l="0" r="0" t="0"/>
          <a:stretch/>
        </p:blipFill>
        <p:spPr>
          <a:xfrm>
            <a:off x="8109525" y="4413900"/>
            <a:ext cx="794925" cy="729600"/>
          </a:xfrm>
          <a:prstGeom prst="rect">
            <a:avLst/>
          </a:prstGeom>
          <a:noFill/>
          <a:ln>
            <a:noFill/>
          </a:ln>
        </p:spPr>
      </p:pic>
      <p:pic>
        <p:nvPicPr>
          <p:cNvPr id="83" name="Google Shape;83;p14"/>
          <p:cNvPicPr preferRelativeResize="0"/>
          <p:nvPr/>
        </p:nvPicPr>
        <p:blipFill>
          <a:blip r:embed="rId10">
            <a:alphaModFix/>
          </a:blip>
          <a:stretch>
            <a:fillRect/>
          </a:stretch>
        </p:blipFill>
        <p:spPr>
          <a:xfrm>
            <a:off x="5789700" y="853150"/>
            <a:ext cx="3233475" cy="2377550"/>
          </a:xfrm>
          <a:prstGeom prst="rect">
            <a:avLst/>
          </a:prstGeom>
          <a:noFill/>
          <a:ln cap="flat" cmpd="sng" w="28575">
            <a:solidFill>
              <a:srgbClr val="FFFFFF"/>
            </a:solidFill>
            <a:prstDash val="solid"/>
            <a:round/>
            <a:headEnd len="sm" w="sm" type="none"/>
            <a:tailEnd len="sm" w="sm" type="none"/>
          </a:ln>
        </p:spPr>
      </p:pic>
      <p:sp>
        <p:nvSpPr>
          <p:cNvPr id="84" name="Google Shape;84;p14"/>
          <p:cNvSpPr txBox="1"/>
          <p:nvPr/>
        </p:nvSpPr>
        <p:spPr>
          <a:xfrm>
            <a:off x="-250" y="3605350"/>
            <a:ext cx="9023400" cy="6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lt1"/>
                </a:solidFill>
                <a:latin typeface="Bree Serif"/>
                <a:ea typeface="Bree Serif"/>
                <a:cs typeface="Bree Serif"/>
                <a:sym typeface="Bree Serif"/>
              </a:rPr>
              <a:t>☁  Rising Seniors at Crestwood High School</a:t>
            </a:r>
            <a:endParaRPr sz="24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2400">
                <a:solidFill>
                  <a:schemeClr val="lt1"/>
                </a:solidFill>
                <a:latin typeface="Bree Serif"/>
                <a:ea typeface="Bree Serif"/>
                <a:cs typeface="Bree Serif"/>
                <a:sym typeface="Bree Serif"/>
              </a:rPr>
              <a:t>☁  Located in Metro Detroit, Michigan </a:t>
            </a:r>
            <a:endParaRPr sz="2400">
              <a:solidFill>
                <a:schemeClr val="lt1"/>
              </a:solidFill>
              <a:latin typeface="Bree Serif"/>
              <a:ea typeface="Bree Serif"/>
              <a:cs typeface="Bree Serif"/>
              <a:sym typeface="Bree Serif"/>
            </a:endParaRPr>
          </a:p>
        </p:txBody>
      </p:sp>
      <p:pic>
        <p:nvPicPr>
          <p:cNvPr id="85" name="Google Shape;85;p14"/>
          <p:cNvPicPr preferRelativeResize="0"/>
          <p:nvPr/>
        </p:nvPicPr>
        <p:blipFill rotWithShape="1">
          <a:blip r:embed="rId11">
            <a:alphaModFix/>
          </a:blip>
          <a:srcRect b="11802" l="32412" r="2593" t="36341"/>
          <a:stretch/>
        </p:blipFill>
        <p:spPr>
          <a:xfrm>
            <a:off x="2052929" y="853150"/>
            <a:ext cx="1675683" cy="2377550"/>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5"/>
          <p:cNvSpPr txBox="1"/>
          <p:nvPr>
            <p:ph type="title"/>
          </p:nvPr>
        </p:nvSpPr>
        <p:spPr>
          <a:xfrm>
            <a:off x="0" y="-150"/>
            <a:ext cx="9144000" cy="729600"/>
          </a:xfrm>
          <a:prstGeom prst="rect">
            <a:avLst/>
          </a:prstGeom>
          <a:solidFill>
            <a:srgbClr val="539AF1"/>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Research Questions</a:t>
            </a:r>
            <a:endParaRPr sz="3100">
              <a:solidFill>
                <a:srgbClr val="FFFFFF"/>
              </a:solidFill>
              <a:latin typeface="Bree Serif"/>
              <a:ea typeface="Bree Serif"/>
              <a:cs typeface="Bree Serif"/>
              <a:sym typeface="Bree Serif"/>
            </a:endParaRPr>
          </a:p>
        </p:txBody>
      </p:sp>
      <p:sp>
        <p:nvSpPr>
          <p:cNvPr id="91" name="Google Shape;91;p15"/>
          <p:cNvSpPr txBox="1"/>
          <p:nvPr/>
        </p:nvSpPr>
        <p:spPr>
          <a:xfrm>
            <a:off x="212250" y="805900"/>
            <a:ext cx="6202200" cy="373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FFFFFF"/>
                </a:solidFill>
                <a:latin typeface="Bree Serif"/>
                <a:ea typeface="Bree Serif"/>
                <a:cs typeface="Bree Serif"/>
                <a:sym typeface="Bree Serif"/>
              </a:rPr>
              <a:t>☁  </a:t>
            </a:r>
            <a:r>
              <a:rPr lang="en" sz="1700">
                <a:solidFill>
                  <a:srgbClr val="FFFFFF"/>
                </a:solidFill>
                <a:latin typeface="Bree Serif"/>
                <a:ea typeface="Bree Serif"/>
                <a:cs typeface="Bree Serif"/>
                <a:sym typeface="Bree Serif"/>
              </a:rPr>
              <a:t>Can ground-level observations of contrails be used to verify contrails seen in photos from the NASA GOES-16 and MODIS Terra and Aqua satellites?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rPr lang="en" sz="1700">
                <a:solidFill>
                  <a:srgbClr val="FFFFFF"/>
                </a:solidFill>
                <a:latin typeface="Bree Serif"/>
                <a:ea typeface="Bree Serif"/>
                <a:cs typeface="Bree Serif"/>
                <a:sym typeface="Bree Serif"/>
              </a:rPr>
              <a:t>☁  How does contrail formation vary by upper atmosphere temperatures at different locations?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rPr lang="en" sz="1700">
                <a:solidFill>
                  <a:srgbClr val="FFFFFF"/>
                </a:solidFill>
                <a:latin typeface="Bree Serif"/>
                <a:ea typeface="Bree Serif"/>
                <a:cs typeface="Bree Serif"/>
                <a:sym typeface="Bree Serif"/>
              </a:rPr>
              <a:t>☁  Do the locations of nearby large bodies of water contribute to any extent of contrail formation?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rPr lang="en" sz="1700">
                <a:solidFill>
                  <a:srgbClr val="FFFFFF"/>
                </a:solidFill>
                <a:latin typeface="Bree Serif"/>
                <a:ea typeface="Bree Serif"/>
                <a:cs typeface="Bree Serif"/>
                <a:sym typeface="Bree Serif"/>
              </a:rPr>
              <a:t>☁  How do contrail observations made in warm, moist tropical climates like Thailand compare with contrail observations made in the Great Lakes region of the United States?</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rPr lang="en" sz="1700">
                <a:solidFill>
                  <a:srgbClr val="FFFFFF"/>
                </a:solidFill>
                <a:latin typeface="Bree Serif"/>
                <a:ea typeface="Bree Serif"/>
                <a:cs typeface="Bree Serif"/>
                <a:sym typeface="Bree Serif"/>
              </a:rPr>
              <a:t>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sz="1700">
              <a:solidFill>
                <a:srgbClr val="FFFFFF"/>
              </a:solidFill>
              <a:latin typeface="Bree Serif"/>
              <a:ea typeface="Bree Serif"/>
              <a:cs typeface="Bree Serif"/>
              <a:sym typeface="Bree Serif"/>
            </a:endParaRPr>
          </a:p>
        </p:txBody>
      </p:sp>
      <p:sp>
        <p:nvSpPr>
          <p:cNvPr id="92" name="Google Shape;92;p15"/>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5"/>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94" name="Google Shape;94;p15"/>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95" name="Google Shape;95;p15"/>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96" name="Google Shape;96;p15"/>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97" name="Google Shape;97;p15"/>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pic>
        <p:nvPicPr>
          <p:cNvPr id="98" name="Google Shape;98;p15"/>
          <p:cNvPicPr preferRelativeResize="0"/>
          <p:nvPr/>
        </p:nvPicPr>
        <p:blipFill rotWithShape="1">
          <a:blip r:embed="rId8">
            <a:alphaModFix/>
          </a:blip>
          <a:srcRect b="0" l="20188" r="37891" t="0"/>
          <a:stretch/>
        </p:blipFill>
        <p:spPr>
          <a:xfrm>
            <a:off x="6560250" y="998899"/>
            <a:ext cx="2344200" cy="3145550"/>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6"/>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4" name="Google Shape;104;p16"/>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05" name="Google Shape;105;p16"/>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06" name="Google Shape;106;p16"/>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07" name="Google Shape;107;p16"/>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08" name="Google Shape;108;p16"/>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09" name="Google Shape;109;p16"/>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Methods Used</a:t>
            </a:r>
            <a:endParaRPr sz="3100">
              <a:solidFill>
                <a:srgbClr val="FFFFFF"/>
              </a:solidFill>
              <a:latin typeface="Bree Serif"/>
              <a:ea typeface="Bree Serif"/>
              <a:cs typeface="Bree Serif"/>
              <a:sym typeface="Bree Serif"/>
            </a:endParaRPr>
          </a:p>
        </p:txBody>
      </p:sp>
      <p:sp>
        <p:nvSpPr>
          <p:cNvPr id="110" name="Google Shape;110;p16"/>
          <p:cNvSpPr txBox="1"/>
          <p:nvPr/>
        </p:nvSpPr>
        <p:spPr>
          <a:xfrm>
            <a:off x="0" y="729600"/>
            <a:ext cx="8837100" cy="17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50">
                <a:solidFill>
                  <a:schemeClr val="lt1"/>
                </a:solidFill>
                <a:latin typeface="Bree Serif"/>
                <a:ea typeface="Bree Serif"/>
                <a:cs typeface="Bree Serif"/>
                <a:sym typeface="Bree Serif"/>
              </a:rPr>
              <a:t>☁ </a:t>
            </a:r>
            <a:r>
              <a:rPr lang="en" sz="2350">
                <a:solidFill>
                  <a:schemeClr val="lt1"/>
                </a:solidFill>
                <a:latin typeface="Bree Serif"/>
                <a:ea typeface="Bree Serif"/>
                <a:cs typeface="Bree Serif"/>
                <a:sym typeface="Bree Serif"/>
              </a:rPr>
              <a:t> </a:t>
            </a:r>
            <a:r>
              <a:rPr lang="en" sz="1800">
                <a:solidFill>
                  <a:srgbClr val="FFFFFF"/>
                </a:solidFill>
                <a:latin typeface="Bree Serif"/>
                <a:ea typeface="Bree Serif"/>
                <a:cs typeface="Bree Serif"/>
                <a:sym typeface="Bree Serif"/>
              </a:rPr>
              <a:t>Cloud observations in GLOBE Observer Cloud App </a:t>
            </a:r>
            <a:endParaRPr sz="18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1800">
                <a:solidFill>
                  <a:schemeClr val="lt1"/>
                </a:solidFill>
                <a:latin typeface="Bree Serif"/>
                <a:ea typeface="Bree Serif"/>
                <a:cs typeface="Bree Serif"/>
                <a:sym typeface="Bree Serif"/>
              </a:rPr>
              <a:t>☁  GLOBE Advanced Data Access Tool’s (ADAT) for latitude and longitude</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rgbClr val="FFFFFF"/>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1800">
                <a:solidFill>
                  <a:schemeClr val="lt1"/>
                </a:solidFill>
                <a:latin typeface="Bree Serif"/>
                <a:ea typeface="Bree Serif"/>
                <a:cs typeface="Bree Serif"/>
                <a:sym typeface="Bree Serif"/>
              </a:rPr>
              <a:t>☁  Langley Research Center’s NASA Cloud Observation and Satellite Match </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rPr lang="en" sz="1800">
                <a:solidFill>
                  <a:schemeClr val="lt1"/>
                </a:solidFill>
                <a:latin typeface="Bree Serif"/>
                <a:ea typeface="Bree Serif"/>
                <a:cs typeface="Bree Serif"/>
                <a:sym typeface="Bree Serif"/>
              </a:rPr>
              <a:t>☁  GLOBE Visualization System for observation site comparisons</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lnSpc>
                <a:spcPct val="115000"/>
              </a:lnSpc>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a:p>
            <a:pPr indent="0" lvl="0" marL="0" rtl="0" algn="l">
              <a:spcBef>
                <a:spcPts val="0"/>
              </a:spcBef>
              <a:spcAft>
                <a:spcPts val="0"/>
              </a:spcAft>
              <a:buClr>
                <a:schemeClr val="dk1"/>
              </a:buClr>
              <a:buSzPts val="1100"/>
              <a:buFont typeface="Arial"/>
              <a:buNone/>
            </a:pPr>
            <a:r>
              <a:t/>
            </a:r>
            <a:endParaRPr sz="1800">
              <a:solidFill>
                <a:schemeClr val="lt1"/>
              </a:solidFill>
              <a:latin typeface="Bree Serif"/>
              <a:ea typeface="Bree Serif"/>
              <a:cs typeface="Bree Serif"/>
              <a:sym typeface="Bree Serif"/>
            </a:endParaRPr>
          </a:p>
        </p:txBody>
      </p:sp>
      <p:pic>
        <p:nvPicPr>
          <p:cNvPr id="111" name="Google Shape;111;p16"/>
          <p:cNvPicPr preferRelativeResize="0"/>
          <p:nvPr/>
        </p:nvPicPr>
        <p:blipFill>
          <a:blip r:embed="rId8">
            <a:alphaModFix/>
          </a:blip>
          <a:stretch>
            <a:fillRect/>
          </a:stretch>
        </p:blipFill>
        <p:spPr>
          <a:xfrm>
            <a:off x="5617263" y="833175"/>
            <a:ext cx="1724062" cy="729600"/>
          </a:xfrm>
          <a:prstGeom prst="rect">
            <a:avLst/>
          </a:prstGeom>
          <a:noFill/>
          <a:ln>
            <a:noFill/>
          </a:ln>
        </p:spPr>
      </p:pic>
      <p:pic>
        <p:nvPicPr>
          <p:cNvPr id="112" name="Google Shape;112;p16"/>
          <p:cNvPicPr preferRelativeResize="0"/>
          <p:nvPr/>
        </p:nvPicPr>
        <p:blipFill rotWithShape="1">
          <a:blip r:embed="rId9">
            <a:alphaModFix/>
          </a:blip>
          <a:srcRect b="23531" l="13186" r="0" t="24339"/>
          <a:stretch/>
        </p:blipFill>
        <p:spPr>
          <a:xfrm>
            <a:off x="8109525" y="2341836"/>
            <a:ext cx="794925" cy="849078"/>
          </a:xfrm>
          <a:prstGeom prst="rect">
            <a:avLst/>
          </a:prstGeom>
          <a:noFill/>
          <a:ln cap="flat" cmpd="sng" w="28575">
            <a:solidFill>
              <a:srgbClr val="FFFFFF"/>
            </a:solidFill>
            <a:prstDash val="solid"/>
            <a:round/>
            <a:headEnd len="sm" w="sm" type="none"/>
            <a:tailEnd len="sm" w="sm" type="none"/>
          </a:ln>
        </p:spPr>
      </p:pic>
      <p:pic>
        <p:nvPicPr>
          <p:cNvPr id="113" name="Google Shape;113;p16"/>
          <p:cNvPicPr preferRelativeResize="0"/>
          <p:nvPr/>
        </p:nvPicPr>
        <p:blipFill rotWithShape="1">
          <a:blip r:embed="rId10">
            <a:alphaModFix/>
          </a:blip>
          <a:srcRect b="59520" l="3328" r="3709" t="13253"/>
          <a:stretch/>
        </p:blipFill>
        <p:spPr>
          <a:xfrm>
            <a:off x="7647499" y="1459188"/>
            <a:ext cx="1368750" cy="712976"/>
          </a:xfrm>
          <a:prstGeom prst="rect">
            <a:avLst/>
          </a:prstGeom>
          <a:noFill/>
          <a:ln cap="flat" cmpd="sng" w="28575">
            <a:solidFill>
              <a:srgbClr val="FFFFFF"/>
            </a:solidFill>
            <a:prstDash val="solid"/>
            <a:round/>
            <a:headEnd len="sm" w="sm" type="none"/>
            <a:tailEnd len="sm" w="sm" type="none"/>
          </a:ln>
        </p:spPr>
      </p:pic>
      <p:pic>
        <p:nvPicPr>
          <p:cNvPr id="114" name="Google Shape;114;p16"/>
          <p:cNvPicPr preferRelativeResize="0"/>
          <p:nvPr/>
        </p:nvPicPr>
        <p:blipFill>
          <a:blip r:embed="rId11">
            <a:alphaModFix/>
          </a:blip>
          <a:stretch>
            <a:fillRect/>
          </a:stretch>
        </p:blipFill>
        <p:spPr>
          <a:xfrm>
            <a:off x="7133000" y="3349850"/>
            <a:ext cx="1554600" cy="953650"/>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7"/>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0" name="Google Shape;120;p17"/>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21" name="Google Shape;121;p17"/>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22" name="Google Shape;122;p17"/>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23" name="Google Shape;123;p17"/>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24" name="Google Shape;124;p17"/>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25" name="Google Shape;125;p17"/>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Results</a:t>
            </a:r>
            <a:endParaRPr sz="3100">
              <a:solidFill>
                <a:srgbClr val="FFFFFF"/>
              </a:solidFill>
              <a:latin typeface="Bree Serif"/>
              <a:ea typeface="Bree Serif"/>
              <a:cs typeface="Bree Serif"/>
              <a:sym typeface="Bree Serif"/>
            </a:endParaRPr>
          </a:p>
        </p:txBody>
      </p:sp>
      <p:pic>
        <p:nvPicPr>
          <p:cNvPr id="126" name="Google Shape;126;p17"/>
          <p:cNvPicPr preferRelativeResize="0"/>
          <p:nvPr/>
        </p:nvPicPr>
        <p:blipFill>
          <a:blip r:embed="rId8">
            <a:alphaModFix/>
          </a:blip>
          <a:stretch>
            <a:fillRect/>
          </a:stretch>
        </p:blipFill>
        <p:spPr>
          <a:xfrm>
            <a:off x="662297" y="729597"/>
            <a:ext cx="3309400" cy="2320375"/>
          </a:xfrm>
          <a:prstGeom prst="rect">
            <a:avLst/>
          </a:prstGeom>
          <a:noFill/>
          <a:ln>
            <a:noFill/>
          </a:ln>
        </p:spPr>
      </p:pic>
      <p:pic>
        <p:nvPicPr>
          <p:cNvPr id="127" name="Google Shape;127;p17"/>
          <p:cNvPicPr preferRelativeResize="0"/>
          <p:nvPr/>
        </p:nvPicPr>
        <p:blipFill>
          <a:blip r:embed="rId9">
            <a:alphaModFix/>
          </a:blip>
          <a:stretch>
            <a:fillRect/>
          </a:stretch>
        </p:blipFill>
        <p:spPr>
          <a:xfrm>
            <a:off x="4715972" y="729600"/>
            <a:ext cx="3703678" cy="2320375"/>
          </a:xfrm>
          <a:prstGeom prst="rect">
            <a:avLst/>
          </a:prstGeom>
          <a:noFill/>
          <a:ln>
            <a:noFill/>
          </a:ln>
        </p:spPr>
      </p:pic>
      <p:sp>
        <p:nvSpPr>
          <p:cNvPr id="128" name="Google Shape;128;p17"/>
          <p:cNvSpPr txBox="1"/>
          <p:nvPr/>
        </p:nvSpPr>
        <p:spPr>
          <a:xfrm>
            <a:off x="148525" y="3172775"/>
            <a:ext cx="8864100" cy="1123200"/>
          </a:xfrm>
          <a:prstGeom prst="rect">
            <a:avLst/>
          </a:prstGeom>
          <a:noFill/>
          <a:ln>
            <a:noFill/>
          </a:ln>
        </p:spPr>
        <p:txBody>
          <a:bodyPr anchorCtr="0" anchor="t" bIns="91425" lIns="91425" spcFirstLastPara="1" rIns="91425" wrap="square" tIns="91425">
            <a:noAutofit/>
          </a:bodyPr>
          <a:lstStyle/>
          <a:p>
            <a:pPr indent="0" lvl="0" marL="0" rtl="0" algn="just">
              <a:lnSpc>
                <a:spcPct val="110000"/>
              </a:lnSpc>
              <a:spcBef>
                <a:spcPts val="0"/>
              </a:spcBef>
              <a:spcAft>
                <a:spcPts val="0"/>
              </a:spcAft>
              <a:buClr>
                <a:schemeClr val="dk1"/>
              </a:buClr>
              <a:buSzPts val="1100"/>
              <a:buFont typeface="Arial"/>
              <a:buNone/>
            </a:pPr>
            <a:r>
              <a:rPr lang="en">
                <a:solidFill>
                  <a:srgbClr val="FFFFFF"/>
                </a:solidFill>
                <a:latin typeface="Bree Serif"/>
                <a:ea typeface="Bree Serif"/>
                <a:cs typeface="Bree Serif"/>
                <a:sym typeface="Bree Serif"/>
              </a:rPr>
              <a:t>The pictures above show the temperatures of the data along the x-axis on particular dates.  Figure on the right is the data obtained from the researchers’ site at Dearborn Heights. The temperature was obtained from the NASA infrared satellites.  Figure on the left represents the data of the contrails and the temperature from Ann Arbor both retrieved  through the Visualization System. </a:t>
            </a:r>
            <a:endParaRPr>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a:solidFill>
                <a:srgbClr val="FFFFFF"/>
              </a:solidFill>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8"/>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18"/>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35" name="Google Shape;135;p18"/>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36" name="Google Shape;136;p18"/>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37" name="Google Shape;137;p18"/>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38" name="Google Shape;138;p18"/>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39" name="Google Shape;139;p18"/>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Results</a:t>
            </a:r>
            <a:endParaRPr sz="3100">
              <a:solidFill>
                <a:srgbClr val="FFFFFF"/>
              </a:solidFill>
              <a:latin typeface="Bree Serif"/>
              <a:ea typeface="Bree Serif"/>
              <a:cs typeface="Bree Serif"/>
              <a:sym typeface="Bree Serif"/>
            </a:endParaRPr>
          </a:p>
        </p:txBody>
      </p:sp>
      <p:sp>
        <p:nvSpPr>
          <p:cNvPr id="140" name="Google Shape;140;p18"/>
          <p:cNvSpPr txBox="1"/>
          <p:nvPr/>
        </p:nvSpPr>
        <p:spPr>
          <a:xfrm>
            <a:off x="102900" y="2876325"/>
            <a:ext cx="8864100" cy="153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Bree Serif"/>
                <a:ea typeface="Bree Serif"/>
                <a:cs typeface="Bree Serif"/>
                <a:sym typeface="Bree Serif"/>
              </a:rPr>
              <a:t>Pictures above show  the data comparison of temperature to the type of contrails in Dearborn Heights.  Figure on the left shows the number of short-lived contrails as compared to temperature.  Figure in the middle shows the number of persistent contrails graphed with temperature.  Figure on the right  shows the number of persistent non-spreading contrails against temperature.</a:t>
            </a:r>
            <a:endParaRPr>
              <a:solidFill>
                <a:srgbClr val="FFFFFF"/>
              </a:solidFill>
              <a:latin typeface="Bree Serif"/>
              <a:ea typeface="Bree Serif"/>
              <a:cs typeface="Bree Serif"/>
              <a:sym typeface="Bree Serif"/>
            </a:endParaRPr>
          </a:p>
          <a:p>
            <a:pPr indent="0" lvl="0" marL="0" rtl="0" algn="just">
              <a:lnSpc>
                <a:spcPct val="110000"/>
              </a:lnSpc>
              <a:spcBef>
                <a:spcPts val="0"/>
              </a:spcBef>
              <a:spcAft>
                <a:spcPts val="0"/>
              </a:spcAft>
              <a:buNone/>
            </a:pPr>
            <a:r>
              <a:t/>
            </a:r>
            <a:endParaRPr>
              <a:solidFill>
                <a:srgbClr val="FFFFFF"/>
              </a:solidFill>
              <a:latin typeface="Bree Serif"/>
              <a:ea typeface="Bree Serif"/>
              <a:cs typeface="Bree Serif"/>
              <a:sym typeface="Bree Serif"/>
            </a:endParaRPr>
          </a:p>
          <a:p>
            <a:pPr indent="0" lvl="0" marL="0" rtl="0" algn="l">
              <a:spcBef>
                <a:spcPts val="0"/>
              </a:spcBef>
              <a:spcAft>
                <a:spcPts val="0"/>
              </a:spcAft>
              <a:buNone/>
            </a:pPr>
            <a:r>
              <a:t/>
            </a:r>
            <a:endParaRPr>
              <a:solidFill>
                <a:srgbClr val="FFFFFF"/>
              </a:solidFill>
              <a:latin typeface="Bree Serif"/>
              <a:ea typeface="Bree Serif"/>
              <a:cs typeface="Bree Serif"/>
              <a:sym typeface="Bree Serif"/>
            </a:endParaRPr>
          </a:p>
        </p:txBody>
      </p:sp>
      <p:pic>
        <p:nvPicPr>
          <p:cNvPr id="141" name="Google Shape;141;p18"/>
          <p:cNvPicPr preferRelativeResize="0"/>
          <p:nvPr/>
        </p:nvPicPr>
        <p:blipFill>
          <a:blip r:embed="rId8">
            <a:alphaModFix/>
          </a:blip>
          <a:stretch>
            <a:fillRect/>
          </a:stretch>
        </p:blipFill>
        <p:spPr>
          <a:xfrm>
            <a:off x="148525" y="793050"/>
            <a:ext cx="2797650" cy="1903475"/>
          </a:xfrm>
          <a:prstGeom prst="rect">
            <a:avLst/>
          </a:prstGeom>
          <a:noFill/>
          <a:ln>
            <a:noFill/>
          </a:ln>
        </p:spPr>
      </p:pic>
      <p:pic>
        <p:nvPicPr>
          <p:cNvPr id="142" name="Google Shape;142;p18"/>
          <p:cNvPicPr preferRelativeResize="0"/>
          <p:nvPr/>
        </p:nvPicPr>
        <p:blipFill>
          <a:blip r:embed="rId9">
            <a:alphaModFix/>
          </a:blip>
          <a:stretch>
            <a:fillRect/>
          </a:stretch>
        </p:blipFill>
        <p:spPr>
          <a:xfrm>
            <a:off x="3425650" y="782900"/>
            <a:ext cx="2588338" cy="1923755"/>
          </a:xfrm>
          <a:prstGeom prst="rect">
            <a:avLst/>
          </a:prstGeom>
          <a:noFill/>
          <a:ln>
            <a:noFill/>
          </a:ln>
        </p:spPr>
      </p:pic>
      <p:pic>
        <p:nvPicPr>
          <p:cNvPr id="143" name="Google Shape;143;p18"/>
          <p:cNvPicPr preferRelativeResize="0"/>
          <p:nvPr/>
        </p:nvPicPr>
        <p:blipFill>
          <a:blip r:embed="rId10">
            <a:alphaModFix/>
          </a:blip>
          <a:stretch>
            <a:fillRect/>
          </a:stretch>
        </p:blipFill>
        <p:spPr>
          <a:xfrm>
            <a:off x="6357709" y="782900"/>
            <a:ext cx="2654917" cy="1923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19"/>
          <p:cNvSpPr txBox="1"/>
          <p:nvPr>
            <p:ph idx="1" type="body"/>
          </p:nvPr>
        </p:nvSpPr>
        <p:spPr>
          <a:xfrm>
            <a:off x="118950" y="729600"/>
            <a:ext cx="6121800" cy="3684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rgbClr val="FFFFFF"/>
                </a:solidFill>
                <a:latin typeface="Bree Serif"/>
                <a:ea typeface="Bree Serif"/>
                <a:cs typeface="Bree Serif"/>
                <a:sym typeface="Bree Serif"/>
              </a:rPr>
              <a:t>☁ The consistency of contrails’ appearance and type correlate with the temperatures and locations of the sites.   </a:t>
            </a:r>
            <a:endParaRPr sz="160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60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1600">
                <a:solidFill>
                  <a:srgbClr val="FFFFFF"/>
                </a:solidFill>
                <a:latin typeface="Bree Serif"/>
                <a:ea typeface="Bree Serif"/>
                <a:cs typeface="Bree Serif"/>
                <a:sym typeface="Bree Serif"/>
              </a:rPr>
              <a:t>☁ The GLOBE Visualization System is the best way to find the sites where contrails are spotted and to see if their locations are close to bodies of water, helping researchers analyze data and see the correlation between them. </a:t>
            </a:r>
            <a:endParaRPr sz="160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600">
              <a:solidFill>
                <a:srgbClr val="FF0000"/>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1600">
                <a:solidFill>
                  <a:schemeClr val="lt1"/>
                </a:solidFill>
                <a:latin typeface="Bree Serif"/>
                <a:ea typeface="Bree Serif"/>
                <a:cs typeface="Bree Serif"/>
                <a:sym typeface="Bree Serif"/>
              </a:rPr>
              <a:t>☁ The separate locations of Dearborn Heights and Ann Arbor resulted in different types of contrails shown.  </a:t>
            </a:r>
            <a:endParaRPr sz="1600">
              <a:solidFill>
                <a:schemeClr val="lt1"/>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600">
              <a:solidFill>
                <a:schemeClr val="lt1"/>
              </a:solidFill>
              <a:latin typeface="Bree Serif"/>
              <a:ea typeface="Bree Serif"/>
              <a:cs typeface="Bree Serif"/>
              <a:sym typeface="Bree Serif"/>
            </a:endParaRPr>
          </a:p>
          <a:p>
            <a:pPr indent="0" lvl="0" marL="0" rtl="0" algn="l">
              <a:lnSpc>
                <a:spcPct val="100000"/>
              </a:lnSpc>
              <a:spcBef>
                <a:spcPts val="0"/>
              </a:spcBef>
              <a:spcAft>
                <a:spcPts val="0"/>
              </a:spcAft>
              <a:buClr>
                <a:schemeClr val="dk1"/>
              </a:buClr>
              <a:buSzPts val="1100"/>
              <a:buFont typeface="Arial"/>
              <a:buNone/>
            </a:pPr>
            <a:r>
              <a:rPr lang="en" sz="1600">
                <a:solidFill>
                  <a:schemeClr val="lt1"/>
                </a:solidFill>
                <a:latin typeface="Bree Serif"/>
                <a:ea typeface="Bree Serif"/>
                <a:cs typeface="Bree Serif"/>
                <a:sym typeface="Bree Serif"/>
              </a:rPr>
              <a:t>☁ As shown in the MODIS Worldview, bodies of water affect the amount of contrail and cloud cover shown, with more prevalent amounts recorded directly above the Great Lakes.  </a:t>
            </a:r>
            <a:r>
              <a:rPr lang="en" sz="1600">
                <a:solidFill>
                  <a:schemeClr val="dk1"/>
                </a:solidFill>
                <a:latin typeface="Bree Serif"/>
                <a:ea typeface="Bree Serif"/>
                <a:cs typeface="Bree Serif"/>
                <a:sym typeface="Bree Serif"/>
              </a:rPr>
              <a:t> </a:t>
            </a:r>
            <a:endParaRPr sz="1600">
              <a:solidFill>
                <a:srgbClr val="FFFFFF"/>
              </a:solidFill>
              <a:latin typeface="Bree Serif"/>
              <a:ea typeface="Bree Serif"/>
              <a:cs typeface="Bree Serif"/>
              <a:sym typeface="Bree Serif"/>
            </a:endParaRPr>
          </a:p>
          <a:p>
            <a:pPr indent="457200" lvl="0" marL="0" rtl="0" algn="l">
              <a:lnSpc>
                <a:spcPct val="100000"/>
              </a:lnSpc>
              <a:spcBef>
                <a:spcPts val="0"/>
              </a:spcBef>
              <a:spcAft>
                <a:spcPts val="0"/>
              </a:spcAft>
              <a:buNone/>
            </a:pPr>
            <a:r>
              <a:t/>
            </a:r>
            <a:endParaRPr sz="2500">
              <a:solidFill>
                <a:schemeClr val="lt1"/>
              </a:solidFill>
              <a:latin typeface="Bree Serif"/>
              <a:ea typeface="Bree Serif"/>
              <a:cs typeface="Bree Serif"/>
              <a:sym typeface="Bree Serif"/>
            </a:endParaRPr>
          </a:p>
          <a:p>
            <a:pPr indent="457200" lvl="0" marL="0" rtl="0" algn="l">
              <a:lnSpc>
                <a:spcPct val="100000"/>
              </a:lnSpc>
              <a:spcBef>
                <a:spcPts val="0"/>
              </a:spcBef>
              <a:spcAft>
                <a:spcPts val="0"/>
              </a:spcAft>
              <a:buNone/>
            </a:pPr>
            <a:r>
              <a:t/>
            </a:r>
            <a:endParaRPr sz="2450">
              <a:solidFill>
                <a:schemeClr val="lt1"/>
              </a:solidFill>
              <a:latin typeface="Bree Serif"/>
              <a:ea typeface="Bree Serif"/>
              <a:cs typeface="Bree Serif"/>
              <a:sym typeface="Bree Serif"/>
            </a:endParaRPr>
          </a:p>
          <a:p>
            <a:pPr indent="457200" lvl="0" marL="0" rtl="0" algn="l">
              <a:lnSpc>
                <a:spcPct val="100000"/>
              </a:lnSpc>
              <a:spcBef>
                <a:spcPts val="0"/>
              </a:spcBef>
              <a:spcAft>
                <a:spcPts val="0"/>
              </a:spcAft>
              <a:buClr>
                <a:schemeClr val="dk1"/>
              </a:buClr>
              <a:buSzPts val="1100"/>
              <a:buFont typeface="Arial"/>
              <a:buNone/>
            </a:pPr>
            <a:r>
              <a:t/>
            </a:r>
            <a:endParaRPr sz="2500">
              <a:solidFill>
                <a:schemeClr val="lt1"/>
              </a:solidFill>
              <a:latin typeface="Bree Serif"/>
              <a:ea typeface="Bree Serif"/>
              <a:cs typeface="Bree Serif"/>
              <a:sym typeface="Bree Serif"/>
            </a:endParaRPr>
          </a:p>
        </p:txBody>
      </p:sp>
      <p:sp>
        <p:nvSpPr>
          <p:cNvPr id="149" name="Google Shape;149;p19"/>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0" name="Google Shape;150;p19"/>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51" name="Google Shape;151;p19"/>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52" name="Google Shape;152;p19"/>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53" name="Google Shape;153;p19"/>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54" name="Google Shape;154;p19"/>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55" name="Google Shape;155;p19"/>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Discussion and Conclusion</a:t>
            </a:r>
            <a:endParaRPr sz="3100">
              <a:solidFill>
                <a:srgbClr val="FFFFFF"/>
              </a:solidFill>
              <a:latin typeface="Bree Serif"/>
              <a:ea typeface="Bree Serif"/>
              <a:cs typeface="Bree Serif"/>
              <a:sym typeface="Bree Serif"/>
            </a:endParaRPr>
          </a:p>
        </p:txBody>
      </p:sp>
      <p:pic>
        <p:nvPicPr>
          <p:cNvPr id="156" name="Google Shape;156;p19"/>
          <p:cNvPicPr preferRelativeResize="0"/>
          <p:nvPr/>
        </p:nvPicPr>
        <p:blipFill>
          <a:blip r:embed="rId8">
            <a:alphaModFix/>
          </a:blip>
          <a:stretch>
            <a:fillRect/>
          </a:stretch>
        </p:blipFill>
        <p:spPr>
          <a:xfrm>
            <a:off x="6768575" y="2623474"/>
            <a:ext cx="1918200" cy="1629501"/>
          </a:xfrm>
          <a:prstGeom prst="rect">
            <a:avLst/>
          </a:prstGeom>
          <a:noFill/>
          <a:ln cap="flat" cmpd="sng" w="28575">
            <a:solidFill>
              <a:srgbClr val="FFFFFF"/>
            </a:solidFill>
            <a:prstDash val="solid"/>
            <a:round/>
            <a:headEnd len="sm" w="sm" type="none"/>
            <a:tailEnd len="sm" w="sm" type="none"/>
          </a:ln>
        </p:spPr>
      </p:pic>
      <p:pic>
        <p:nvPicPr>
          <p:cNvPr id="157" name="Google Shape;157;p19"/>
          <p:cNvPicPr preferRelativeResize="0"/>
          <p:nvPr/>
        </p:nvPicPr>
        <p:blipFill>
          <a:blip r:embed="rId9">
            <a:alphaModFix/>
          </a:blip>
          <a:stretch>
            <a:fillRect/>
          </a:stretch>
        </p:blipFill>
        <p:spPr>
          <a:xfrm>
            <a:off x="6866439" y="861799"/>
            <a:ext cx="1722461" cy="1629500"/>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0"/>
          <p:cNvSpPr txBox="1"/>
          <p:nvPr>
            <p:ph idx="1" type="body"/>
          </p:nvPr>
        </p:nvSpPr>
        <p:spPr>
          <a:xfrm>
            <a:off x="118900" y="810150"/>
            <a:ext cx="5469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50">
                <a:solidFill>
                  <a:srgbClr val="FFFFFF"/>
                </a:solidFill>
                <a:latin typeface="Bree Serif"/>
                <a:ea typeface="Bree Serif"/>
                <a:cs typeface="Bree Serif"/>
                <a:sym typeface="Bree Serif"/>
              </a:rPr>
              <a:t>☁  Further explains how anthropogenic actions affect climate change.</a:t>
            </a:r>
            <a:endParaRPr sz="22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22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2250">
                <a:solidFill>
                  <a:schemeClr val="lt1"/>
                </a:solidFill>
                <a:latin typeface="Bree Serif"/>
                <a:ea typeface="Bree Serif"/>
                <a:cs typeface="Bree Serif"/>
                <a:sym typeface="Bree Serif"/>
              </a:rPr>
              <a:t>☁  Different locations affect types of contrails formed.</a:t>
            </a:r>
            <a:endParaRPr sz="2250">
              <a:solidFill>
                <a:schemeClr val="lt1"/>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2250">
              <a:solidFill>
                <a:schemeClr val="lt1"/>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2250">
                <a:solidFill>
                  <a:srgbClr val="FFFFFF"/>
                </a:solidFill>
                <a:latin typeface="Bree Serif"/>
                <a:ea typeface="Bree Serif"/>
                <a:cs typeface="Bree Serif"/>
                <a:sym typeface="Bree Serif"/>
              </a:rPr>
              <a:t>☁  Help to form a solid database that NASA and other scientists can use to help unravel the potential implications and effects of contrails on climate change.</a:t>
            </a:r>
            <a:endParaRPr sz="22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Clr>
                <a:schemeClr val="dk1"/>
              </a:buClr>
              <a:buSzPts val="1100"/>
              <a:buFont typeface="Arial"/>
              <a:buNone/>
            </a:pPr>
            <a:r>
              <a:t/>
            </a:r>
            <a:endParaRPr sz="2250">
              <a:solidFill>
                <a:schemeClr val="lt1"/>
              </a:solidFill>
              <a:latin typeface="Bree Serif"/>
              <a:ea typeface="Bree Serif"/>
              <a:cs typeface="Bree Serif"/>
              <a:sym typeface="Bree Serif"/>
            </a:endParaRPr>
          </a:p>
          <a:p>
            <a:pPr indent="457200" lvl="0" marL="0" rtl="0" algn="l">
              <a:lnSpc>
                <a:spcPct val="100000"/>
              </a:lnSpc>
              <a:spcBef>
                <a:spcPts val="0"/>
              </a:spcBef>
              <a:spcAft>
                <a:spcPts val="0"/>
              </a:spcAft>
              <a:buClr>
                <a:schemeClr val="dk1"/>
              </a:buClr>
              <a:buSzPts val="1100"/>
              <a:buFont typeface="Arial"/>
              <a:buNone/>
            </a:pPr>
            <a:r>
              <a:t/>
            </a:r>
            <a:endParaRPr sz="2500">
              <a:solidFill>
                <a:schemeClr val="lt1"/>
              </a:solidFill>
              <a:latin typeface="Bree Serif"/>
              <a:ea typeface="Bree Serif"/>
              <a:cs typeface="Bree Serif"/>
              <a:sym typeface="Bree Serif"/>
            </a:endParaRPr>
          </a:p>
        </p:txBody>
      </p:sp>
      <p:sp>
        <p:nvSpPr>
          <p:cNvPr id="163" name="Google Shape;163;p20"/>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0"/>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65" name="Google Shape;165;p20"/>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66" name="Google Shape;166;p20"/>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67" name="Google Shape;167;p20"/>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68" name="Google Shape;168;p20"/>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69" name="Google Shape;169;p20"/>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Significance of Research</a:t>
            </a:r>
            <a:endParaRPr sz="3100">
              <a:solidFill>
                <a:srgbClr val="FFFFFF"/>
              </a:solidFill>
              <a:latin typeface="Bree Serif"/>
              <a:ea typeface="Bree Serif"/>
              <a:cs typeface="Bree Serif"/>
              <a:sym typeface="Bree Serif"/>
            </a:endParaRPr>
          </a:p>
        </p:txBody>
      </p:sp>
      <p:pic>
        <p:nvPicPr>
          <p:cNvPr id="170" name="Google Shape;170;p20"/>
          <p:cNvPicPr preferRelativeResize="0"/>
          <p:nvPr/>
        </p:nvPicPr>
        <p:blipFill rotWithShape="1">
          <a:blip r:embed="rId8">
            <a:alphaModFix/>
          </a:blip>
          <a:srcRect b="69802" l="14149" r="71563" t="5093"/>
          <a:stretch/>
        </p:blipFill>
        <p:spPr>
          <a:xfrm>
            <a:off x="5588500" y="1365525"/>
            <a:ext cx="3172076" cy="2474275"/>
          </a:xfrm>
          <a:prstGeom prst="rect">
            <a:avLst/>
          </a:prstGeom>
          <a:noFill/>
          <a:ln cap="flat" cmpd="sng" w="28575">
            <a:solidFill>
              <a:srgbClr val="FFFFF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1"/>
          <p:cNvSpPr txBox="1"/>
          <p:nvPr>
            <p:ph idx="1" type="body"/>
          </p:nvPr>
        </p:nvSpPr>
        <p:spPr>
          <a:xfrm>
            <a:off x="118875" y="791750"/>
            <a:ext cx="5469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50">
                <a:solidFill>
                  <a:srgbClr val="FFFFFF"/>
                </a:solidFill>
                <a:latin typeface="Bree Serif"/>
                <a:ea typeface="Bree Serif"/>
                <a:cs typeface="Bree Serif"/>
                <a:sym typeface="Bree Serif"/>
              </a:rPr>
              <a:t>☁ </a:t>
            </a:r>
            <a:r>
              <a:rPr lang="en" sz="1550">
                <a:solidFill>
                  <a:schemeClr val="dk1"/>
                </a:solidFill>
                <a:latin typeface="Bree Serif"/>
                <a:ea typeface="Bree Serif"/>
                <a:cs typeface="Bree Serif"/>
                <a:sym typeface="Bree Serif"/>
              </a:rPr>
              <a:t> </a:t>
            </a:r>
            <a:r>
              <a:rPr lang="en" sz="1550">
                <a:solidFill>
                  <a:srgbClr val="FFFFFF"/>
                </a:solidFill>
                <a:latin typeface="Bree Serif"/>
                <a:ea typeface="Bree Serif"/>
                <a:cs typeface="Bree Serif"/>
                <a:sym typeface="Bree Serif"/>
              </a:rPr>
              <a:t>Thank you to the GLOBE Program for access to both online and print resources to make this project feasible.  Thank you also to the staff of NASA LaRC for the emails showing satellite comparisons with our data. </a:t>
            </a:r>
            <a:endParaRPr sz="15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5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1550">
                <a:solidFill>
                  <a:srgbClr val="FFFFFF"/>
                </a:solidFill>
                <a:latin typeface="Bree Serif"/>
                <a:ea typeface="Bree Serif"/>
                <a:cs typeface="Bree Serif"/>
                <a:sym typeface="Bree Serif"/>
              </a:rPr>
              <a:t> ☁  We also are thankful for the individual student contacts we were able to make at the Princess Chulabhorn Science High School in Nakhon Si Thammarat. </a:t>
            </a:r>
            <a:endParaRPr sz="15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5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1550">
                <a:solidFill>
                  <a:srgbClr val="FFFFFF"/>
                </a:solidFill>
                <a:latin typeface="Bree Serif"/>
                <a:ea typeface="Bree Serif"/>
                <a:cs typeface="Bree Serif"/>
                <a:sym typeface="Bree Serif"/>
              </a:rPr>
              <a:t> ☁  This project could not have been possible without the crucial assistance of the project mentor, Mrs. Diana Johns, who introduced the researchers to the foreign students and provided unfaltering encouragement and support throughout the entire process.  </a:t>
            </a:r>
            <a:endParaRPr sz="15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550">
              <a:solidFill>
                <a:srgbClr val="FFFFFF"/>
              </a:solidFill>
              <a:latin typeface="Bree Serif"/>
              <a:ea typeface="Bree Serif"/>
              <a:cs typeface="Bree Serif"/>
              <a:sym typeface="Bree Serif"/>
            </a:endParaRPr>
          </a:p>
          <a:p>
            <a:pPr indent="0" lvl="0" marL="0" rtl="0" algn="l">
              <a:lnSpc>
                <a:spcPct val="100000"/>
              </a:lnSpc>
              <a:spcBef>
                <a:spcPts val="0"/>
              </a:spcBef>
              <a:spcAft>
                <a:spcPts val="0"/>
              </a:spcAft>
              <a:buNone/>
            </a:pPr>
            <a:r>
              <a:t/>
            </a:r>
            <a:endParaRPr sz="1550">
              <a:solidFill>
                <a:schemeClr val="lt1"/>
              </a:solidFill>
              <a:latin typeface="Bree Serif"/>
              <a:ea typeface="Bree Serif"/>
              <a:cs typeface="Bree Serif"/>
              <a:sym typeface="Bree Serif"/>
            </a:endParaRPr>
          </a:p>
          <a:p>
            <a:pPr indent="0" lvl="0" marL="0" rtl="0" algn="l">
              <a:lnSpc>
                <a:spcPct val="100000"/>
              </a:lnSpc>
              <a:spcBef>
                <a:spcPts val="0"/>
              </a:spcBef>
              <a:spcAft>
                <a:spcPts val="0"/>
              </a:spcAft>
              <a:buNone/>
            </a:pPr>
            <a:r>
              <a:rPr lang="en" sz="1550">
                <a:solidFill>
                  <a:srgbClr val="FFFFFF"/>
                </a:solidFill>
                <a:latin typeface="Bree Serif"/>
                <a:ea typeface="Bree Serif"/>
                <a:cs typeface="Bree Serif"/>
                <a:sym typeface="Bree Serif"/>
              </a:rPr>
              <a:t> </a:t>
            </a:r>
            <a:endParaRPr sz="1550">
              <a:solidFill>
                <a:schemeClr val="lt1"/>
              </a:solidFill>
              <a:latin typeface="Bree Serif"/>
              <a:ea typeface="Bree Serif"/>
              <a:cs typeface="Bree Serif"/>
              <a:sym typeface="Bree Serif"/>
            </a:endParaRPr>
          </a:p>
          <a:p>
            <a:pPr indent="457200" lvl="0" marL="0" rtl="0" algn="l">
              <a:lnSpc>
                <a:spcPct val="100000"/>
              </a:lnSpc>
              <a:spcBef>
                <a:spcPts val="0"/>
              </a:spcBef>
              <a:spcAft>
                <a:spcPts val="0"/>
              </a:spcAft>
              <a:buClr>
                <a:schemeClr val="dk1"/>
              </a:buClr>
              <a:buSzPts val="1100"/>
              <a:buFont typeface="Arial"/>
              <a:buNone/>
            </a:pPr>
            <a:r>
              <a:t/>
            </a:r>
            <a:endParaRPr sz="1700">
              <a:solidFill>
                <a:schemeClr val="lt1"/>
              </a:solidFill>
              <a:latin typeface="Bree Serif"/>
              <a:ea typeface="Bree Serif"/>
              <a:cs typeface="Bree Serif"/>
              <a:sym typeface="Bree Serif"/>
            </a:endParaRPr>
          </a:p>
        </p:txBody>
      </p:sp>
      <p:sp>
        <p:nvSpPr>
          <p:cNvPr id="176" name="Google Shape;176;p21"/>
          <p:cNvSpPr txBox="1"/>
          <p:nvPr/>
        </p:nvSpPr>
        <p:spPr>
          <a:xfrm>
            <a:off x="-74100" y="4413900"/>
            <a:ext cx="9218100" cy="7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7" name="Google Shape;177;p21"/>
          <p:cNvPicPr preferRelativeResize="0"/>
          <p:nvPr/>
        </p:nvPicPr>
        <p:blipFill rotWithShape="1">
          <a:blip r:embed="rId3">
            <a:alphaModFix/>
          </a:blip>
          <a:srcRect b="23083" l="16291" r="21504" t="19823"/>
          <a:stretch/>
        </p:blipFill>
        <p:spPr>
          <a:xfrm>
            <a:off x="0" y="4413900"/>
            <a:ext cx="794923" cy="729600"/>
          </a:xfrm>
          <a:prstGeom prst="rect">
            <a:avLst/>
          </a:prstGeom>
          <a:noFill/>
          <a:ln>
            <a:noFill/>
          </a:ln>
        </p:spPr>
      </p:pic>
      <p:pic>
        <p:nvPicPr>
          <p:cNvPr id="178" name="Google Shape;178;p21"/>
          <p:cNvPicPr preferRelativeResize="0"/>
          <p:nvPr/>
        </p:nvPicPr>
        <p:blipFill>
          <a:blip r:embed="rId4">
            <a:alphaModFix/>
          </a:blip>
          <a:stretch>
            <a:fillRect/>
          </a:stretch>
        </p:blipFill>
        <p:spPr>
          <a:xfrm>
            <a:off x="1851000" y="4447200"/>
            <a:ext cx="4163000" cy="662975"/>
          </a:xfrm>
          <a:prstGeom prst="rect">
            <a:avLst/>
          </a:prstGeom>
          <a:noFill/>
          <a:ln>
            <a:noFill/>
          </a:ln>
        </p:spPr>
      </p:pic>
      <p:pic>
        <p:nvPicPr>
          <p:cNvPr id="179" name="Google Shape;179;p21"/>
          <p:cNvPicPr preferRelativeResize="0"/>
          <p:nvPr/>
        </p:nvPicPr>
        <p:blipFill>
          <a:blip r:embed="rId5">
            <a:alphaModFix/>
          </a:blip>
          <a:stretch>
            <a:fillRect/>
          </a:stretch>
        </p:blipFill>
        <p:spPr>
          <a:xfrm>
            <a:off x="6414438" y="4447192"/>
            <a:ext cx="1368754" cy="663000"/>
          </a:xfrm>
          <a:prstGeom prst="rect">
            <a:avLst/>
          </a:prstGeom>
          <a:noFill/>
          <a:ln>
            <a:noFill/>
          </a:ln>
        </p:spPr>
      </p:pic>
      <p:pic>
        <p:nvPicPr>
          <p:cNvPr id="180" name="Google Shape;180;p21"/>
          <p:cNvPicPr preferRelativeResize="0"/>
          <p:nvPr/>
        </p:nvPicPr>
        <p:blipFill rotWithShape="1">
          <a:blip r:embed="rId6">
            <a:alphaModFix/>
          </a:blip>
          <a:srcRect b="0" l="22116" r="17867" t="0"/>
          <a:stretch/>
        </p:blipFill>
        <p:spPr>
          <a:xfrm>
            <a:off x="925500" y="4447213"/>
            <a:ext cx="794924" cy="662975"/>
          </a:xfrm>
          <a:prstGeom prst="rect">
            <a:avLst/>
          </a:prstGeom>
          <a:noFill/>
          <a:ln>
            <a:noFill/>
          </a:ln>
        </p:spPr>
      </p:pic>
      <p:pic>
        <p:nvPicPr>
          <p:cNvPr id="181" name="Google Shape;181;p21"/>
          <p:cNvPicPr preferRelativeResize="0"/>
          <p:nvPr/>
        </p:nvPicPr>
        <p:blipFill rotWithShape="1">
          <a:blip r:embed="rId7">
            <a:alphaModFix/>
          </a:blip>
          <a:srcRect b="8223" l="0" r="0" t="0"/>
          <a:stretch/>
        </p:blipFill>
        <p:spPr>
          <a:xfrm>
            <a:off x="8109525" y="4413900"/>
            <a:ext cx="794925" cy="729600"/>
          </a:xfrm>
          <a:prstGeom prst="rect">
            <a:avLst/>
          </a:prstGeom>
          <a:noFill/>
          <a:ln>
            <a:noFill/>
          </a:ln>
        </p:spPr>
      </p:pic>
      <p:sp>
        <p:nvSpPr>
          <p:cNvPr id="182" name="Google Shape;182;p21"/>
          <p:cNvSpPr txBox="1"/>
          <p:nvPr>
            <p:ph type="title"/>
          </p:nvPr>
        </p:nvSpPr>
        <p:spPr>
          <a:xfrm>
            <a:off x="0" y="0"/>
            <a:ext cx="9106800" cy="729600"/>
          </a:xfrm>
          <a:prstGeom prst="rect">
            <a:avLst/>
          </a:prstGeom>
          <a:solidFill>
            <a:srgbClr val="539AF1"/>
          </a:solidFill>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Bree Serif"/>
                <a:ea typeface="Bree Serif"/>
                <a:cs typeface="Bree Serif"/>
                <a:sym typeface="Bree Serif"/>
              </a:rPr>
              <a:t>Acknowledgements</a:t>
            </a:r>
            <a:endParaRPr sz="3100">
              <a:solidFill>
                <a:srgbClr val="FFFFFF"/>
              </a:solidFill>
              <a:latin typeface="Bree Serif"/>
              <a:ea typeface="Bree Serif"/>
              <a:cs typeface="Bree Serif"/>
              <a:sym typeface="Bree Serif"/>
            </a:endParaRPr>
          </a:p>
        </p:txBody>
      </p:sp>
      <p:pic>
        <p:nvPicPr>
          <p:cNvPr id="183" name="Google Shape;183;p21"/>
          <p:cNvPicPr preferRelativeResize="0"/>
          <p:nvPr/>
        </p:nvPicPr>
        <p:blipFill>
          <a:blip r:embed="rId8">
            <a:alphaModFix/>
          </a:blip>
          <a:stretch>
            <a:fillRect/>
          </a:stretch>
        </p:blipFill>
        <p:spPr>
          <a:xfrm>
            <a:off x="5588474" y="964575"/>
            <a:ext cx="3185812" cy="31858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