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9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16"/>
    <p:restoredTop sz="91432"/>
  </p:normalViewPr>
  <p:slideViewPr>
    <p:cSldViewPr>
      <p:cViewPr varScale="1">
        <p:scale>
          <a:sx n="118" d="100"/>
          <a:sy n="118" d="100"/>
        </p:scale>
        <p:origin x="20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5C32D-8616-4925-AAC6-DE7422A8A2C5}" type="datetimeFigureOut">
              <a:rPr lang="en-US" smtClean="0"/>
              <a:t>7/15/20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CCFC6-7B8D-4E5B-BB23-D690D6A08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8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3E44923-0EE0-4CB4-9E03-3EB3F94EEB5F}" type="datetime1">
              <a:rPr lang="en-US" smtClean="0"/>
              <a:t>7/15/20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 userDrawn="1"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 userDrawn="1"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CEF8-82DC-44AC-9EFC-428D7D0CB6DD}" type="datetime1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884C-2F01-4E26-BA6F-96AE80D49AD2}" type="datetime1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078105-55C9-4569-BFA3-F5FCB5625D29}" type="datetime1">
              <a:rPr lang="en-US" smtClean="0"/>
              <a:t>7/15/20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A60D658-1B6E-4FB9-A1B8-E5D87C463954}" type="datetime1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D1F-12F8-4112-9DC9-B76EBB54F5EE}" type="datetime1">
              <a:rPr lang="en-US" smtClean="0"/>
              <a:t>7/15/20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DA1F-3D7A-4CA4-AADE-B419F48651AE}" type="datetime1">
              <a:rPr lang="en-US" smtClean="0"/>
              <a:t>7/15/20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E8886E-8127-4E14-9EF5-B00CA3D74B02}" type="datetime1">
              <a:rPr lang="en-US" smtClean="0"/>
              <a:t>7/15/20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56EB-EB77-48D3-881B-55B8C337B7DE}" type="datetime1">
              <a:rPr lang="en-US" smtClean="0"/>
              <a:t>7/15/20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1FC513-6BE2-443F-B8F5-56E628D7681D}" type="datetime1">
              <a:rPr lang="en-US" smtClean="0"/>
              <a:t>7/15/20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15CF43-478E-48B5-B699-98958FD3DA8F}" type="datetime1">
              <a:rPr lang="en-US" smtClean="0"/>
              <a:t>7/15/20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81000" y="68580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1000" y="1984248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04DE7A7-324B-48D9-9303-BB0BD131C405}" type="datetime1">
              <a:rPr lang="en-US" smtClean="0"/>
              <a:t>7/15/20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mp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m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1" y="1295400"/>
            <a:ext cx="8128634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IDENTIFICATION OF MOSQUITO LARVAL SPECIES IN MOMBASA, KENYA.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5105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        ERIC  KINYANJUI  WAMBUGU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            KHUSHI  TRUSHARBHAI  PATEL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 KEVIN  PAUL  KETTERER</a:t>
            </a:r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97"/>
            <a:ext cx="9162288" cy="95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2020 - GLOBE.gov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5791200"/>
            <a:ext cx="3413760" cy="1032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Jobs in Kenya - Teachers Job at Shree Swaminarayan Academy 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5591566"/>
            <a:ext cx="3629025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8" descr="C:\Users\EliteBook\Desktop\IMG_20190621_11194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289560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90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7467600" cy="6858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84248"/>
            <a:ext cx="7467600" cy="4873752"/>
          </a:xfrm>
        </p:spPr>
        <p:txBody>
          <a:bodyPr>
            <a:normAutofit/>
          </a:bodyPr>
          <a:lstStyle/>
          <a:p>
            <a:r>
              <a:rPr lang="en-US" sz="2000" dirty="0"/>
              <a:t>Interviewmania, 2018. https://interviewmania.com/discussion/48705-biology-biology-</a:t>
            </a:r>
          </a:p>
          <a:p>
            <a:r>
              <a:rPr lang="en-US" sz="2000" dirty="0"/>
              <a:t>miscellaneoushttps://interviewmania.com/discussion/48705-biology-biology-miscellaneous</a:t>
            </a:r>
          </a:p>
          <a:p>
            <a:r>
              <a:rPr lang="en-US" sz="2000" dirty="0"/>
              <a:t>Tian de </a:t>
            </a:r>
            <a:r>
              <a:rPr lang="en-US" sz="2000" dirty="0" err="1"/>
              <a:t>Jager</a:t>
            </a:r>
            <a:r>
              <a:rPr lang="en-US" sz="2000" dirty="0"/>
              <a:t> and </a:t>
            </a:r>
            <a:r>
              <a:rPr lang="en-US" sz="2000" dirty="0" err="1"/>
              <a:t>Taneshka</a:t>
            </a:r>
            <a:r>
              <a:rPr lang="en-US" sz="2000" dirty="0"/>
              <a:t> Kruger, 2019. Killing mosquito larvae can contribute towards  malaria elimination. The Conversation, May 29, 2019. http://theconversation.com/killing-</a:t>
            </a:r>
          </a:p>
          <a:p>
            <a:r>
              <a:rPr lang="en-US" sz="2000" dirty="0"/>
              <a:t>mosquito-larvae-can-contribute-towards-malaria-elimination-115998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736F7A0-E6F4-A44F-BB0E-59692D34B99C}"/>
              </a:ext>
            </a:extLst>
          </p:cNvPr>
          <p:cNvSpPr txBox="1">
            <a:spLocks/>
          </p:cNvSpPr>
          <p:nvPr/>
        </p:nvSpPr>
        <p:spPr>
          <a:xfrm>
            <a:off x="5562600" y="5994654"/>
            <a:ext cx="2362200" cy="914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" dirty="0"/>
              <a:t>         ERIC  KINYANJUI  WAMBUGU</a:t>
            </a:r>
          </a:p>
          <a:p>
            <a:pPr marL="0" indent="0" algn="ctr">
              <a:buNone/>
            </a:pPr>
            <a:r>
              <a:rPr lang="en-US" sz="800" dirty="0"/>
              <a:t>             KHUSHI  TRUSHARBHAI  PATEL</a:t>
            </a:r>
          </a:p>
          <a:p>
            <a:pPr marL="0" indent="0" algn="ctr">
              <a:buNone/>
            </a:pPr>
            <a:r>
              <a:rPr lang="en-US" sz="800" dirty="0"/>
              <a:t>  KEVIN  PAUL  KETTERER</a:t>
            </a:r>
          </a:p>
          <a:p>
            <a:pPr marL="0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17584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9541" y="-76200"/>
            <a:ext cx="8458200" cy="6362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THANK YOU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451577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Regional Center for Mapping of Resources for Development (RCMRD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8" b="19536"/>
          <a:stretch/>
        </p:blipFill>
        <p:spPr bwMode="auto">
          <a:xfrm>
            <a:off x="5638800" y="3200400"/>
            <a:ext cx="2819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The GLOBE Program on Twitter: &quot;TOMORROW is the last day you ca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The GLOBE Program on Twitter: &quot;TOMORROW is the last day you can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The GLOBE Program on Twitter: &quot;TOMORROW is the last day you can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The GLOBE Program on Twitter: &quot;TOMORROW is the last day you can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The GLOBE Program on Twitter: &quot;TOMORROW is the last day you can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981200" cy="1407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GLOBE Home Page - GLOBE.gov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60" y="1033397"/>
            <a:ext cx="5263540" cy="1976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088452"/>
            <a:ext cx="1600200" cy="133114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6" name="Picture 15" descr="Jobs in Kenya - Teachers Job at Shree Swaminarayan Academy ...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7" y="5314950"/>
            <a:ext cx="3414713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B742A9E9-3B8D-5D46-B09D-014FDC27AD08}"/>
              </a:ext>
            </a:extLst>
          </p:cNvPr>
          <p:cNvSpPr txBox="1">
            <a:spLocks/>
          </p:cNvSpPr>
          <p:nvPr/>
        </p:nvSpPr>
        <p:spPr>
          <a:xfrm>
            <a:off x="6792686" y="1704975"/>
            <a:ext cx="2362200" cy="914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" dirty="0"/>
              <a:t>         ERIC  KINYANJUI  WAMBUGU</a:t>
            </a:r>
          </a:p>
          <a:p>
            <a:pPr marL="0" indent="0" algn="ctr">
              <a:buNone/>
            </a:pPr>
            <a:r>
              <a:rPr lang="en-US" sz="800" dirty="0"/>
              <a:t>             KHUSHI  TRUSHARBHAI  PATEL</a:t>
            </a:r>
          </a:p>
          <a:p>
            <a:pPr marL="0" indent="0" algn="ctr">
              <a:buNone/>
            </a:pPr>
            <a:r>
              <a:rPr lang="en-US" sz="800" dirty="0"/>
              <a:t>  KEVIN  PAUL  KETTERER</a:t>
            </a:r>
          </a:p>
          <a:p>
            <a:pPr marL="0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6505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6781800" cy="685800"/>
          </a:xfrm>
        </p:spPr>
        <p:txBody>
          <a:bodyPr/>
          <a:lstStyle/>
          <a:p>
            <a:pPr algn="just"/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75" y="1066800"/>
            <a:ext cx="8825345" cy="55626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There have been reports of mosquito bites at our school’s kindergarten section. The children are bitten by mosquitoes while playing outside and in the classrooms. </a:t>
            </a:r>
          </a:p>
          <a:p>
            <a:endParaRPr lang="en-US" dirty="0"/>
          </a:p>
          <a:p>
            <a:pPr algn="just"/>
            <a:r>
              <a:rPr lang="en-US" dirty="0"/>
              <a:t>Fifteen cases of chikungunya were reported between February and March, 2018. Despite spraying with insecticide, the problem still persists. </a:t>
            </a:r>
          </a:p>
          <a:p>
            <a:endParaRPr lang="en-US" dirty="0"/>
          </a:p>
          <a:p>
            <a:r>
              <a:rPr lang="en-US" dirty="0"/>
              <a:t>The aim of this project was to identify the mosquito larval species in artificial breeding places within our school’s kindergarten section.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92383D2-DEAD-6F49-A063-7EB1B0619D35}"/>
              </a:ext>
            </a:extLst>
          </p:cNvPr>
          <p:cNvSpPr txBox="1">
            <a:spLocks/>
          </p:cNvSpPr>
          <p:nvPr/>
        </p:nvSpPr>
        <p:spPr>
          <a:xfrm>
            <a:off x="5562600" y="5994654"/>
            <a:ext cx="2362200" cy="914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" dirty="0"/>
              <a:t>         ERIC  KINYANJUI  WAMBUGU</a:t>
            </a:r>
          </a:p>
          <a:p>
            <a:pPr marL="0" indent="0" algn="ctr">
              <a:buNone/>
            </a:pPr>
            <a:r>
              <a:rPr lang="en-US" sz="800" dirty="0"/>
              <a:t>             KHUSHI  TRUSHARBHAI  PATEL</a:t>
            </a:r>
          </a:p>
          <a:p>
            <a:pPr marL="0" indent="0" algn="ctr">
              <a:buNone/>
            </a:pPr>
            <a:r>
              <a:rPr lang="en-US" sz="800" dirty="0"/>
              <a:t>  KEVIN  PAUL  KETTERER</a:t>
            </a:r>
          </a:p>
          <a:p>
            <a:pPr marL="0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5750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838200"/>
          </a:xfrm>
        </p:spPr>
        <p:txBody>
          <a:bodyPr/>
          <a:lstStyle/>
          <a:p>
            <a:r>
              <a:rPr lang="en-US" b="1" dirty="0"/>
              <a:t>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548255" cy="4343400"/>
          </a:xfrm>
        </p:spPr>
        <p:txBody>
          <a:bodyPr>
            <a:normAutofit/>
          </a:bodyPr>
          <a:lstStyle/>
          <a:p>
            <a:pPr algn="just" fontAlgn="base"/>
            <a:r>
              <a:rPr lang="en-US" dirty="0"/>
              <a:t>There are different species of mosquitoes in the Kindergarten section at Shree Swaminarayan Academy. </a:t>
            </a:r>
          </a:p>
          <a:p>
            <a:pPr fontAlgn="base"/>
            <a:endParaRPr lang="en-US" dirty="0"/>
          </a:p>
          <a:p>
            <a:pPr algn="just" fontAlgn="base"/>
            <a:r>
              <a:rPr lang="en-US" i="1" dirty="0"/>
              <a:t>Aedes </a:t>
            </a:r>
            <a:r>
              <a:rPr lang="en-US" dirty="0"/>
              <a:t>mosquito is the species that would be found commonly in school due to cases of dengue fever and chikungunya recorded in the school.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0B04DCC-3236-CA44-B0B6-BC38405F2719}"/>
              </a:ext>
            </a:extLst>
          </p:cNvPr>
          <p:cNvSpPr txBox="1">
            <a:spLocks/>
          </p:cNvSpPr>
          <p:nvPr/>
        </p:nvSpPr>
        <p:spPr>
          <a:xfrm>
            <a:off x="5562600" y="5994654"/>
            <a:ext cx="2362200" cy="914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" dirty="0"/>
              <a:t>         ERIC  KINYANJUI  WAMBUGU</a:t>
            </a:r>
          </a:p>
          <a:p>
            <a:pPr marL="0" indent="0" algn="ctr">
              <a:buNone/>
            </a:pPr>
            <a:r>
              <a:rPr lang="en-US" sz="800" dirty="0"/>
              <a:t>             KHUSHI  TRUSHARBHAI  PATEL</a:t>
            </a:r>
          </a:p>
          <a:p>
            <a:pPr marL="0" indent="0" algn="ctr">
              <a:buNone/>
            </a:pPr>
            <a:r>
              <a:rPr lang="en-US" sz="800" dirty="0"/>
              <a:t>  KEVIN  PAUL  KETTERER</a:t>
            </a:r>
          </a:p>
          <a:p>
            <a:pPr marL="0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1095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6096000" cy="609600"/>
          </a:xfrm>
        </p:spPr>
        <p:txBody>
          <a:bodyPr/>
          <a:lstStyle/>
          <a:p>
            <a:pPr algn="just"/>
            <a:r>
              <a:rPr lang="en-US" b="1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143000"/>
            <a:ext cx="7772400" cy="4800600"/>
          </a:xfrm>
        </p:spPr>
        <p:txBody>
          <a:bodyPr>
            <a:normAutofit/>
          </a:bodyPr>
          <a:lstStyle/>
          <a:p>
            <a:pPr algn="just"/>
            <a:r>
              <a:rPr lang="en-US" b="1" dirty="0"/>
              <a:t>Equipment and material </a:t>
            </a:r>
            <a:endParaRPr lang="en-US" dirty="0"/>
          </a:p>
          <a:p>
            <a:pPr algn="just" fontAlgn="base"/>
            <a:r>
              <a:rPr lang="en-US" dirty="0"/>
              <a:t>Artificial breeding site</a:t>
            </a:r>
          </a:p>
          <a:p>
            <a:pPr algn="just" fontAlgn="base"/>
            <a:r>
              <a:rPr lang="en-US" dirty="0"/>
              <a:t>Dropper</a:t>
            </a:r>
          </a:p>
          <a:p>
            <a:pPr algn="just" fontAlgn="base"/>
            <a:r>
              <a:rPr lang="en-US" dirty="0"/>
              <a:t>250ml Beaker </a:t>
            </a:r>
          </a:p>
          <a:p>
            <a:pPr algn="just" fontAlgn="base"/>
            <a:r>
              <a:rPr lang="en-US" dirty="0"/>
              <a:t>Magnifier lens – X60 and X100/</a:t>
            </a:r>
          </a:p>
          <a:p>
            <a:pPr algn="just" fontAlgn="base"/>
            <a:r>
              <a:rPr lang="en-US" dirty="0"/>
              <a:t>Macro lens</a:t>
            </a:r>
          </a:p>
          <a:p>
            <a:pPr algn="just" fontAlgn="base"/>
            <a:r>
              <a:rPr lang="en-US" dirty="0"/>
              <a:t>Petri Dish </a:t>
            </a:r>
          </a:p>
          <a:p>
            <a:pPr algn="just" fontAlgn="base"/>
            <a:r>
              <a:rPr lang="en-US" dirty="0"/>
              <a:t>Paper towel</a:t>
            </a:r>
          </a:p>
          <a:p>
            <a:pPr algn="just" fontAlgn="base"/>
            <a:r>
              <a:rPr lang="en-US" dirty="0"/>
              <a:t>Globe Observer Application</a:t>
            </a:r>
          </a:p>
          <a:p>
            <a:pPr algn="just" fontAlgn="base"/>
            <a:r>
              <a:rPr lang="en-US" dirty="0"/>
              <a:t>Smart phone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6A4D9B4-571F-3D40-991A-53A1196C5CA1}"/>
              </a:ext>
            </a:extLst>
          </p:cNvPr>
          <p:cNvSpPr txBox="1">
            <a:spLocks/>
          </p:cNvSpPr>
          <p:nvPr/>
        </p:nvSpPr>
        <p:spPr>
          <a:xfrm>
            <a:off x="5562600" y="5994654"/>
            <a:ext cx="2362200" cy="914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" dirty="0"/>
              <a:t>         ERIC  KINYANJUI  WAMBUGU</a:t>
            </a:r>
          </a:p>
          <a:p>
            <a:pPr marL="0" indent="0" algn="ctr">
              <a:buNone/>
            </a:pPr>
            <a:r>
              <a:rPr lang="en-US" sz="800" dirty="0"/>
              <a:t>             KHUSHI  TRUSHARBHAI  PATEL</a:t>
            </a:r>
          </a:p>
          <a:p>
            <a:pPr marL="0" indent="0" algn="ctr">
              <a:buNone/>
            </a:pPr>
            <a:r>
              <a:rPr lang="en-US" sz="800" dirty="0"/>
              <a:t>  KEVIN  PAUL  KETTERER</a:t>
            </a:r>
          </a:p>
          <a:p>
            <a:pPr marL="0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9935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152399"/>
            <a:ext cx="3172691" cy="219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22"/>
          <p:cNvSpPr txBox="1"/>
          <p:nvPr/>
        </p:nvSpPr>
        <p:spPr>
          <a:xfrm>
            <a:off x="152400" y="2251501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1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5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1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Step 1</a:t>
            </a:r>
            <a:r>
              <a:rPr lang="en-US" sz="2000" dirty="0"/>
              <a:t> :  Artificial breeding sites were identified and set up.</a:t>
            </a:r>
          </a:p>
        </p:txBody>
      </p:sp>
      <p:pic>
        <p:nvPicPr>
          <p:cNvPr id="6" name="Picture 5" descr="C:\Users\Beatrice Oyange\AppData\Local\Microsoft\Windows\INetCache\Content.Word\IMG_20190621_10473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t="34541" r="13748" b="13758"/>
          <a:stretch>
            <a:fillRect/>
          </a:stretch>
        </p:blipFill>
        <p:spPr bwMode="auto">
          <a:xfrm>
            <a:off x="5181600" y="152401"/>
            <a:ext cx="3505199" cy="23012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9"/>
          <p:cNvSpPr txBox="1"/>
          <p:nvPr/>
        </p:nvSpPr>
        <p:spPr>
          <a:xfrm>
            <a:off x="4800600" y="2438400"/>
            <a:ext cx="388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1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5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1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Step </a:t>
            </a:r>
            <a:r>
              <a:rPr lang="en-US" sz="2000" dirty="0"/>
              <a:t> </a:t>
            </a:r>
            <a:r>
              <a:rPr lang="en-US" sz="2000" b="1" dirty="0"/>
              <a:t>2:</a:t>
            </a:r>
            <a:r>
              <a:rPr lang="en-US" sz="2000" dirty="0"/>
              <a:t>  Mosquito breeding sites were observed regularly.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17"/>
          <a:stretch/>
        </p:blipFill>
        <p:spPr bwMode="auto">
          <a:xfrm>
            <a:off x="152400" y="3267164"/>
            <a:ext cx="3352800" cy="25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45"/>
          <p:cNvSpPr txBox="1"/>
          <p:nvPr/>
        </p:nvSpPr>
        <p:spPr>
          <a:xfrm>
            <a:off x="152400" y="5867400"/>
            <a:ext cx="3525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1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5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1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Step </a:t>
            </a:r>
            <a:r>
              <a:rPr lang="en-US" sz="2000" dirty="0"/>
              <a:t> </a:t>
            </a:r>
            <a:r>
              <a:rPr lang="en-US" sz="2000" b="1" dirty="0"/>
              <a:t>3:</a:t>
            </a:r>
            <a:r>
              <a:rPr lang="en-US" sz="2000" dirty="0"/>
              <a:t>  Mosquito larvae were identified using their morphological features.</a:t>
            </a:r>
          </a:p>
        </p:txBody>
      </p:sp>
      <p:sp>
        <p:nvSpPr>
          <p:cNvPr id="11" name="TextBox 48"/>
          <p:cNvSpPr txBox="1"/>
          <p:nvPr/>
        </p:nvSpPr>
        <p:spPr>
          <a:xfrm>
            <a:off x="5105400" y="57912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1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5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1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Step </a:t>
            </a:r>
            <a:r>
              <a:rPr lang="en-US" sz="2000" dirty="0"/>
              <a:t> </a:t>
            </a:r>
            <a:r>
              <a:rPr lang="en-US" sz="2000" b="1" dirty="0"/>
              <a:t>4:</a:t>
            </a:r>
            <a:r>
              <a:rPr lang="en-US" sz="2000" dirty="0"/>
              <a:t>  Breeding sites were eliminated by pouring the water out.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67" y="3200400"/>
            <a:ext cx="3541733" cy="2590800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949840BE-3835-7647-B8F6-E57E357A5BF1}"/>
              </a:ext>
            </a:extLst>
          </p:cNvPr>
          <p:cNvSpPr txBox="1">
            <a:spLocks/>
          </p:cNvSpPr>
          <p:nvPr/>
        </p:nvSpPr>
        <p:spPr>
          <a:xfrm>
            <a:off x="3048000" y="245238"/>
            <a:ext cx="2264229" cy="8632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" dirty="0"/>
              <a:t>         ERIC  KINYANJUI  WAMBUGU</a:t>
            </a:r>
          </a:p>
          <a:p>
            <a:pPr marL="0" indent="0" algn="ctr">
              <a:buNone/>
            </a:pPr>
            <a:r>
              <a:rPr lang="en-US" sz="800" dirty="0"/>
              <a:t>             KHUSHI  TRUSHARBHAI  PATEL</a:t>
            </a:r>
          </a:p>
          <a:p>
            <a:pPr marL="0" indent="0" algn="ctr">
              <a:buNone/>
            </a:pPr>
            <a:r>
              <a:rPr lang="en-US" sz="800" dirty="0"/>
              <a:t>  KEVIN  PAUL  KETTERER</a:t>
            </a:r>
          </a:p>
          <a:p>
            <a:pPr marL="0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9804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381000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9100" y="457200"/>
            <a:ext cx="8343900" cy="5943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From the larvae identification protocol followed using the mosquito habitat mapper, we concluded that the type of mosquitoes that breed in the school’s Kindergarten section is the </a:t>
            </a:r>
            <a:r>
              <a:rPr lang="en-US" i="1" dirty="0"/>
              <a:t>Aedes </a:t>
            </a:r>
            <a:r>
              <a:rPr lang="en-US" dirty="0"/>
              <a:t>mosquito.</a:t>
            </a:r>
          </a:p>
        </p:txBody>
      </p:sp>
      <p:pic>
        <p:nvPicPr>
          <p:cNvPr id="6" name="Picture 5" descr="C:\Users\Beatrice Oyange\AppData\Local\Microsoft\Windows\INetCache\Content.Word\IMG_20190606_1528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3" t="46154" r="40139" b="-222"/>
          <a:stretch>
            <a:fillRect/>
          </a:stretch>
        </p:blipFill>
        <p:spPr bwMode="auto">
          <a:xfrm>
            <a:off x="724420" y="4016633"/>
            <a:ext cx="1256780" cy="1012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eatrice Oyange\AppData\Local\Microsoft\Windows\INetCache\Content.Word\IMG_20190606_15331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95" y="3027509"/>
            <a:ext cx="1211688" cy="934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Beatrice Oyange\AppData\Local\Microsoft\Windows\INetCache\Content.Word\IMG_20190606_15282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9" t="8785" r="12460"/>
          <a:stretch>
            <a:fillRect/>
          </a:stretch>
        </p:blipFill>
        <p:spPr bwMode="auto">
          <a:xfrm rot="5400000">
            <a:off x="805736" y="1794455"/>
            <a:ext cx="990602" cy="121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User\Downloads\Screenshot_20190611-144209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t="5000" r="4791" b="13438"/>
          <a:stretch/>
        </p:blipFill>
        <p:spPr bwMode="auto">
          <a:xfrm>
            <a:off x="5715000" y="1904997"/>
            <a:ext cx="2667000" cy="31242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78484" y="4194830"/>
            <a:ext cx="239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Presence of strong, dark hooks on  thorax setae.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8484" y="2760344"/>
            <a:ext cx="3155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View of lower abdomen showing siphon, siphon hair, saddle, and comb scale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8484" y="1845941"/>
            <a:ext cx="2698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/>
              <a:t>Full view of the larvae from X100 macro lens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5" name="Picture 1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" r="1299" b="4325"/>
          <a:stretch/>
        </p:blipFill>
        <p:spPr bwMode="auto">
          <a:xfrm>
            <a:off x="826718" y="380999"/>
            <a:ext cx="7402882" cy="14649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366DA396-B0D0-DD40-855F-6FA9C16BC891}"/>
              </a:ext>
            </a:extLst>
          </p:cNvPr>
          <p:cNvSpPr txBox="1">
            <a:spLocks/>
          </p:cNvSpPr>
          <p:nvPr/>
        </p:nvSpPr>
        <p:spPr>
          <a:xfrm>
            <a:off x="5867400" y="6172200"/>
            <a:ext cx="2362200" cy="914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" dirty="0"/>
              <a:t>         ERIC  KINYANJUI  WAMBUGU</a:t>
            </a:r>
          </a:p>
          <a:p>
            <a:pPr marL="0" indent="0" algn="ctr">
              <a:buNone/>
            </a:pPr>
            <a:r>
              <a:rPr lang="en-US" sz="800" dirty="0"/>
              <a:t>             KHUSHI  TRUSHARBHAI  PATEL</a:t>
            </a:r>
          </a:p>
          <a:p>
            <a:pPr marL="0" indent="0" algn="ctr">
              <a:buNone/>
            </a:pPr>
            <a:r>
              <a:rPr lang="en-US" sz="800" dirty="0"/>
              <a:t>  KEVIN  PAUL  KETTERER</a:t>
            </a:r>
          </a:p>
          <a:p>
            <a:pPr marL="0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8209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3810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THE OBSERVATION</a:t>
            </a:r>
          </a:p>
        </p:txBody>
      </p:sp>
      <p:pic>
        <p:nvPicPr>
          <p:cNvPr id="6" name="Picture 5" descr="C:\Users\Beatrice Oyange\AppData\Local\Microsoft\Windows\INetCache\Content.Word\IMG_20190606_1528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9" t="8785" r="12460"/>
          <a:stretch>
            <a:fillRect/>
          </a:stretch>
        </p:blipFill>
        <p:spPr bwMode="auto">
          <a:xfrm rot="10800000">
            <a:off x="5867397" y="762000"/>
            <a:ext cx="28956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eatrice Oyange\AppData\Local\Microsoft\Windows\INetCache\Content.Word\IMG_20190606_15331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24400"/>
            <a:ext cx="2895601" cy="17105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0400" y="4419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Content Placeholder 12" descr="Screen Clipping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762000"/>
            <a:ext cx="5638796" cy="5791200"/>
          </a:xfr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CDB26EB8-495A-3842-BE73-F0AC57EDCFB4}"/>
              </a:ext>
            </a:extLst>
          </p:cNvPr>
          <p:cNvSpPr txBox="1">
            <a:spLocks/>
          </p:cNvSpPr>
          <p:nvPr/>
        </p:nvSpPr>
        <p:spPr>
          <a:xfrm>
            <a:off x="6553197" y="0"/>
            <a:ext cx="2209800" cy="81305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" dirty="0"/>
              <a:t>         ERIC  KINYANJUI  WAMBUGU</a:t>
            </a:r>
          </a:p>
          <a:p>
            <a:pPr marL="0" indent="0" algn="ctr">
              <a:buNone/>
            </a:pPr>
            <a:r>
              <a:rPr lang="en-US" sz="800" dirty="0"/>
              <a:t>             KHUSHI  TRUSHARBHAI  PATEL</a:t>
            </a:r>
          </a:p>
          <a:p>
            <a:pPr marL="0" indent="0" algn="ctr">
              <a:buNone/>
            </a:pPr>
            <a:r>
              <a:rPr lang="en-US" sz="800" dirty="0"/>
              <a:t>  KEVIN  PAUL  KETTERER</a:t>
            </a:r>
          </a:p>
          <a:p>
            <a:pPr marL="0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5824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609600"/>
          </a:xfrm>
        </p:spPr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533400"/>
            <a:ext cx="8686800" cy="59436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Our research findings ruled out our first hypothesis in that only one species, </a:t>
            </a:r>
            <a:r>
              <a:rPr lang="en-US" i="1" dirty="0"/>
              <a:t>Aedes</a:t>
            </a:r>
            <a:r>
              <a:rPr lang="en-US" dirty="0"/>
              <a:t>, was identified in our school compound. </a:t>
            </a:r>
          </a:p>
          <a:p>
            <a:pPr algn="just"/>
            <a:r>
              <a:rPr lang="en-US" dirty="0"/>
              <a:t>However, our findings were in agreement with our second hypotheses, that </a:t>
            </a:r>
            <a:r>
              <a:rPr lang="en-US" i="1" dirty="0"/>
              <a:t>Aedes</a:t>
            </a:r>
            <a:r>
              <a:rPr lang="en-US" dirty="0"/>
              <a:t> species would be commonly found at our school due to the reported cases of dengue fever and chikungunya at the Kindergarten</a:t>
            </a:r>
          </a:p>
          <a:p>
            <a:pPr algn="just"/>
            <a:r>
              <a:rPr lang="en-US" dirty="0"/>
              <a:t>We did not find any </a:t>
            </a:r>
            <a:r>
              <a:rPr lang="en-US" i="1" dirty="0"/>
              <a:t>Anopheles</a:t>
            </a:r>
            <a:r>
              <a:rPr lang="en-US" dirty="0"/>
              <a:t> larvae during the study. The type of mosquito that breeds in </a:t>
            </a:r>
            <a:r>
              <a:rPr lang="en-US" dirty="0" err="1"/>
              <a:t>Nyali</a:t>
            </a:r>
            <a:r>
              <a:rPr lang="en-US" dirty="0"/>
              <a:t> area is </a:t>
            </a:r>
            <a:r>
              <a:rPr lang="en-US" i="1" dirty="0" err="1"/>
              <a:t>Aedes</a:t>
            </a:r>
            <a:r>
              <a:rPr lang="en-US" dirty="0"/>
              <a:t> mosquito</a:t>
            </a:r>
          </a:p>
          <a:p>
            <a:pPr algn="just"/>
            <a:r>
              <a:rPr lang="en-US" dirty="0"/>
              <a:t>This may explain the low incidence of malaria within the </a:t>
            </a:r>
            <a:r>
              <a:rPr lang="en-US" dirty="0" err="1"/>
              <a:t>Nyali</a:t>
            </a:r>
            <a:r>
              <a:rPr lang="en-US" dirty="0"/>
              <a:t> sub-county as malaria is caused by the </a:t>
            </a:r>
            <a:r>
              <a:rPr lang="en-US" i="1" dirty="0"/>
              <a:t>Anopheles</a:t>
            </a:r>
            <a:r>
              <a:rPr lang="en-US" dirty="0"/>
              <a:t> mosquito. It is therefore important to educate the community on the importance of destroying breeding sites.</a:t>
            </a:r>
          </a:p>
          <a:p>
            <a:pPr algn="just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839200" y="1371600"/>
            <a:ext cx="4191000" cy="54102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AB13BA3-647E-8B45-B111-F48736966CEE}"/>
              </a:ext>
            </a:extLst>
          </p:cNvPr>
          <p:cNvSpPr txBox="1">
            <a:spLocks/>
          </p:cNvSpPr>
          <p:nvPr/>
        </p:nvSpPr>
        <p:spPr>
          <a:xfrm>
            <a:off x="5867400" y="6096000"/>
            <a:ext cx="2362200" cy="914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" dirty="0"/>
              <a:t>         ERIC  KINYANJUI  WAMBUGU</a:t>
            </a:r>
          </a:p>
          <a:p>
            <a:pPr marL="0" indent="0" algn="ctr">
              <a:buNone/>
            </a:pPr>
            <a:r>
              <a:rPr lang="en-US" sz="800" dirty="0"/>
              <a:t>             KHUSHI  TRUSHARBHAI  PATEL</a:t>
            </a:r>
          </a:p>
          <a:p>
            <a:pPr marL="0" indent="0" algn="ctr">
              <a:buNone/>
            </a:pPr>
            <a:r>
              <a:rPr lang="en-US" sz="800" dirty="0"/>
              <a:t>  KEVIN  PAUL  KETTERER</a:t>
            </a:r>
          </a:p>
          <a:p>
            <a:pPr marL="0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46286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762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COMMUNITY INVOLVEMENT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"/>
          <a:stretch/>
        </p:blipFill>
        <p:spPr>
          <a:xfrm>
            <a:off x="232775" y="1143000"/>
            <a:ext cx="4038600" cy="188451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r="19149" b="12427"/>
          <a:stretch/>
        </p:blipFill>
        <p:spPr>
          <a:xfrm>
            <a:off x="245561" y="3581400"/>
            <a:ext cx="4025813" cy="215552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" b="9015"/>
          <a:stretch/>
        </p:blipFill>
        <p:spPr>
          <a:xfrm>
            <a:off x="4495799" y="3581400"/>
            <a:ext cx="4304777" cy="214925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7663" y="5715000"/>
            <a:ext cx="3747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Student demonstrating to a community member how to capture mosquito larvae using macro lens.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399" y="5736921"/>
            <a:ext cx="4094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Students presenting their project research findings to the community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010" y="1066800"/>
            <a:ext cx="4323567" cy="19607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05400" y="2971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Edutainment items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2983468"/>
            <a:ext cx="369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Chief Guest’s opening remarks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2775" y="685800"/>
            <a:ext cx="832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THEME: LARVICIDING FOR BETTER FUTURE 4</a:t>
            </a:r>
            <a:r>
              <a:rPr lang="en-US" b="1" baseline="30000" dirty="0"/>
              <a:t>th</a:t>
            </a:r>
            <a:r>
              <a:rPr lang="en-US" b="1" dirty="0"/>
              <a:t> OCTOBER, 2019. </a:t>
            </a:r>
          </a:p>
        </p:txBody>
      </p:sp>
    </p:spTree>
    <p:extLst>
      <p:ext uri="{BB962C8B-B14F-4D97-AF65-F5344CB8AC3E}">
        <p14:creationId xmlns:p14="http://schemas.microsoft.com/office/powerpoint/2010/main" val="668124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1020</TotalTime>
  <Words>632</Words>
  <Application>Microsoft Macintosh PowerPoint</Application>
  <PresentationFormat>On-screen Show (4:3)</PresentationFormat>
  <Paragraphs>104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Century Schoolbook</vt:lpstr>
      <vt:lpstr>Wingdings</vt:lpstr>
      <vt:lpstr>Wingdings 2</vt:lpstr>
      <vt:lpstr>Oriel</vt:lpstr>
      <vt:lpstr>IDENTIFICATION OF MOSQUITO LARVAL SPECIES IN MOMBASA, KENYA.</vt:lpstr>
      <vt:lpstr>INTRODUCTION</vt:lpstr>
      <vt:lpstr>HYPOTHESIS</vt:lpstr>
      <vt:lpstr>PROCEDURE</vt:lpstr>
      <vt:lpstr>PowerPoint Presentation</vt:lpstr>
      <vt:lpstr>RESULTS</vt:lpstr>
      <vt:lpstr>SUMMARY OF THE OBSERVATION</vt:lpstr>
      <vt:lpstr>CONCLUSION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OF MOSQUITO LARVAL SPECIES, MOMBASA, KENYA-2</dc:title>
  <dc:creator>USER</dc:creator>
  <cp:lastModifiedBy>Microsoft Office User</cp:lastModifiedBy>
  <cp:revision>85</cp:revision>
  <cp:lastPrinted>2020-07-15T22:18:26Z</cp:lastPrinted>
  <dcterms:created xsi:type="dcterms:W3CDTF">2006-08-16T00:00:00Z</dcterms:created>
  <dcterms:modified xsi:type="dcterms:W3CDTF">2020-07-15T22:22:11Z</dcterms:modified>
</cp:coreProperties>
</file>