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5" r:id="rId3"/>
    <p:sldId id="266" r:id="rId4"/>
    <p:sldId id="267" r:id="rId5"/>
    <p:sldId id="262" r:id="rId6"/>
    <p:sldId id="263" r:id="rId7"/>
    <p:sldId id="264" r:id="rId8"/>
    <p:sldId id="268" r:id="rId9"/>
    <p:sldId id="260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933" autoAdjust="0"/>
    <p:restoredTop sz="94660"/>
  </p:normalViewPr>
  <p:slideViewPr>
    <p:cSldViewPr snapToGrid="0">
      <p:cViewPr varScale="1">
        <p:scale>
          <a:sx n="129" d="100"/>
          <a:sy n="129" d="100"/>
        </p:scale>
        <p:origin x="224" y="4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A4BB8FD-E837-4ECD-9A01-3577FC91821D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1E8366CF-1012-4853-BC5F-AC3CF7F8644E}">
      <dgm:prSet phldrT="[Texte]"/>
      <dgm:spPr/>
      <dgm:t>
        <a:bodyPr/>
        <a:lstStyle/>
        <a:p>
          <a:r>
            <a:rPr lang="fr-FR" dirty="0"/>
            <a:t>Quels sont les trois meilleurs mois de collectes de données</a:t>
          </a:r>
        </a:p>
      </dgm:t>
    </dgm:pt>
    <dgm:pt modelId="{6AB2BAA8-EA15-41E6-B2DC-519BAD64969D}" type="parTrans" cxnId="{36BB8D11-9E8A-4080-84B6-8C4C00BC63D1}">
      <dgm:prSet/>
      <dgm:spPr/>
      <dgm:t>
        <a:bodyPr/>
        <a:lstStyle/>
        <a:p>
          <a:endParaRPr lang="fr-FR"/>
        </a:p>
      </dgm:t>
    </dgm:pt>
    <dgm:pt modelId="{35F94131-CC44-4E36-8FDC-7030E8AF8303}" type="sibTrans" cxnId="{36BB8D11-9E8A-4080-84B6-8C4C00BC63D1}">
      <dgm:prSet/>
      <dgm:spPr/>
      <dgm:t>
        <a:bodyPr/>
        <a:lstStyle/>
        <a:p>
          <a:endParaRPr lang="fr-FR"/>
        </a:p>
      </dgm:t>
    </dgm:pt>
    <dgm:pt modelId="{E286F494-ACD2-4CCF-95AD-49781980FD0D}">
      <dgm:prSet phldrT="[Texte]"/>
      <dgm:spPr/>
      <dgm:t>
        <a:bodyPr/>
        <a:lstStyle/>
        <a:p>
          <a:pPr rtl="0"/>
          <a:r>
            <a:rPr lang="fr-FR" dirty="0"/>
            <a:t>Au niveau du Bénin, quelles sont les structures impliquées dans la collecte ?</a:t>
          </a:r>
        </a:p>
      </dgm:t>
    </dgm:pt>
    <dgm:pt modelId="{B6FBF089-DA7E-4B22-B092-2E9C4BA41718}" type="parTrans" cxnId="{D94B01F7-D343-4831-B7B8-7BA1FF22BDAC}">
      <dgm:prSet/>
      <dgm:spPr/>
      <dgm:t>
        <a:bodyPr/>
        <a:lstStyle/>
        <a:p>
          <a:endParaRPr lang="fr-FR"/>
        </a:p>
      </dgm:t>
    </dgm:pt>
    <dgm:pt modelId="{49BD04F0-8023-41BB-8E3F-0D180527DD5D}" type="sibTrans" cxnId="{D94B01F7-D343-4831-B7B8-7BA1FF22BDAC}">
      <dgm:prSet/>
      <dgm:spPr/>
      <dgm:t>
        <a:bodyPr/>
        <a:lstStyle/>
        <a:p>
          <a:endParaRPr lang="fr-FR"/>
        </a:p>
      </dgm:t>
    </dgm:pt>
    <dgm:pt modelId="{D86323FB-BBC6-43CA-8984-6856E5807B55}">
      <dgm:prSet/>
      <dgm:spPr/>
      <dgm:t>
        <a:bodyPr/>
        <a:lstStyle/>
        <a:p>
          <a:r>
            <a:rPr lang="fr-FR" dirty="0"/>
            <a:t>Comment évoluent la collecte des données dans trois pays d’Afrique de l’Ouest ?</a:t>
          </a:r>
        </a:p>
      </dgm:t>
    </dgm:pt>
    <dgm:pt modelId="{C031F77F-2BD2-4D54-8D62-E5AF583F0339}" type="parTrans" cxnId="{C7BA5287-10F0-4221-847A-6967339BA8C0}">
      <dgm:prSet/>
      <dgm:spPr/>
      <dgm:t>
        <a:bodyPr/>
        <a:lstStyle/>
        <a:p>
          <a:endParaRPr lang="fr-FR"/>
        </a:p>
      </dgm:t>
    </dgm:pt>
    <dgm:pt modelId="{056C4D1E-45C8-4140-B878-7BDEE5AE5BFA}" type="sibTrans" cxnId="{C7BA5287-10F0-4221-847A-6967339BA8C0}">
      <dgm:prSet/>
      <dgm:spPr/>
      <dgm:t>
        <a:bodyPr/>
        <a:lstStyle/>
        <a:p>
          <a:endParaRPr lang="fr-FR"/>
        </a:p>
      </dgm:t>
    </dgm:pt>
    <dgm:pt modelId="{A477607A-B018-4635-9F2A-14D0F3AC502C}">
      <dgm:prSet/>
      <dgm:spPr/>
      <dgm:t>
        <a:bodyPr/>
        <a:lstStyle/>
        <a:p>
          <a:pPr algn="ctr"/>
          <a:r>
            <a:rPr lang="fr-FR" b="1" dirty="0">
              <a:solidFill>
                <a:srgbClr val="00B050"/>
              </a:solidFill>
            </a:rPr>
            <a:t>Question 1</a:t>
          </a:r>
        </a:p>
      </dgm:t>
    </dgm:pt>
    <dgm:pt modelId="{391F1785-4387-42CC-B19F-930B2DB7B836}" type="parTrans" cxnId="{A9206EBA-2FE7-4D4B-BBD6-907FD5A1A5AF}">
      <dgm:prSet/>
      <dgm:spPr/>
      <dgm:t>
        <a:bodyPr/>
        <a:lstStyle/>
        <a:p>
          <a:endParaRPr lang="fr-FR"/>
        </a:p>
      </dgm:t>
    </dgm:pt>
    <dgm:pt modelId="{57B885D0-41DC-400B-A49A-E7252E5405B7}" type="sibTrans" cxnId="{A9206EBA-2FE7-4D4B-BBD6-907FD5A1A5AF}">
      <dgm:prSet/>
      <dgm:spPr/>
      <dgm:t>
        <a:bodyPr/>
        <a:lstStyle/>
        <a:p>
          <a:endParaRPr lang="fr-FR"/>
        </a:p>
      </dgm:t>
    </dgm:pt>
    <dgm:pt modelId="{EAF06609-E9D8-45E1-AD44-3665503A8717}">
      <dgm:prSet/>
      <dgm:spPr/>
      <dgm:t>
        <a:bodyPr/>
        <a:lstStyle/>
        <a:p>
          <a:pPr algn="ctr"/>
          <a:endParaRPr lang="fr-FR" dirty="0"/>
        </a:p>
      </dgm:t>
    </dgm:pt>
    <dgm:pt modelId="{4C951890-9652-404E-8B6A-3114B353F6B3}" type="parTrans" cxnId="{237E848D-5AB0-4101-9D1E-7E8E212DB424}">
      <dgm:prSet/>
      <dgm:spPr/>
      <dgm:t>
        <a:bodyPr/>
        <a:lstStyle/>
        <a:p>
          <a:endParaRPr lang="fr-FR"/>
        </a:p>
      </dgm:t>
    </dgm:pt>
    <dgm:pt modelId="{3E7A2D3E-24B4-44B0-A11B-9FFD869B57C6}" type="sibTrans" cxnId="{237E848D-5AB0-4101-9D1E-7E8E212DB424}">
      <dgm:prSet/>
      <dgm:spPr/>
      <dgm:t>
        <a:bodyPr/>
        <a:lstStyle/>
        <a:p>
          <a:endParaRPr lang="fr-FR"/>
        </a:p>
      </dgm:t>
    </dgm:pt>
    <dgm:pt modelId="{0626F1A9-DE8E-48C2-935F-EF66F2C9E566}">
      <dgm:prSet/>
      <dgm:spPr/>
      <dgm:t>
        <a:bodyPr/>
        <a:lstStyle/>
        <a:p>
          <a:pPr algn="ctr"/>
          <a:r>
            <a:rPr lang="fr-FR" b="1" dirty="0">
              <a:solidFill>
                <a:srgbClr val="00B050"/>
              </a:solidFill>
            </a:rPr>
            <a:t>Question 2</a:t>
          </a:r>
          <a:endParaRPr lang="fr-FR" dirty="0"/>
        </a:p>
      </dgm:t>
    </dgm:pt>
    <dgm:pt modelId="{1F5D8D42-A9B8-4CC4-BC29-522C9A4047A2}" type="parTrans" cxnId="{C0392BA2-E08A-4697-B325-95EE835668F5}">
      <dgm:prSet/>
      <dgm:spPr/>
      <dgm:t>
        <a:bodyPr/>
        <a:lstStyle/>
        <a:p>
          <a:endParaRPr lang="fr-FR"/>
        </a:p>
      </dgm:t>
    </dgm:pt>
    <dgm:pt modelId="{CD914366-10DC-4EAF-8055-4F692EB1D643}" type="sibTrans" cxnId="{C0392BA2-E08A-4697-B325-95EE835668F5}">
      <dgm:prSet/>
      <dgm:spPr/>
      <dgm:t>
        <a:bodyPr/>
        <a:lstStyle/>
        <a:p>
          <a:endParaRPr lang="fr-FR"/>
        </a:p>
      </dgm:t>
    </dgm:pt>
    <dgm:pt modelId="{05FD5007-3A2F-453E-A9DB-FE21149815E6}">
      <dgm:prSet/>
      <dgm:spPr/>
      <dgm:t>
        <a:bodyPr/>
        <a:lstStyle/>
        <a:p>
          <a:pPr algn="l"/>
          <a:endParaRPr lang="fr-FR"/>
        </a:p>
      </dgm:t>
    </dgm:pt>
    <dgm:pt modelId="{FF933BB5-2A0B-47B3-AE83-ED459E4BA5DE}" type="parTrans" cxnId="{FA93D7F6-2A03-4462-B727-D2AB84EC57AD}">
      <dgm:prSet/>
      <dgm:spPr/>
      <dgm:t>
        <a:bodyPr/>
        <a:lstStyle/>
        <a:p>
          <a:endParaRPr lang="fr-FR"/>
        </a:p>
      </dgm:t>
    </dgm:pt>
    <dgm:pt modelId="{638713E0-2FA4-48E8-99D0-987001A3633E}" type="sibTrans" cxnId="{FA93D7F6-2A03-4462-B727-D2AB84EC57AD}">
      <dgm:prSet/>
      <dgm:spPr/>
      <dgm:t>
        <a:bodyPr/>
        <a:lstStyle/>
        <a:p>
          <a:endParaRPr lang="fr-FR"/>
        </a:p>
      </dgm:t>
    </dgm:pt>
    <dgm:pt modelId="{6C69A8E2-D420-4E58-800C-B8C8B544A1B4}">
      <dgm:prSet/>
      <dgm:spPr/>
      <dgm:t>
        <a:bodyPr/>
        <a:lstStyle/>
        <a:p>
          <a:pPr algn="ctr"/>
          <a:r>
            <a:rPr lang="fr-FR" b="1" dirty="0">
              <a:solidFill>
                <a:srgbClr val="00B050"/>
              </a:solidFill>
            </a:rPr>
            <a:t>Question 3</a:t>
          </a:r>
          <a:endParaRPr lang="fr-FR" dirty="0"/>
        </a:p>
      </dgm:t>
    </dgm:pt>
    <dgm:pt modelId="{DA3B7DF2-E38E-4B73-8B57-816AD2BFAEA2}" type="parTrans" cxnId="{72734213-5B41-4395-A71A-58EEE6AA1199}">
      <dgm:prSet/>
      <dgm:spPr/>
      <dgm:t>
        <a:bodyPr/>
        <a:lstStyle/>
        <a:p>
          <a:endParaRPr lang="fr-FR"/>
        </a:p>
      </dgm:t>
    </dgm:pt>
    <dgm:pt modelId="{8DF4BBC8-1E32-4590-869B-25FD256683A3}" type="sibTrans" cxnId="{72734213-5B41-4395-A71A-58EEE6AA1199}">
      <dgm:prSet/>
      <dgm:spPr/>
      <dgm:t>
        <a:bodyPr/>
        <a:lstStyle/>
        <a:p>
          <a:endParaRPr lang="fr-FR"/>
        </a:p>
      </dgm:t>
    </dgm:pt>
    <dgm:pt modelId="{E4DCCF61-EBF9-4EAD-9772-05B832C9944B}">
      <dgm:prSet/>
      <dgm:spPr/>
      <dgm:t>
        <a:bodyPr/>
        <a:lstStyle/>
        <a:p>
          <a:pPr algn="l"/>
          <a:endParaRPr lang="fr-FR"/>
        </a:p>
      </dgm:t>
    </dgm:pt>
    <dgm:pt modelId="{85DA1486-6510-4255-9FED-70FC8D7C9DF0}" type="parTrans" cxnId="{FFDB255A-EC65-40D6-B8E6-E9330377409D}">
      <dgm:prSet/>
      <dgm:spPr/>
      <dgm:t>
        <a:bodyPr/>
        <a:lstStyle/>
        <a:p>
          <a:endParaRPr lang="fr-FR"/>
        </a:p>
      </dgm:t>
    </dgm:pt>
    <dgm:pt modelId="{A276E0C6-6424-4F0D-B511-E0854E7661F2}" type="sibTrans" cxnId="{FFDB255A-EC65-40D6-B8E6-E9330377409D}">
      <dgm:prSet/>
      <dgm:spPr/>
      <dgm:t>
        <a:bodyPr/>
        <a:lstStyle/>
        <a:p>
          <a:endParaRPr lang="fr-FR"/>
        </a:p>
      </dgm:t>
    </dgm:pt>
    <dgm:pt modelId="{70710A9B-1F1A-4E2B-960C-8254EFB4A390}" type="pres">
      <dgm:prSet presAssocID="{DA4BB8FD-E837-4ECD-9A01-3577FC91821D}" presName="Name0" presStyleCnt="0">
        <dgm:presLayoutVars>
          <dgm:dir/>
          <dgm:animLvl val="lvl"/>
          <dgm:resizeHandles val="exact"/>
        </dgm:presLayoutVars>
      </dgm:prSet>
      <dgm:spPr/>
    </dgm:pt>
    <dgm:pt modelId="{348844DB-31BC-4D9C-8625-F2A61C74D314}" type="pres">
      <dgm:prSet presAssocID="{D86323FB-BBC6-43CA-8984-6856E5807B55}" presName="composite" presStyleCnt="0"/>
      <dgm:spPr/>
    </dgm:pt>
    <dgm:pt modelId="{151A2545-6157-443B-8881-54729BE6BD30}" type="pres">
      <dgm:prSet presAssocID="{D86323FB-BBC6-43CA-8984-6856E5807B55}" presName="parTx" presStyleLbl="alignNode1" presStyleIdx="0" presStyleCnt="3" custScaleY="180257">
        <dgm:presLayoutVars>
          <dgm:chMax val="0"/>
          <dgm:chPref val="0"/>
          <dgm:bulletEnabled val="1"/>
        </dgm:presLayoutVars>
      </dgm:prSet>
      <dgm:spPr/>
    </dgm:pt>
    <dgm:pt modelId="{997D5B0B-1D6E-437C-92FB-82D067C8C466}" type="pres">
      <dgm:prSet presAssocID="{D86323FB-BBC6-43CA-8984-6856E5807B55}" presName="desTx" presStyleLbl="alignAccFollowNode1" presStyleIdx="0" presStyleCnt="3">
        <dgm:presLayoutVars>
          <dgm:bulletEnabled val="1"/>
        </dgm:presLayoutVars>
      </dgm:prSet>
      <dgm:spPr/>
    </dgm:pt>
    <dgm:pt modelId="{2107AFB8-A15D-4A0C-99A0-024E23FE947B}" type="pres">
      <dgm:prSet presAssocID="{056C4D1E-45C8-4140-B878-7BDEE5AE5BFA}" presName="space" presStyleCnt="0"/>
      <dgm:spPr/>
    </dgm:pt>
    <dgm:pt modelId="{BF08D4A1-76BF-4CB9-A3CC-DE1B612F8290}" type="pres">
      <dgm:prSet presAssocID="{1E8366CF-1012-4853-BC5F-AC3CF7F8644E}" presName="composite" presStyleCnt="0"/>
      <dgm:spPr/>
    </dgm:pt>
    <dgm:pt modelId="{37AC9C8A-7476-4975-B474-9E2B156AB10B}" type="pres">
      <dgm:prSet presAssocID="{1E8366CF-1012-4853-BC5F-AC3CF7F8644E}" presName="parTx" presStyleLbl="alignNode1" presStyleIdx="1" presStyleCnt="3" custScaleY="164036">
        <dgm:presLayoutVars>
          <dgm:chMax val="0"/>
          <dgm:chPref val="0"/>
          <dgm:bulletEnabled val="1"/>
        </dgm:presLayoutVars>
      </dgm:prSet>
      <dgm:spPr/>
    </dgm:pt>
    <dgm:pt modelId="{5F719C05-1D67-4F1C-90BA-543AB9A4858B}" type="pres">
      <dgm:prSet presAssocID="{1E8366CF-1012-4853-BC5F-AC3CF7F8644E}" presName="desTx" presStyleLbl="alignAccFollowNode1" presStyleIdx="1" presStyleCnt="3">
        <dgm:presLayoutVars>
          <dgm:bulletEnabled val="1"/>
        </dgm:presLayoutVars>
      </dgm:prSet>
      <dgm:spPr/>
    </dgm:pt>
    <dgm:pt modelId="{966054AA-D731-4FD7-BFB4-54AD90EA8CCB}" type="pres">
      <dgm:prSet presAssocID="{35F94131-CC44-4E36-8FDC-7030E8AF8303}" presName="space" presStyleCnt="0"/>
      <dgm:spPr/>
    </dgm:pt>
    <dgm:pt modelId="{090D2F1F-D22F-4EC5-8497-5EF979C4CBD2}" type="pres">
      <dgm:prSet presAssocID="{E286F494-ACD2-4CCF-95AD-49781980FD0D}" presName="composite" presStyleCnt="0"/>
      <dgm:spPr/>
    </dgm:pt>
    <dgm:pt modelId="{07E938AF-632A-473F-9EA1-F15C3F86FF76}" type="pres">
      <dgm:prSet presAssocID="{E286F494-ACD2-4CCF-95AD-49781980FD0D}" presName="parTx" presStyleLbl="alignNode1" presStyleIdx="2" presStyleCnt="3" custScaleY="136061">
        <dgm:presLayoutVars>
          <dgm:chMax val="0"/>
          <dgm:chPref val="0"/>
          <dgm:bulletEnabled val="1"/>
        </dgm:presLayoutVars>
      </dgm:prSet>
      <dgm:spPr/>
    </dgm:pt>
    <dgm:pt modelId="{22517AFF-5AC0-4AD3-9713-70A51EF472B2}" type="pres">
      <dgm:prSet presAssocID="{E286F494-ACD2-4CCF-95AD-49781980FD0D}" presName="desTx" presStyleLbl="alignAccFollowNode1" presStyleIdx="2" presStyleCnt="3">
        <dgm:presLayoutVars>
          <dgm:bulletEnabled val="1"/>
        </dgm:presLayoutVars>
      </dgm:prSet>
      <dgm:spPr/>
    </dgm:pt>
  </dgm:ptLst>
  <dgm:cxnLst>
    <dgm:cxn modelId="{D2A11305-E362-4D3E-9BC1-EDB9406AA0AC}" type="presOf" srcId="{6C69A8E2-D420-4E58-800C-B8C8B544A1B4}" destId="{22517AFF-5AC0-4AD3-9713-70A51EF472B2}" srcOrd="0" destOrd="1" presId="urn:microsoft.com/office/officeart/2005/8/layout/hList1"/>
    <dgm:cxn modelId="{36BB8D11-9E8A-4080-84B6-8C4C00BC63D1}" srcId="{DA4BB8FD-E837-4ECD-9A01-3577FC91821D}" destId="{1E8366CF-1012-4853-BC5F-AC3CF7F8644E}" srcOrd="1" destOrd="0" parTransId="{6AB2BAA8-EA15-41E6-B2DC-519BAD64969D}" sibTransId="{35F94131-CC44-4E36-8FDC-7030E8AF8303}"/>
    <dgm:cxn modelId="{72734213-5B41-4395-A71A-58EEE6AA1199}" srcId="{E286F494-ACD2-4CCF-95AD-49781980FD0D}" destId="{6C69A8E2-D420-4E58-800C-B8C8B544A1B4}" srcOrd="1" destOrd="0" parTransId="{DA3B7DF2-E38E-4B73-8B57-816AD2BFAEA2}" sibTransId="{8DF4BBC8-1E32-4590-869B-25FD256683A3}"/>
    <dgm:cxn modelId="{09993A23-8599-4158-8108-BCC00DB20F61}" type="presOf" srcId="{E286F494-ACD2-4CCF-95AD-49781980FD0D}" destId="{07E938AF-632A-473F-9EA1-F15C3F86FF76}" srcOrd="0" destOrd="0" presId="urn:microsoft.com/office/officeart/2005/8/layout/hList1"/>
    <dgm:cxn modelId="{715D6C24-2918-4B19-AD67-DE378A2CD6A0}" type="presOf" srcId="{05FD5007-3A2F-453E-A9DB-FE21149815E6}" destId="{5F719C05-1D67-4F1C-90BA-543AB9A4858B}" srcOrd="0" destOrd="0" presId="urn:microsoft.com/office/officeart/2005/8/layout/hList1"/>
    <dgm:cxn modelId="{9021D542-511F-4B13-8776-E49B93B685F0}" type="presOf" srcId="{DA4BB8FD-E837-4ECD-9A01-3577FC91821D}" destId="{70710A9B-1F1A-4E2B-960C-8254EFB4A390}" srcOrd="0" destOrd="0" presId="urn:microsoft.com/office/officeart/2005/8/layout/hList1"/>
    <dgm:cxn modelId="{9ACDAF4C-7905-43C1-995E-055613133B8F}" type="presOf" srcId="{E4DCCF61-EBF9-4EAD-9772-05B832C9944B}" destId="{22517AFF-5AC0-4AD3-9713-70A51EF472B2}" srcOrd="0" destOrd="0" presId="urn:microsoft.com/office/officeart/2005/8/layout/hList1"/>
    <dgm:cxn modelId="{FFDB255A-EC65-40D6-B8E6-E9330377409D}" srcId="{E286F494-ACD2-4CCF-95AD-49781980FD0D}" destId="{E4DCCF61-EBF9-4EAD-9772-05B832C9944B}" srcOrd="0" destOrd="0" parTransId="{85DA1486-6510-4255-9FED-70FC8D7C9DF0}" sibTransId="{A276E0C6-6424-4F0D-B511-E0854E7661F2}"/>
    <dgm:cxn modelId="{9269E87D-0C02-4A56-B22C-D21A52C8AE16}" type="presOf" srcId="{A477607A-B018-4635-9F2A-14D0F3AC502C}" destId="{997D5B0B-1D6E-437C-92FB-82D067C8C466}" srcOrd="0" destOrd="1" presId="urn:microsoft.com/office/officeart/2005/8/layout/hList1"/>
    <dgm:cxn modelId="{C7BA5287-10F0-4221-847A-6967339BA8C0}" srcId="{DA4BB8FD-E837-4ECD-9A01-3577FC91821D}" destId="{D86323FB-BBC6-43CA-8984-6856E5807B55}" srcOrd="0" destOrd="0" parTransId="{C031F77F-2BD2-4D54-8D62-E5AF583F0339}" sibTransId="{056C4D1E-45C8-4140-B878-7BDEE5AE5BFA}"/>
    <dgm:cxn modelId="{4180388D-F8DB-4283-A227-4D4F84CA549E}" type="presOf" srcId="{D86323FB-BBC6-43CA-8984-6856E5807B55}" destId="{151A2545-6157-443B-8881-54729BE6BD30}" srcOrd="0" destOrd="0" presId="urn:microsoft.com/office/officeart/2005/8/layout/hList1"/>
    <dgm:cxn modelId="{237E848D-5AB0-4101-9D1E-7E8E212DB424}" srcId="{D86323FB-BBC6-43CA-8984-6856E5807B55}" destId="{EAF06609-E9D8-45E1-AD44-3665503A8717}" srcOrd="0" destOrd="0" parTransId="{4C951890-9652-404E-8B6A-3114B353F6B3}" sibTransId="{3E7A2D3E-24B4-44B0-A11B-9FFD869B57C6}"/>
    <dgm:cxn modelId="{5F0BC994-75CF-4759-AA0E-2E18D9539211}" type="presOf" srcId="{EAF06609-E9D8-45E1-AD44-3665503A8717}" destId="{997D5B0B-1D6E-437C-92FB-82D067C8C466}" srcOrd="0" destOrd="0" presId="urn:microsoft.com/office/officeart/2005/8/layout/hList1"/>
    <dgm:cxn modelId="{C0392BA2-E08A-4697-B325-95EE835668F5}" srcId="{1E8366CF-1012-4853-BC5F-AC3CF7F8644E}" destId="{0626F1A9-DE8E-48C2-935F-EF66F2C9E566}" srcOrd="1" destOrd="0" parTransId="{1F5D8D42-A9B8-4CC4-BC29-522C9A4047A2}" sibTransId="{CD914366-10DC-4EAF-8055-4F692EB1D643}"/>
    <dgm:cxn modelId="{7D679BA2-C578-4E27-A5D4-F64CBD31E468}" type="presOf" srcId="{0626F1A9-DE8E-48C2-935F-EF66F2C9E566}" destId="{5F719C05-1D67-4F1C-90BA-543AB9A4858B}" srcOrd="0" destOrd="1" presId="urn:microsoft.com/office/officeart/2005/8/layout/hList1"/>
    <dgm:cxn modelId="{A9206EBA-2FE7-4D4B-BBD6-907FD5A1A5AF}" srcId="{D86323FB-BBC6-43CA-8984-6856E5807B55}" destId="{A477607A-B018-4635-9F2A-14D0F3AC502C}" srcOrd="1" destOrd="0" parTransId="{391F1785-4387-42CC-B19F-930B2DB7B836}" sibTransId="{57B885D0-41DC-400B-A49A-E7252E5405B7}"/>
    <dgm:cxn modelId="{C003A3BB-2DFC-4B1B-A396-4E7DC1666F3B}" type="presOf" srcId="{1E8366CF-1012-4853-BC5F-AC3CF7F8644E}" destId="{37AC9C8A-7476-4975-B474-9E2B156AB10B}" srcOrd="0" destOrd="0" presId="urn:microsoft.com/office/officeart/2005/8/layout/hList1"/>
    <dgm:cxn modelId="{FA93D7F6-2A03-4462-B727-D2AB84EC57AD}" srcId="{1E8366CF-1012-4853-BC5F-AC3CF7F8644E}" destId="{05FD5007-3A2F-453E-A9DB-FE21149815E6}" srcOrd="0" destOrd="0" parTransId="{FF933BB5-2A0B-47B3-AE83-ED459E4BA5DE}" sibTransId="{638713E0-2FA4-48E8-99D0-987001A3633E}"/>
    <dgm:cxn modelId="{D94B01F7-D343-4831-B7B8-7BA1FF22BDAC}" srcId="{DA4BB8FD-E837-4ECD-9A01-3577FC91821D}" destId="{E286F494-ACD2-4CCF-95AD-49781980FD0D}" srcOrd="2" destOrd="0" parTransId="{B6FBF089-DA7E-4B22-B092-2E9C4BA41718}" sibTransId="{49BD04F0-8023-41BB-8E3F-0D180527DD5D}"/>
    <dgm:cxn modelId="{3F353FD5-AC84-4852-8F2A-9A8AA609CDF7}" type="presParOf" srcId="{70710A9B-1F1A-4E2B-960C-8254EFB4A390}" destId="{348844DB-31BC-4D9C-8625-F2A61C74D314}" srcOrd="0" destOrd="0" presId="urn:microsoft.com/office/officeart/2005/8/layout/hList1"/>
    <dgm:cxn modelId="{6DE1E6F8-9848-4FB4-ACDC-A45DFE9347F8}" type="presParOf" srcId="{348844DB-31BC-4D9C-8625-F2A61C74D314}" destId="{151A2545-6157-443B-8881-54729BE6BD30}" srcOrd="0" destOrd="0" presId="urn:microsoft.com/office/officeart/2005/8/layout/hList1"/>
    <dgm:cxn modelId="{062179EB-6830-41CF-9151-9C948A85EFAB}" type="presParOf" srcId="{348844DB-31BC-4D9C-8625-F2A61C74D314}" destId="{997D5B0B-1D6E-437C-92FB-82D067C8C466}" srcOrd="1" destOrd="0" presId="urn:microsoft.com/office/officeart/2005/8/layout/hList1"/>
    <dgm:cxn modelId="{6CA49439-4E97-4B8C-A5B9-0DB8ACA793AC}" type="presParOf" srcId="{70710A9B-1F1A-4E2B-960C-8254EFB4A390}" destId="{2107AFB8-A15D-4A0C-99A0-024E23FE947B}" srcOrd="1" destOrd="0" presId="urn:microsoft.com/office/officeart/2005/8/layout/hList1"/>
    <dgm:cxn modelId="{407825D8-6F63-4FE8-A710-F09097B74E8F}" type="presParOf" srcId="{70710A9B-1F1A-4E2B-960C-8254EFB4A390}" destId="{BF08D4A1-76BF-4CB9-A3CC-DE1B612F8290}" srcOrd="2" destOrd="0" presId="urn:microsoft.com/office/officeart/2005/8/layout/hList1"/>
    <dgm:cxn modelId="{E6FB5398-73FC-4335-832C-ADC93939417C}" type="presParOf" srcId="{BF08D4A1-76BF-4CB9-A3CC-DE1B612F8290}" destId="{37AC9C8A-7476-4975-B474-9E2B156AB10B}" srcOrd="0" destOrd="0" presId="urn:microsoft.com/office/officeart/2005/8/layout/hList1"/>
    <dgm:cxn modelId="{F11D1DFC-2A59-435F-BADB-1C75D7152F1B}" type="presParOf" srcId="{BF08D4A1-76BF-4CB9-A3CC-DE1B612F8290}" destId="{5F719C05-1D67-4F1C-90BA-543AB9A4858B}" srcOrd="1" destOrd="0" presId="urn:microsoft.com/office/officeart/2005/8/layout/hList1"/>
    <dgm:cxn modelId="{118C08D8-E16F-4356-8F64-2E6057804C36}" type="presParOf" srcId="{70710A9B-1F1A-4E2B-960C-8254EFB4A390}" destId="{966054AA-D731-4FD7-BFB4-54AD90EA8CCB}" srcOrd="3" destOrd="0" presId="urn:microsoft.com/office/officeart/2005/8/layout/hList1"/>
    <dgm:cxn modelId="{03789D5E-5647-4BDB-9B9F-F4B819763C20}" type="presParOf" srcId="{70710A9B-1F1A-4E2B-960C-8254EFB4A390}" destId="{090D2F1F-D22F-4EC5-8497-5EF979C4CBD2}" srcOrd="4" destOrd="0" presId="urn:microsoft.com/office/officeart/2005/8/layout/hList1"/>
    <dgm:cxn modelId="{8775A87B-F50B-402E-BBAA-2EF347B53E54}" type="presParOf" srcId="{090D2F1F-D22F-4EC5-8497-5EF979C4CBD2}" destId="{07E938AF-632A-473F-9EA1-F15C3F86FF76}" srcOrd="0" destOrd="0" presId="urn:microsoft.com/office/officeart/2005/8/layout/hList1"/>
    <dgm:cxn modelId="{D49913EC-8967-485F-A201-EEEA988CC800}" type="presParOf" srcId="{090D2F1F-D22F-4EC5-8497-5EF979C4CBD2}" destId="{22517AFF-5AC0-4AD3-9713-70A51EF472B2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51A2545-6157-443B-8881-54729BE6BD30}">
      <dsp:nvSpPr>
        <dsp:cNvPr id="0" name=""/>
        <dsp:cNvSpPr/>
      </dsp:nvSpPr>
      <dsp:spPr>
        <a:xfrm>
          <a:off x="3037" y="756475"/>
          <a:ext cx="2961642" cy="209854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000" kern="1200" dirty="0"/>
            <a:t>Comment évoluent la collecte des données dans trois pays d’Afrique de l’Ouest ?</a:t>
          </a:r>
        </a:p>
      </dsp:txBody>
      <dsp:txXfrm>
        <a:off x="3037" y="756475"/>
        <a:ext cx="2961642" cy="2098549"/>
      </dsp:txXfrm>
    </dsp:sp>
    <dsp:sp modelId="{997D5B0B-1D6E-437C-92FB-82D067C8C466}">
      <dsp:nvSpPr>
        <dsp:cNvPr id="0" name=""/>
        <dsp:cNvSpPr/>
      </dsp:nvSpPr>
      <dsp:spPr>
        <a:xfrm>
          <a:off x="3037" y="2387849"/>
          <a:ext cx="2961642" cy="8784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42240" bIns="160020" numCol="1" spcCol="1270" anchor="t" anchorCtr="0">
          <a:noAutofit/>
        </a:bodyPr>
        <a:lstStyle/>
        <a:p>
          <a:pPr marL="228600" lvl="1" indent="-228600" algn="ctr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fr-FR" sz="2000" kern="1200" dirty="0"/>
        </a:p>
        <a:p>
          <a:pPr marL="228600" lvl="1" indent="-228600" algn="ctr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2000" b="1" kern="1200" dirty="0">
              <a:solidFill>
                <a:srgbClr val="00B050"/>
              </a:solidFill>
            </a:rPr>
            <a:t>Question 1</a:t>
          </a:r>
        </a:p>
      </dsp:txBody>
      <dsp:txXfrm>
        <a:off x="3037" y="2387849"/>
        <a:ext cx="2961642" cy="878400"/>
      </dsp:txXfrm>
    </dsp:sp>
    <dsp:sp modelId="{37AC9C8A-7476-4975-B474-9E2B156AB10B}">
      <dsp:nvSpPr>
        <dsp:cNvPr id="0" name=""/>
        <dsp:cNvSpPr/>
      </dsp:nvSpPr>
      <dsp:spPr>
        <a:xfrm>
          <a:off x="3379309" y="803686"/>
          <a:ext cx="2961642" cy="190970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000" kern="1200" dirty="0"/>
            <a:t>Quels sont les trois meilleurs mois de collectes de données</a:t>
          </a:r>
        </a:p>
      </dsp:txBody>
      <dsp:txXfrm>
        <a:off x="3379309" y="803686"/>
        <a:ext cx="2961642" cy="1909704"/>
      </dsp:txXfrm>
    </dsp:sp>
    <dsp:sp modelId="{5F719C05-1D67-4F1C-90BA-543AB9A4858B}">
      <dsp:nvSpPr>
        <dsp:cNvPr id="0" name=""/>
        <dsp:cNvSpPr/>
      </dsp:nvSpPr>
      <dsp:spPr>
        <a:xfrm>
          <a:off x="3379309" y="2340638"/>
          <a:ext cx="2961642" cy="8784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42240" bIns="16002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fr-FR" sz="2000" kern="1200"/>
        </a:p>
        <a:p>
          <a:pPr marL="228600" lvl="1" indent="-228600" algn="ctr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2000" b="1" kern="1200" dirty="0">
              <a:solidFill>
                <a:srgbClr val="00B050"/>
              </a:solidFill>
            </a:rPr>
            <a:t>Question 2</a:t>
          </a:r>
          <a:endParaRPr lang="fr-FR" sz="2000" kern="1200" dirty="0"/>
        </a:p>
      </dsp:txBody>
      <dsp:txXfrm>
        <a:off x="3379309" y="2340638"/>
        <a:ext cx="2961642" cy="878400"/>
      </dsp:txXfrm>
    </dsp:sp>
    <dsp:sp modelId="{07E938AF-632A-473F-9EA1-F15C3F86FF76}">
      <dsp:nvSpPr>
        <dsp:cNvPr id="0" name=""/>
        <dsp:cNvSpPr/>
      </dsp:nvSpPr>
      <dsp:spPr>
        <a:xfrm>
          <a:off x="6755582" y="885107"/>
          <a:ext cx="2961642" cy="158402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marL="0" lvl="0" indent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000" kern="1200" dirty="0"/>
            <a:t>Au niveau du Bénin, quelles sont les structures impliquées dans la collecte ?</a:t>
          </a:r>
        </a:p>
      </dsp:txBody>
      <dsp:txXfrm>
        <a:off x="6755582" y="885107"/>
        <a:ext cx="2961642" cy="1584020"/>
      </dsp:txXfrm>
    </dsp:sp>
    <dsp:sp modelId="{22517AFF-5AC0-4AD3-9713-70A51EF472B2}">
      <dsp:nvSpPr>
        <dsp:cNvPr id="0" name=""/>
        <dsp:cNvSpPr/>
      </dsp:nvSpPr>
      <dsp:spPr>
        <a:xfrm>
          <a:off x="6755582" y="2259217"/>
          <a:ext cx="2961642" cy="8784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42240" bIns="16002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fr-FR" sz="2000" kern="1200"/>
        </a:p>
        <a:p>
          <a:pPr marL="228600" lvl="1" indent="-228600" algn="ctr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2000" b="1" kern="1200" dirty="0">
              <a:solidFill>
                <a:srgbClr val="00B050"/>
              </a:solidFill>
            </a:rPr>
            <a:t>Question 3</a:t>
          </a:r>
          <a:endParaRPr lang="fr-FR" sz="2000" kern="1200" dirty="0"/>
        </a:p>
      </dsp:txBody>
      <dsp:txXfrm>
        <a:off x="6755582" y="2259217"/>
        <a:ext cx="2961642" cy="8784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6AD6EE87-EBD5-4F12-A48A-63ACA297AC8F}" type="datetimeFigureOut">
              <a:rPr lang="en-US" dirty="0"/>
              <a:t>7/15/20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73815-2707-4475-8F1A-B873CB631BB4}" type="datetimeFigureOut">
              <a:rPr lang="en-US" dirty="0"/>
              <a:t>7/15/20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AFB99-0EAB-4182-AFF8-E214C82A68F6}" type="datetimeFigureOut">
              <a:rPr lang="en-US" dirty="0"/>
              <a:t>7/15/20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3794B-289A-4A80-97D7-111025398D45}" type="datetimeFigureOut">
              <a:rPr lang="en-US" dirty="0"/>
              <a:t>7/15/20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1015F-7CC6-4D0A-9D87-873EA4C304CC}" type="datetimeFigureOut">
              <a:rPr lang="en-US" dirty="0"/>
              <a:t>7/15/20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6A301-0538-44EC-B09D-202E1042A48B}" type="datetimeFigureOut">
              <a:rPr lang="en-US" dirty="0"/>
              <a:t>7/15/20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fr-FR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9574A-8875-45EF-8EA2-3CAA0F7ABC4C}" type="datetimeFigureOut">
              <a:rPr lang="en-US" dirty="0"/>
              <a:t>7/15/20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F4D4C-5367-4C26-9E2B-D8088D7FCA81}" type="datetimeFigureOut">
              <a:rPr lang="en-US" dirty="0"/>
              <a:t>7/15/20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91E96-98B0-4413-9547-46F3504108EF}" type="datetimeFigureOut">
              <a:rPr lang="en-US" dirty="0"/>
              <a:t>7/15/20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68B11-C5A8-448C-8CE9-B1A273C79CFC}" type="datetimeFigureOut">
              <a:rPr lang="en-US" dirty="0"/>
              <a:t>7/15/20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16CA0-919D-4A49-9C8A-62FDFB3A5183}" type="datetimeFigureOut">
              <a:rPr lang="en-US" dirty="0"/>
              <a:t>7/15/20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E5644-1E61-4311-A31E-84CB9C7AA8A9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90298CD5-6C1E-4009-B41F-6DF62E31D3BE}" type="datetimeFigureOut">
              <a:rPr lang="en-US" dirty="0"/>
              <a:pPr/>
              <a:t>7/15/20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globe.gov/fr/globe-data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opulationdata.net/pays/benin/" TargetMode="External"/><Relationship Id="rId2" Type="http://schemas.openxmlformats.org/officeDocument/2006/relationships/hyperlink" Target="https://www.globe.gov/fr/globe-data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femmexpat.com/dossiers/la-sante/la-prevention/dengue-zika-chikungunya-quil-faut-savoir/" TargetMode="External"/><Relationship Id="rId4" Type="http://schemas.openxmlformats.org/officeDocument/2006/relationships/hyperlink" Target="https://fr.wikipedia.org/wiki/Porto-Novo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4005323" y="590301"/>
            <a:ext cx="7624300" cy="1727896"/>
          </a:xfrm>
          <a:solidFill>
            <a:schemeClr val="accent5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fr-FR" sz="48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2020 GLOBE VIRTUAL MEETING</a:t>
            </a:r>
            <a:endParaRPr lang="fr-FR" sz="4800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88199" y="4606055"/>
            <a:ext cx="8605801" cy="1256785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r>
              <a:rPr lang="en-US" sz="2000" b="1" i="1" dirty="0">
                <a:solidFill>
                  <a:schemeClr val="tx1"/>
                </a:solidFill>
                <a:latin typeface="Baskerville Old Face" panose="02020602080505020303" pitchFamily="18" charset="0"/>
                <a:cs typeface="Vani" panose="020B0502040204020203" pitchFamily="34" charset="0"/>
              </a:rPr>
              <a:t>ENSEIGNANTS</a:t>
            </a:r>
            <a:r>
              <a:rPr lang="en-US" sz="2000" b="1" dirty="0">
                <a:solidFill>
                  <a:schemeClr val="tx1"/>
                </a:solidFill>
                <a:latin typeface="Baskerville Old Face" panose="02020602080505020303" pitchFamily="18" charset="0"/>
                <a:cs typeface="Vani" panose="020B0502040204020203" pitchFamily="34" charset="0"/>
              </a:rPr>
              <a:t> </a:t>
            </a:r>
            <a:r>
              <a:rPr lang="en-US" sz="2000" b="1" dirty="0">
                <a:solidFill>
                  <a:srgbClr val="002060"/>
                </a:solidFill>
                <a:latin typeface="Baskerville Old Face" panose="02020602080505020303" pitchFamily="18" charset="0"/>
                <a:cs typeface="Vani" panose="020B0502040204020203" pitchFamily="34" charset="0"/>
              </a:rPr>
              <a:t>: 	PARAÏSO Halile </a:t>
            </a:r>
            <a:r>
              <a:rPr lang="en-US" sz="2000" b="1" dirty="0" err="1">
                <a:solidFill>
                  <a:srgbClr val="002060"/>
                </a:solidFill>
                <a:latin typeface="Baskerville Old Face" panose="02020602080505020303" pitchFamily="18" charset="0"/>
                <a:cs typeface="Vani" panose="020B0502040204020203" pitchFamily="34" charset="0"/>
              </a:rPr>
              <a:t>Fidèle</a:t>
            </a:r>
            <a:endParaRPr lang="en-US" sz="2000" b="1" dirty="0">
              <a:solidFill>
                <a:srgbClr val="002060"/>
              </a:solidFill>
              <a:latin typeface="Baskerville Old Face" panose="02020602080505020303" pitchFamily="18" charset="0"/>
              <a:cs typeface="Vani" panose="020B0502040204020203" pitchFamily="34" charset="0"/>
            </a:endParaRPr>
          </a:p>
          <a:p>
            <a:r>
              <a:rPr lang="en-US" sz="2000" b="1" dirty="0">
                <a:solidFill>
                  <a:srgbClr val="002060"/>
                </a:solidFill>
                <a:latin typeface="Baskerville Old Face" panose="02020602080505020303" pitchFamily="18" charset="0"/>
                <a:cs typeface="Vani" panose="020B0502040204020203" pitchFamily="34" charset="0"/>
              </a:rPr>
              <a:t>			BOUSSARI </a:t>
            </a:r>
            <a:r>
              <a:rPr lang="en-US" sz="2000" b="1" dirty="0" err="1">
                <a:solidFill>
                  <a:srgbClr val="002060"/>
                </a:solidFill>
                <a:latin typeface="Baskerville Old Face" panose="02020602080505020303" pitchFamily="18" charset="0"/>
                <a:cs typeface="Vani" panose="020B0502040204020203" pitchFamily="34" charset="0"/>
              </a:rPr>
              <a:t>Abdou</a:t>
            </a:r>
            <a:r>
              <a:rPr lang="en-US" sz="2000" b="1" dirty="0">
                <a:solidFill>
                  <a:srgbClr val="002060"/>
                </a:solidFill>
                <a:latin typeface="Baskerville Old Face" panose="02020602080505020303" pitchFamily="18" charset="0"/>
                <a:cs typeface="Vani" panose="020B0502040204020203" pitchFamily="34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Baskerville Old Face" panose="02020602080505020303" pitchFamily="18" charset="0"/>
                <a:cs typeface="Vani" panose="020B0502040204020203" pitchFamily="34" charset="0"/>
              </a:rPr>
              <a:t>Wadoud</a:t>
            </a:r>
            <a:r>
              <a:rPr lang="en-US" sz="2000" b="1" dirty="0">
                <a:solidFill>
                  <a:srgbClr val="002060"/>
                </a:solidFill>
                <a:latin typeface="Baskerville Old Face" panose="02020602080505020303" pitchFamily="18" charset="0"/>
                <a:cs typeface="Vani" panose="020B0502040204020203" pitchFamily="34" charset="0"/>
              </a:rPr>
              <a:t> A. A</a:t>
            </a:r>
          </a:p>
          <a:p>
            <a:r>
              <a:rPr lang="en-US" sz="2000" b="1" i="1" dirty="0">
                <a:solidFill>
                  <a:schemeClr val="tx1"/>
                </a:solidFill>
                <a:latin typeface="Baskerville Old Face" panose="02020602080505020303" pitchFamily="18" charset="0"/>
                <a:cs typeface="Vani" panose="020B0502040204020203" pitchFamily="34" charset="0"/>
              </a:rPr>
              <a:t>ELEVES</a:t>
            </a:r>
            <a:r>
              <a:rPr lang="en-US" sz="2000" b="1" dirty="0">
                <a:solidFill>
                  <a:schemeClr val="tx1"/>
                </a:solidFill>
                <a:latin typeface="Baskerville Old Face" panose="02020602080505020303" pitchFamily="18" charset="0"/>
                <a:cs typeface="Vani" panose="020B0502040204020203" pitchFamily="34" charset="0"/>
              </a:rPr>
              <a:t> </a:t>
            </a:r>
            <a:r>
              <a:rPr lang="en-US" sz="2000" b="1" dirty="0">
                <a:solidFill>
                  <a:srgbClr val="002060"/>
                </a:solidFill>
                <a:latin typeface="Baskerville Old Face" panose="02020602080505020303" pitchFamily="18" charset="0"/>
                <a:cs typeface="Vani" panose="020B0502040204020203" pitchFamily="34" charset="0"/>
              </a:rPr>
              <a:t>: 	ADELABOU </a:t>
            </a:r>
            <a:r>
              <a:rPr lang="en-US" sz="2000" b="1" dirty="0" err="1">
                <a:solidFill>
                  <a:srgbClr val="002060"/>
                </a:solidFill>
                <a:latin typeface="Baskerville Old Face" panose="02020602080505020303" pitchFamily="18" charset="0"/>
                <a:cs typeface="Vani" panose="020B0502040204020203" pitchFamily="34" charset="0"/>
              </a:rPr>
              <a:t>Halilath</a:t>
            </a:r>
            <a:r>
              <a:rPr lang="en-US" sz="2000" b="1" dirty="0">
                <a:solidFill>
                  <a:srgbClr val="002060"/>
                </a:solidFill>
                <a:latin typeface="Baskerville Old Face" panose="02020602080505020303" pitchFamily="18" charset="0"/>
                <a:cs typeface="Vani" panose="020B0502040204020203" pitchFamily="34" charset="0"/>
              </a:rPr>
              <a:t>, 		</a:t>
            </a:r>
            <a:r>
              <a:rPr lang="en-US" sz="2000" b="1" dirty="0">
                <a:solidFill>
                  <a:srgbClr val="00B050"/>
                </a:solidFill>
                <a:latin typeface="Baskerville Old Face" panose="02020602080505020303" pitchFamily="18" charset="0"/>
                <a:cs typeface="Vani" panose="020B0502040204020203" pitchFamily="34" charset="0"/>
              </a:rPr>
              <a:t>ANAGO </a:t>
            </a:r>
            <a:r>
              <a:rPr lang="en-US" sz="2000" b="1" dirty="0" err="1">
                <a:solidFill>
                  <a:srgbClr val="00B050"/>
                </a:solidFill>
                <a:latin typeface="Baskerville Old Face" panose="02020602080505020303" pitchFamily="18" charset="0"/>
                <a:cs typeface="Vani" panose="020B0502040204020203" pitchFamily="34" charset="0"/>
              </a:rPr>
              <a:t>Fourkone</a:t>
            </a:r>
            <a:r>
              <a:rPr lang="en-US" sz="2000" b="1" dirty="0">
                <a:solidFill>
                  <a:srgbClr val="002060"/>
                </a:solidFill>
                <a:latin typeface="Baskerville Old Face" panose="02020602080505020303" pitchFamily="18" charset="0"/>
                <a:cs typeface="Vani" panose="020B0502040204020203" pitchFamily="34" charset="0"/>
              </a:rPr>
              <a:t>, </a:t>
            </a:r>
          </a:p>
          <a:p>
            <a:r>
              <a:rPr lang="en-US" sz="2000" b="1" dirty="0">
                <a:solidFill>
                  <a:srgbClr val="002060"/>
                </a:solidFill>
                <a:latin typeface="Baskerville Old Face" panose="02020602080505020303" pitchFamily="18" charset="0"/>
                <a:cs typeface="Vani" panose="020B0502040204020203" pitchFamily="34" charset="0"/>
              </a:rPr>
              <a:t>		</a:t>
            </a:r>
            <a:r>
              <a:rPr lang="fr-FR" sz="2000" b="1" dirty="0">
                <a:solidFill>
                  <a:srgbClr val="002060"/>
                </a:solidFill>
                <a:latin typeface="Baskerville Old Face" panose="02020602080505020303" pitchFamily="18" charset="0"/>
                <a:cs typeface="Vani" panose="020B0502040204020203" pitchFamily="34" charset="0"/>
              </a:rPr>
              <a:t>BOUSSARI </a:t>
            </a:r>
            <a:r>
              <a:rPr lang="fr-FR" sz="2000" b="1" dirty="0" err="1">
                <a:solidFill>
                  <a:srgbClr val="002060"/>
                </a:solidFill>
                <a:latin typeface="Baskerville Old Face" panose="02020602080505020303" pitchFamily="18" charset="0"/>
                <a:cs typeface="Vani" panose="020B0502040204020203" pitchFamily="34" charset="0"/>
              </a:rPr>
              <a:t>Ihissanou</a:t>
            </a:r>
            <a:r>
              <a:rPr lang="fr-FR" sz="2000" b="1" dirty="0">
                <a:solidFill>
                  <a:srgbClr val="002060"/>
                </a:solidFill>
                <a:latin typeface="Baskerville Old Face" panose="02020602080505020303" pitchFamily="18" charset="0"/>
                <a:cs typeface="Vani" panose="020B0502040204020203" pitchFamily="34" charset="0"/>
              </a:rPr>
              <a:t> 		FAGBOHOUN </a:t>
            </a:r>
            <a:r>
              <a:rPr lang="fr-FR" sz="2000" b="1" dirty="0" err="1">
                <a:solidFill>
                  <a:srgbClr val="002060"/>
                </a:solidFill>
                <a:latin typeface="Baskerville Old Face" panose="02020602080505020303" pitchFamily="18" charset="0"/>
                <a:cs typeface="Vani" panose="020B0502040204020203" pitchFamily="34" charset="0"/>
              </a:rPr>
              <a:t>Mouhsine</a:t>
            </a:r>
            <a:endParaRPr lang="fr-FR" sz="2000" b="1" dirty="0">
              <a:solidFill>
                <a:srgbClr val="002060"/>
              </a:solidFill>
              <a:latin typeface="Baskerville Old Face" panose="02020602080505020303" pitchFamily="18" charset="0"/>
              <a:cs typeface="Vani" panose="020B0502040204020203" pitchFamily="34" charset="0"/>
            </a:endParaRPr>
          </a:p>
        </p:txBody>
      </p:sp>
      <p:sp>
        <p:nvSpPr>
          <p:cNvPr id="5" name="Rectangle à coins arrondis 4"/>
          <p:cNvSpPr/>
          <p:nvPr/>
        </p:nvSpPr>
        <p:spPr>
          <a:xfrm>
            <a:off x="4005323" y="2692574"/>
            <a:ext cx="7624300" cy="1410314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000" b="1" i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anose="02020602080505020303" pitchFamily="18" charset="0"/>
              </a:rPr>
              <a:t>Analyse quantitative des données de Mosquito Habitat Mapper en Afrique de l'ouest : juillet 2018 à février 2020</a:t>
            </a:r>
            <a:endParaRPr lang="fr-FR" sz="3000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skerville Old Face" panose="02020602080505020303" pitchFamily="18" charset="0"/>
            </a:endParaRP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196" y="5915202"/>
            <a:ext cx="2718097" cy="900000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2829" y="6095873"/>
            <a:ext cx="8400305" cy="719329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164" y="590301"/>
            <a:ext cx="3000000" cy="17278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56480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1024127" y="628650"/>
            <a:ext cx="4754880" cy="4743450"/>
          </a:xfrm>
        </p:spPr>
        <p:txBody>
          <a:bodyPr/>
          <a:lstStyle/>
          <a:p>
            <a:pPr algn="ctr"/>
            <a:r>
              <a:rPr lang="fr-FR" sz="40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INTRODUCTION </a:t>
            </a:r>
          </a:p>
          <a:p>
            <a:endParaRPr lang="fr-FR" b="1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fr-FR" sz="2400" b="1" dirty="0"/>
              <a:t>Le </a:t>
            </a:r>
            <a:r>
              <a:rPr lang="fr-FR" sz="2400" b="1" dirty="0" err="1">
                <a:solidFill>
                  <a:srgbClr val="00B050"/>
                </a:solidFill>
              </a:rPr>
              <a:t>Zika</a:t>
            </a:r>
            <a:r>
              <a:rPr lang="fr-FR" sz="2400" b="1" dirty="0">
                <a:solidFill>
                  <a:srgbClr val="00B050"/>
                </a:solidFill>
              </a:rPr>
              <a:t> </a:t>
            </a:r>
            <a:r>
              <a:rPr lang="fr-FR" sz="2400" b="1" dirty="0"/>
              <a:t>est une maladie due à un virus (arbovirus) principalement transmis par les moustiques.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fr-FR" sz="2400" b="1" dirty="0"/>
              <a:t>Ce virus est transmis par les moustiques du genre </a:t>
            </a:r>
            <a:r>
              <a:rPr lang="fr-FR" sz="2400" b="1" i="1" dirty="0" err="1">
                <a:solidFill>
                  <a:srgbClr val="00B050"/>
                </a:solidFill>
              </a:rPr>
              <a:t>Aedes</a:t>
            </a:r>
            <a:r>
              <a:rPr lang="fr-FR" sz="2400" b="1" dirty="0"/>
              <a:t>.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fr-FR" sz="2400" b="1" dirty="0"/>
              <a:t>Il est répandu en Asie et en Afrique, et a récemment émergé en Amérique centrale et en Amérique du Sud.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half" idx="2"/>
          </p:nvPr>
        </p:nvSpPr>
        <p:spPr>
          <a:xfrm>
            <a:off x="6637020" y="1144611"/>
            <a:ext cx="4754880" cy="501015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fr-FR" sz="40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RESUME DU TRAVAIL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fr-FR" sz="2400" b="1" dirty="0"/>
              <a:t>le </a:t>
            </a:r>
            <a:r>
              <a:rPr lang="fr-FR" sz="2400" b="1" dirty="0">
                <a:solidFill>
                  <a:srgbClr val="00B050"/>
                </a:solidFill>
              </a:rPr>
              <a:t>Sénégal</a:t>
            </a:r>
            <a:r>
              <a:rPr lang="fr-FR" sz="2400" b="1" dirty="0"/>
              <a:t> vient en tête avec 3157 données, suivi du </a:t>
            </a:r>
            <a:r>
              <a:rPr lang="fr-FR" sz="2400" b="1" dirty="0">
                <a:solidFill>
                  <a:srgbClr val="00B050"/>
                </a:solidFill>
              </a:rPr>
              <a:t>Bénin</a:t>
            </a:r>
            <a:r>
              <a:rPr lang="fr-FR" sz="2400" b="1" dirty="0"/>
              <a:t> qui a pu totaliser 1164 données, en fin vient le </a:t>
            </a:r>
            <a:r>
              <a:rPr lang="fr-FR" sz="2400" b="1" dirty="0">
                <a:solidFill>
                  <a:srgbClr val="00B050"/>
                </a:solidFill>
              </a:rPr>
              <a:t>Burkina Faso </a:t>
            </a:r>
            <a:r>
              <a:rPr lang="fr-FR" sz="2400" b="1" dirty="0"/>
              <a:t>avec 120 données.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fr-FR" sz="2400" b="1" dirty="0"/>
              <a:t>Au Bénin on constate qu’environ </a:t>
            </a:r>
            <a:r>
              <a:rPr lang="fr-FR" sz="2400" b="1" dirty="0">
                <a:solidFill>
                  <a:srgbClr val="00B050"/>
                </a:solidFill>
              </a:rPr>
              <a:t>22,44 %</a:t>
            </a:r>
            <a:r>
              <a:rPr lang="fr-FR" sz="2400" b="1" dirty="0"/>
              <a:t>, (11 sur 49), des structures n’ont envoyé leur données que par un site.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fr-FR" sz="2400" b="1" dirty="0"/>
              <a:t>Par contre </a:t>
            </a:r>
            <a:r>
              <a:rPr lang="fr-FR" sz="2400" b="1" dirty="0">
                <a:solidFill>
                  <a:srgbClr val="00B050"/>
                </a:solidFill>
              </a:rPr>
              <a:t>20,40 %</a:t>
            </a:r>
            <a:r>
              <a:rPr lang="fr-FR" sz="2400" b="1" dirty="0"/>
              <a:t> (10 sur 49) ont pu utiliser au moins vingt différents sites de collectes,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B3437CF-2D7D-6C42-B0FB-9F670C3320AD}"/>
              </a:ext>
            </a:extLst>
          </p:cNvPr>
          <p:cNvSpPr txBox="1"/>
          <p:nvPr/>
        </p:nvSpPr>
        <p:spPr>
          <a:xfrm>
            <a:off x="6095459" y="6530008"/>
            <a:ext cx="609654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>
                <a:latin typeface="Baskerville Old Face" panose="02020602080505020303" pitchFamily="18" charset="0"/>
                <a:cs typeface="Vani" panose="020B0502040204020203" pitchFamily="34" charset="0"/>
              </a:rPr>
              <a:t>ADELABOU </a:t>
            </a:r>
            <a:r>
              <a:rPr lang="en-US" sz="1200" b="1" dirty="0" err="1">
                <a:latin typeface="Baskerville Old Face" panose="02020602080505020303" pitchFamily="18" charset="0"/>
                <a:cs typeface="Vani" panose="020B0502040204020203" pitchFamily="34" charset="0"/>
              </a:rPr>
              <a:t>Halilath</a:t>
            </a:r>
            <a:r>
              <a:rPr lang="en-US" sz="1200" b="1" dirty="0">
                <a:latin typeface="Baskerville Old Face" panose="02020602080505020303" pitchFamily="18" charset="0"/>
                <a:cs typeface="Vani" panose="020B0502040204020203" pitchFamily="34" charset="0"/>
              </a:rPr>
              <a:t>, ANAGO </a:t>
            </a:r>
            <a:r>
              <a:rPr lang="en-US" sz="1200" b="1" dirty="0" err="1">
                <a:latin typeface="Baskerville Old Face" panose="02020602080505020303" pitchFamily="18" charset="0"/>
                <a:cs typeface="Vani" panose="020B0502040204020203" pitchFamily="34" charset="0"/>
              </a:rPr>
              <a:t>Fourkone</a:t>
            </a:r>
            <a:r>
              <a:rPr lang="en-US" sz="1200" b="1" dirty="0">
                <a:latin typeface="Baskerville Old Face" panose="02020602080505020303" pitchFamily="18" charset="0"/>
                <a:cs typeface="Vani" panose="020B0502040204020203" pitchFamily="34" charset="0"/>
              </a:rPr>
              <a:t>, 	</a:t>
            </a:r>
            <a:r>
              <a:rPr lang="fr-FR" sz="1200" b="1" dirty="0">
                <a:latin typeface="Baskerville Old Face" panose="02020602080505020303" pitchFamily="18" charset="0"/>
                <a:cs typeface="Vani" panose="020B0502040204020203" pitchFamily="34" charset="0"/>
              </a:rPr>
              <a:t>BOUSSARI </a:t>
            </a:r>
            <a:r>
              <a:rPr lang="fr-FR" sz="1200" b="1" dirty="0" err="1">
                <a:latin typeface="Baskerville Old Face" panose="02020602080505020303" pitchFamily="18" charset="0"/>
                <a:cs typeface="Vani" panose="020B0502040204020203" pitchFamily="34" charset="0"/>
              </a:rPr>
              <a:t>Ihissanou</a:t>
            </a:r>
            <a:r>
              <a:rPr lang="fr-FR" sz="1200" b="1" dirty="0">
                <a:latin typeface="Baskerville Old Face" panose="02020602080505020303" pitchFamily="18" charset="0"/>
                <a:cs typeface="Vani" panose="020B0502040204020203" pitchFamily="34" charset="0"/>
              </a:rPr>
              <a:t>, FAGBOHOUN </a:t>
            </a:r>
            <a:r>
              <a:rPr lang="fr-FR" sz="1200" b="1" dirty="0" err="1">
                <a:latin typeface="Baskerville Old Face" panose="02020602080505020303" pitchFamily="18" charset="0"/>
                <a:cs typeface="Vani" panose="020B0502040204020203" pitchFamily="34" charset="0"/>
              </a:rPr>
              <a:t>Mouhsine</a:t>
            </a:r>
            <a:endParaRPr lang="fr-FR" sz="1200" b="1" dirty="0">
              <a:latin typeface="Baskerville Old Face" panose="02020602080505020303" pitchFamily="18" charset="0"/>
              <a:cs typeface="Vani" panose="020B0502040204020203" pitchFamily="34" charset="0"/>
            </a:endParaRPr>
          </a:p>
          <a:p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18933188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922742"/>
          </a:xfrm>
          <a:solidFill>
            <a:schemeClr val="accent2">
              <a:lumMod val="20000"/>
              <a:lumOff val="80000"/>
            </a:schemeClr>
          </a:solidFill>
          <a:ln>
            <a:solidFill>
              <a:srgbClr val="00206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rgbClr r="0" g="0" b="0"/>
          </a:lnRef>
          <a:fillRef idx="1003">
            <a:schemeClr val="dk1"/>
          </a:fillRef>
          <a:effectRef idx="0">
            <a:scrgbClr r="0" g="0" b="0"/>
          </a:effectRef>
          <a:fontRef idx="major"/>
        </p:style>
        <p:txBody>
          <a:bodyPr/>
          <a:lstStyle/>
          <a:p>
            <a:pPr algn="ctr"/>
            <a:r>
              <a:rPr lang="fr-FR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QUESTION DE RECHERCHES</a:t>
            </a:r>
          </a:p>
        </p:txBody>
      </p:sp>
      <p:graphicFrame>
        <p:nvGraphicFramePr>
          <p:cNvPr id="5" name="Espace réservé du contenu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2197040"/>
              </p:ext>
            </p:extLst>
          </p:nvPr>
        </p:nvGraphicFramePr>
        <p:xfrm>
          <a:off x="1023938" y="2286000"/>
          <a:ext cx="9720262" cy="40227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4AEDB742-B94D-364F-AE95-8CA5B54B4D18}"/>
              </a:ext>
            </a:extLst>
          </p:cNvPr>
          <p:cNvSpPr txBox="1"/>
          <p:nvPr/>
        </p:nvSpPr>
        <p:spPr>
          <a:xfrm>
            <a:off x="6095459" y="6530008"/>
            <a:ext cx="609654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>
                <a:latin typeface="Baskerville Old Face" panose="02020602080505020303" pitchFamily="18" charset="0"/>
                <a:cs typeface="Vani" panose="020B0502040204020203" pitchFamily="34" charset="0"/>
              </a:rPr>
              <a:t>ADELABOU </a:t>
            </a:r>
            <a:r>
              <a:rPr lang="en-US" sz="1200" b="1" dirty="0" err="1">
                <a:latin typeface="Baskerville Old Face" panose="02020602080505020303" pitchFamily="18" charset="0"/>
                <a:cs typeface="Vani" panose="020B0502040204020203" pitchFamily="34" charset="0"/>
              </a:rPr>
              <a:t>Halilath</a:t>
            </a:r>
            <a:r>
              <a:rPr lang="en-US" sz="1200" b="1" dirty="0">
                <a:latin typeface="Baskerville Old Face" panose="02020602080505020303" pitchFamily="18" charset="0"/>
                <a:cs typeface="Vani" panose="020B0502040204020203" pitchFamily="34" charset="0"/>
              </a:rPr>
              <a:t>, ANAGO </a:t>
            </a:r>
            <a:r>
              <a:rPr lang="en-US" sz="1200" b="1" dirty="0" err="1">
                <a:latin typeface="Baskerville Old Face" panose="02020602080505020303" pitchFamily="18" charset="0"/>
                <a:cs typeface="Vani" panose="020B0502040204020203" pitchFamily="34" charset="0"/>
              </a:rPr>
              <a:t>Fourkone</a:t>
            </a:r>
            <a:r>
              <a:rPr lang="en-US" sz="1200" b="1" dirty="0">
                <a:latin typeface="Baskerville Old Face" panose="02020602080505020303" pitchFamily="18" charset="0"/>
                <a:cs typeface="Vani" panose="020B0502040204020203" pitchFamily="34" charset="0"/>
              </a:rPr>
              <a:t>, 	</a:t>
            </a:r>
            <a:r>
              <a:rPr lang="fr-FR" sz="1200" b="1" dirty="0">
                <a:latin typeface="Baskerville Old Face" panose="02020602080505020303" pitchFamily="18" charset="0"/>
                <a:cs typeface="Vani" panose="020B0502040204020203" pitchFamily="34" charset="0"/>
              </a:rPr>
              <a:t>BOUSSARI </a:t>
            </a:r>
            <a:r>
              <a:rPr lang="fr-FR" sz="1200" b="1" dirty="0" err="1">
                <a:latin typeface="Baskerville Old Face" panose="02020602080505020303" pitchFamily="18" charset="0"/>
                <a:cs typeface="Vani" panose="020B0502040204020203" pitchFamily="34" charset="0"/>
              </a:rPr>
              <a:t>Ihissanou</a:t>
            </a:r>
            <a:r>
              <a:rPr lang="fr-FR" sz="1200" b="1" dirty="0">
                <a:latin typeface="Baskerville Old Face" panose="02020602080505020303" pitchFamily="18" charset="0"/>
                <a:cs typeface="Vani" panose="020B0502040204020203" pitchFamily="34" charset="0"/>
              </a:rPr>
              <a:t>, FAGBOHOUN </a:t>
            </a:r>
            <a:r>
              <a:rPr lang="fr-FR" sz="1200" b="1" dirty="0" err="1">
                <a:latin typeface="Baskerville Old Face" panose="02020602080505020303" pitchFamily="18" charset="0"/>
                <a:cs typeface="Vani" panose="020B0502040204020203" pitchFamily="34" charset="0"/>
              </a:rPr>
              <a:t>Mouhsine</a:t>
            </a:r>
            <a:endParaRPr lang="fr-FR" sz="1200" b="1" dirty="0">
              <a:latin typeface="Baskerville Old Face" panose="02020602080505020303" pitchFamily="18" charset="0"/>
              <a:cs typeface="Vani" panose="020B0502040204020203" pitchFamily="34" charset="0"/>
            </a:endParaRPr>
          </a:p>
          <a:p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22930550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922742"/>
          </a:xfrm>
          <a:solidFill>
            <a:schemeClr val="accent2">
              <a:lumMod val="20000"/>
              <a:lumOff val="80000"/>
            </a:schemeClr>
          </a:solidFill>
          <a:ln>
            <a:solidFill>
              <a:srgbClr val="00206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rgbClr r="0" g="0" b="0"/>
          </a:lnRef>
          <a:fillRef idx="1003">
            <a:schemeClr val="dk1"/>
          </a:fillRef>
          <a:effectRef idx="0">
            <a:scrgbClr r="0" g="0" b="0"/>
          </a:effectRef>
          <a:fontRef idx="major"/>
        </p:style>
        <p:txBody>
          <a:bodyPr/>
          <a:lstStyle/>
          <a:p>
            <a:pPr algn="ctr"/>
            <a:r>
              <a:rPr lang="fr-FR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METHODES DE RECHERCHE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996888" y="1860997"/>
            <a:ext cx="9720073" cy="4023360"/>
          </a:xfrm>
        </p:spPr>
        <p:txBody>
          <a:bodyPr>
            <a:normAutofit/>
          </a:bodyPr>
          <a:lstStyle/>
          <a:p>
            <a:r>
              <a:rPr lang="fr-FR" b="1" dirty="0"/>
              <a:t>Pour faire ce travail, nous sommes allés dans la base de données de GLOBE pour consulter les diverses données envoyées par la communauté. On a donc utilisé :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fr-FR" dirty="0"/>
              <a:t> Un ordinateur portable,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en-US" dirty="0"/>
              <a:t> </a:t>
            </a:r>
            <a:r>
              <a:rPr lang="en-US" dirty="0" err="1"/>
              <a:t>Une</a:t>
            </a:r>
            <a:r>
              <a:rPr lang="en-US" dirty="0"/>
              <a:t> </a:t>
            </a:r>
            <a:r>
              <a:rPr lang="en-US" dirty="0" err="1"/>
              <a:t>connexion</a:t>
            </a:r>
            <a:r>
              <a:rPr lang="en-US" dirty="0"/>
              <a:t> internet ;</a:t>
            </a:r>
            <a:endParaRPr lang="fr-FR" dirty="0"/>
          </a:p>
          <a:p>
            <a:pPr lvl="0">
              <a:buFont typeface="Wingdings" panose="05000000000000000000" pitchFamily="2" charset="2"/>
              <a:buChar char="Ø"/>
            </a:pPr>
            <a:r>
              <a:rPr lang="fr-FR" dirty="0"/>
              <a:t> La banque de donnée de GLOBE : </a:t>
            </a:r>
            <a:r>
              <a:rPr lang="fr-FR" u="sng" dirty="0">
                <a:hlinkClick r:id="rId2"/>
              </a:rPr>
              <a:t>https://www.globe.gov/fr/globe-data</a:t>
            </a:r>
            <a:r>
              <a:rPr lang="fr-FR" dirty="0"/>
              <a:t> ;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fr-FR" dirty="0"/>
              <a:t> Des stylos et crayons à papiers ;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fr-FR" dirty="0"/>
              <a:t> La table Excel pour la confection des graphes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E7ED115-981D-8E41-BF93-D0B9812FD08D}"/>
              </a:ext>
            </a:extLst>
          </p:cNvPr>
          <p:cNvSpPr txBox="1"/>
          <p:nvPr/>
        </p:nvSpPr>
        <p:spPr>
          <a:xfrm>
            <a:off x="6095459" y="6530008"/>
            <a:ext cx="609654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>
                <a:latin typeface="Baskerville Old Face" panose="02020602080505020303" pitchFamily="18" charset="0"/>
                <a:cs typeface="Vani" panose="020B0502040204020203" pitchFamily="34" charset="0"/>
              </a:rPr>
              <a:t>ADELABOU </a:t>
            </a:r>
            <a:r>
              <a:rPr lang="en-US" sz="1200" b="1" dirty="0" err="1">
                <a:latin typeface="Baskerville Old Face" panose="02020602080505020303" pitchFamily="18" charset="0"/>
                <a:cs typeface="Vani" panose="020B0502040204020203" pitchFamily="34" charset="0"/>
              </a:rPr>
              <a:t>Halilath</a:t>
            </a:r>
            <a:r>
              <a:rPr lang="en-US" sz="1200" b="1" dirty="0">
                <a:latin typeface="Baskerville Old Face" panose="02020602080505020303" pitchFamily="18" charset="0"/>
                <a:cs typeface="Vani" panose="020B0502040204020203" pitchFamily="34" charset="0"/>
              </a:rPr>
              <a:t>, ANAGO </a:t>
            </a:r>
            <a:r>
              <a:rPr lang="en-US" sz="1200" b="1" dirty="0" err="1">
                <a:latin typeface="Baskerville Old Face" panose="02020602080505020303" pitchFamily="18" charset="0"/>
                <a:cs typeface="Vani" panose="020B0502040204020203" pitchFamily="34" charset="0"/>
              </a:rPr>
              <a:t>Fourkone</a:t>
            </a:r>
            <a:r>
              <a:rPr lang="en-US" sz="1200" b="1" dirty="0">
                <a:latin typeface="Baskerville Old Face" panose="02020602080505020303" pitchFamily="18" charset="0"/>
                <a:cs typeface="Vani" panose="020B0502040204020203" pitchFamily="34" charset="0"/>
              </a:rPr>
              <a:t>, 	</a:t>
            </a:r>
            <a:r>
              <a:rPr lang="fr-FR" sz="1200" b="1" dirty="0">
                <a:latin typeface="Baskerville Old Face" panose="02020602080505020303" pitchFamily="18" charset="0"/>
                <a:cs typeface="Vani" panose="020B0502040204020203" pitchFamily="34" charset="0"/>
              </a:rPr>
              <a:t>BOUSSARI </a:t>
            </a:r>
            <a:r>
              <a:rPr lang="fr-FR" sz="1200" b="1" dirty="0" err="1">
                <a:latin typeface="Baskerville Old Face" panose="02020602080505020303" pitchFamily="18" charset="0"/>
                <a:cs typeface="Vani" panose="020B0502040204020203" pitchFamily="34" charset="0"/>
              </a:rPr>
              <a:t>Ihissanou</a:t>
            </a:r>
            <a:r>
              <a:rPr lang="fr-FR" sz="1200" b="1" dirty="0">
                <a:latin typeface="Baskerville Old Face" panose="02020602080505020303" pitchFamily="18" charset="0"/>
                <a:cs typeface="Vani" panose="020B0502040204020203" pitchFamily="34" charset="0"/>
              </a:rPr>
              <a:t>, FAGBOHOUN </a:t>
            </a:r>
            <a:r>
              <a:rPr lang="fr-FR" sz="1200" b="1" dirty="0" err="1">
                <a:latin typeface="Baskerville Old Face" panose="02020602080505020303" pitchFamily="18" charset="0"/>
                <a:cs typeface="Vani" panose="020B0502040204020203" pitchFamily="34" charset="0"/>
              </a:rPr>
              <a:t>Mouhsine</a:t>
            </a:r>
            <a:endParaRPr lang="fr-FR" sz="1200" b="1" dirty="0">
              <a:latin typeface="Baskerville Old Face" panose="02020602080505020303" pitchFamily="18" charset="0"/>
              <a:cs typeface="Vani" panose="020B0502040204020203" pitchFamily="34" charset="0"/>
            </a:endParaRPr>
          </a:p>
          <a:p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20649235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24127" y="546580"/>
            <a:ext cx="9720072" cy="900000"/>
          </a:xfrm>
          <a:solidFill>
            <a:schemeClr val="accent2">
              <a:lumMod val="20000"/>
              <a:lumOff val="80000"/>
            </a:schemeClr>
          </a:solidFill>
          <a:ln>
            <a:solidFill>
              <a:srgbClr val="00206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rgbClr r="0" g="0" b="0"/>
          </a:lnRef>
          <a:fillRef idx="1003">
            <a:schemeClr val="dk1"/>
          </a:fillRef>
          <a:effectRef idx="0">
            <a:scrgbClr r="0" g="0" b="0"/>
          </a:effectRef>
          <a:fontRef idx="major"/>
        </p:style>
        <p:txBody>
          <a:bodyPr>
            <a:normAutofit/>
          </a:bodyPr>
          <a:lstStyle/>
          <a:p>
            <a:pPr algn="ctr"/>
            <a:r>
              <a:rPr lang="fr-FR" sz="5400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résultats</a:t>
            </a:r>
            <a:endParaRPr lang="fr-FR" sz="3200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2" name="Espace réservé du contenu 11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095215" y="1863481"/>
            <a:ext cx="4791504" cy="2880000"/>
          </a:xfrm>
          <a:prstGeom prst="rect">
            <a:avLst/>
          </a:prstGeom>
        </p:spPr>
      </p:pic>
      <p:pic>
        <p:nvPicPr>
          <p:cNvPr id="11" name="Espace réservé du contenu 10"/>
          <p:cNvPicPr>
            <a:picLocks noGrp="1" noChangeAspect="1"/>
          </p:cNvPicPr>
          <p:nvPr>
            <p:ph sz="half" idx="1"/>
          </p:nvPr>
        </p:nvPicPr>
        <p:blipFill>
          <a:blip r:embed="rId3"/>
          <a:stretch>
            <a:fillRect/>
          </a:stretch>
        </p:blipFill>
        <p:spPr>
          <a:xfrm>
            <a:off x="1024127" y="1863481"/>
            <a:ext cx="4791504" cy="2880000"/>
          </a:xfrm>
          <a:prstGeom prst="rect">
            <a:avLst/>
          </a:prstGeom>
        </p:spPr>
      </p:pic>
      <p:sp>
        <p:nvSpPr>
          <p:cNvPr id="13" name="Rectangle à coins arrondis 12"/>
          <p:cNvSpPr/>
          <p:nvPr/>
        </p:nvSpPr>
        <p:spPr>
          <a:xfrm>
            <a:off x="1024127" y="4984123"/>
            <a:ext cx="9862592" cy="1674253"/>
          </a:xfrm>
          <a:prstGeom prst="roundRect">
            <a:avLst/>
          </a:prstGeom>
          <a:ln cmpd="dbl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fr-FR" sz="2400" b="1" dirty="0">
                <a:solidFill>
                  <a:schemeClr val="accent5">
                    <a:lumMod val="50000"/>
                  </a:schemeClr>
                </a:solidFill>
              </a:rPr>
              <a:t>Structures qui ont pu utiliser le plus grand nombre de sites de collectes: les universités, des citoyens scientifiques et des ONG, qui sont pour la plus part, </a:t>
            </a:r>
            <a:r>
              <a:rPr lang="fr-FR" sz="2400" b="1" dirty="0">
                <a:solidFill>
                  <a:srgbClr val="00B050"/>
                </a:solidFill>
              </a:rPr>
              <a:t>marqués par des grands effectifs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363E62A-881D-D443-9EB5-EB43C5A58AF1}"/>
              </a:ext>
            </a:extLst>
          </p:cNvPr>
          <p:cNvSpPr txBox="1"/>
          <p:nvPr/>
        </p:nvSpPr>
        <p:spPr>
          <a:xfrm>
            <a:off x="6095459" y="0"/>
            <a:ext cx="609654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>
                <a:latin typeface="Baskerville Old Face" panose="02020602080505020303" pitchFamily="18" charset="0"/>
                <a:cs typeface="Vani" panose="020B0502040204020203" pitchFamily="34" charset="0"/>
              </a:rPr>
              <a:t>ADELABOU </a:t>
            </a:r>
            <a:r>
              <a:rPr lang="en-US" sz="1200" b="1" dirty="0" err="1">
                <a:latin typeface="Baskerville Old Face" panose="02020602080505020303" pitchFamily="18" charset="0"/>
                <a:cs typeface="Vani" panose="020B0502040204020203" pitchFamily="34" charset="0"/>
              </a:rPr>
              <a:t>Halilath</a:t>
            </a:r>
            <a:r>
              <a:rPr lang="en-US" sz="1200" b="1" dirty="0">
                <a:latin typeface="Baskerville Old Face" panose="02020602080505020303" pitchFamily="18" charset="0"/>
                <a:cs typeface="Vani" panose="020B0502040204020203" pitchFamily="34" charset="0"/>
              </a:rPr>
              <a:t>, ANAGO </a:t>
            </a:r>
            <a:r>
              <a:rPr lang="en-US" sz="1200" b="1" dirty="0" err="1">
                <a:latin typeface="Baskerville Old Face" panose="02020602080505020303" pitchFamily="18" charset="0"/>
                <a:cs typeface="Vani" panose="020B0502040204020203" pitchFamily="34" charset="0"/>
              </a:rPr>
              <a:t>Fourkone</a:t>
            </a:r>
            <a:r>
              <a:rPr lang="en-US" sz="1200" b="1" dirty="0">
                <a:latin typeface="Baskerville Old Face" panose="02020602080505020303" pitchFamily="18" charset="0"/>
                <a:cs typeface="Vani" panose="020B0502040204020203" pitchFamily="34" charset="0"/>
              </a:rPr>
              <a:t>, 	</a:t>
            </a:r>
            <a:r>
              <a:rPr lang="fr-FR" sz="1200" b="1" dirty="0">
                <a:latin typeface="Baskerville Old Face" panose="02020602080505020303" pitchFamily="18" charset="0"/>
                <a:cs typeface="Vani" panose="020B0502040204020203" pitchFamily="34" charset="0"/>
              </a:rPr>
              <a:t>BOUSSARI </a:t>
            </a:r>
            <a:r>
              <a:rPr lang="fr-FR" sz="1200" b="1" dirty="0" err="1">
                <a:latin typeface="Baskerville Old Face" panose="02020602080505020303" pitchFamily="18" charset="0"/>
                <a:cs typeface="Vani" panose="020B0502040204020203" pitchFamily="34" charset="0"/>
              </a:rPr>
              <a:t>Ihissanou</a:t>
            </a:r>
            <a:r>
              <a:rPr lang="fr-FR" sz="1200" b="1" dirty="0">
                <a:latin typeface="Baskerville Old Face" panose="02020602080505020303" pitchFamily="18" charset="0"/>
                <a:cs typeface="Vani" panose="020B0502040204020203" pitchFamily="34" charset="0"/>
              </a:rPr>
              <a:t>, FAGBOHOUN </a:t>
            </a:r>
            <a:r>
              <a:rPr lang="fr-FR" sz="1200" b="1" dirty="0" err="1">
                <a:latin typeface="Baskerville Old Face" panose="02020602080505020303" pitchFamily="18" charset="0"/>
                <a:cs typeface="Vani" panose="020B0502040204020203" pitchFamily="34" charset="0"/>
              </a:rPr>
              <a:t>Mouhsine</a:t>
            </a:r>
            <a:endParaRPr lang="fr-FR" sz="1200" b="1" dirty="0">
              <a:latin typeface="Baskerville Old Face" panose="02020602080505020303" pitchFamily="18" charset="0"/>
              <a:cs typeface="Vani" panose="020B0502040204020203" pitchFamily="34" charset="0"/>
            </a:endParaRPr>
          </a:p>
          <a:p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21036275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24128" y="569174"/>
            <a:ext cx="9720072" cy="718713"/>
          </a:xfrm>
          <a:solidFill>
            <a:schemeClr val="accent2">
              <a:lumMod val="20000"/>
              <a:lumOff val="80000"/>
            </a:schemeClr>
          </a:solidFill>
          <a:ln>
            <a:solidFill>
              <a:srgbClr val="00206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rgbClr r="0" g="0" b="0"/>
          </a:lnRef>
          <a:fillRef idx="1003">
            <a:schemeClr val="dk1"/>
          </a:fillRef>
          <a:effectRef idx="0">
            <a:scrgbClr r="0" g="0" b="0"/>
          </a:effectRef>
          <a:fontRef idx="major"/>
        </p:style>
        <p:txBody>
          <a:bodyPr>
            <a:normAutofit fontScale="90000"/>
          </a:bodyPr>
          <a:lstStyle/>
          <a:p>
            <a:pPr algn="ctr"/>
            <a:r>
              <a:rPr lang="fr-FR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discussion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114280" y="1673343"/>
            <a:ext cx="9720073" cy="4469879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pPr marL="571500" indent="-571500" algn="just">
              <a:lnSpc>
                <a:spcPct val="100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fr-FR" sz="2400" b="1" dirty="0"/>
              <a:t>Le Sénégal vient en tête avec 3157 données, suivi du Bénin qui a pu totaliser 1164 données </a:t>
            </a:r>
            <a:r>
              <a:rPr lang="fr-FR" sz="2400" dirty="0"/>
              <a:t>: </a:t>
            </a:r>
            <a:r>
              <a:rPr lang="fr-FR" sz="2400" b="1" dirty="0">
                <a:solidFill>
                  <a:srgbClr val="FF0000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Cela peut être dû au niveau d’implication du collectif des anciens élèves GLOBE et de la vigilance et veille des coordonnateurs pays. </a:t>
            </a:r>
          </a:p>
          <a:p>
            <a:pPr marL="571500" indent="-571500" algn="just">
              <a:lnSpc>
                <a:spcPct val="100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fr-FR" sz="2400" b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Au Bénin, les centres de recherches et les universités ont générés plus de données : </a:t>
            </a:r>
            <a:r>
              <a:rPr lang="fr-FR" sz="2400" b="1" dirty="0">
                <a:solidFill>
                  <a:srgbClr val="FF0000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Cela prouve l’amour pour les sciences appliquées qu’ont les jeunes étudiants.</a:t>
            </a:r>
            <a:r>
              <a:rPr lang="fr-FR" sz="2400" b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571500" indent="-571500" algn="just">
              <a:lnSpc>
                <a:spcPct val="100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fr-FR" sz="2400" b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diverses motivations qu’apportent les enseignants à leurs meilleurs apprenants.</a:t>
            </a:r>
            <a:endParaRPr lang="fr-FR" sz="2400" b="1" dirty="0">
              <a:latin typeface="+mj-lt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571500" indent="-571500" algn="just">
              <a:lnSpc>
                <a:spcPct val="100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fr-FR" sz="2400" b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centres qui ont généré </a:t>
            </a:r>
            <a:r>
              <a:rPr lang="fr-FR" sz="2400" b="1" dirty="0">
                <a:solidFill>
                  <a:srgbClr val="FF0000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moins de données</a:t>
            </a:r>
            <a:r>
              <a:rPr lang="fr-FR" sz="2400" b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, nous avions constaté que se sont pour la plus part des </a:t>
            </a:r>
            <a:r>
              <a:rPr lang="fr-FR" sz="2400" b="1" dirty="0">
                <a:solidFill>
                  <a:srgbClr val="FF0000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centres d’éducation primaires et secondaires</a:t>
            </a:r>
            <a:r>
              <a:rPr lang="fr-FR" sz="2400" b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. Ces derniers, dans notre contexte n’ont pas accès aux smartphone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FF824D7-7B2F-4847-AC8E-D0D6FE99C8B9}"/>
              </a:ext>
            </a:extLst>
          </p:cNvPr>
          <p:cNvSpPr txBox="1"/>
          <p:nvPr/>
        </p:nvSpPr>
        <p:spPr>
          <a:xfrm>
            <a:off x="6095459" y="6530008"/>
            <a:ext cx="609654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>
                <a:latin typeface="Baskerville Old Face" panose="02020602080505020303" pitchFamily="18" charset="0"/>
                <a:cs typeface="Vani" panose="020B0502040204020203" pitchFamily="34" charset="0"/>
              </a:rPr>
              <a:t>ADELABOU </a:t>
            </a:r>
            <a:r>
              <a:rPr lang="en-US" sz="1200" b="1" dirty="0" err="1">
                <a:latin typeface="Baskerville Old Face" panose="02020602080505020303" pitchFamily="18" charset="0"/>
                <a:cs typeface="Vani" panose="020B0502040204020203" pitchFamily="34" charset="0"/>
              </a:rPr>
              <a:t>Halilath</a:t>
            </a:r>
            <a:r>
              <a:rPr lang="en-US" sz="1200" b="1" dirty="0">
                <a:latin typeface="Baskerville Old Face" panose="02020602080505020303" pitchFamily="18" charset="0"/>
                <a:cs typeface="Vani" panose="020B0502040204020203" pitchFamily="34" charset="0"/>
              </a:rPr>
              <a:t>, ANAGO </a:t>
            </a:r>
            <a:r>
              <a:rPr lang="en-US" sz="1200" b="1" dirty="0" err="1">
                <a:latin typeface="Baskerville Old Face" panose="02020602080505020303" pitchFamily="18" charset="0"/>
                <a:cs typeface="Vani" panose="020B0502040204020203" pitchFamily="34" charset="0"/>
              </a:rPr>
              <a:t>Fourkone</a:t>
            </a:r>
            <a:r>
              <a:rPr lang="en-US" sz="1200" b="1" dirty="0">
                <a:latin typeface="Baskerville Old Face" panose="02020602080505020303" pitchFamily="18" charset="0"/>
                <a:cs typeface="Vani" panose="020B0502040204020203" pitchFamily="34" charset="0"/>
              </a:rPr>
              <a:t>, 	</a:t>
            </a:r>
            <a:r>
              <a:rPr lang="fr-FR" sz="1200" b="1" dirty="0">
                <a:latin typeface="Baskerville Old Face" panose="02020602080505020303" pitchFamily="18" charset="0"/>
                <a:cs typeface="Vani" panose="020B0502040204020203" pitchFamily="34" charset="0"/>
              </a:rPr>
              <a:t>BOUSSARI </a:t>
            </a:r>
            <a:r>
              <a:rPr lang="fr-FR" sz="1200" b="1" dirty="0" err="1">
                <a:latin typeface="Baskerville Old Face" panose="02020602080505020303" pitchFamily="18" charset="0"/>
                <a:cs typeface="Vani" panose="020B0502040204020203" pitchFamily="34" charset="0"/>
              </a:rPr>
              <a:t>Ihissanou</a:t>
            </a:r>
            <a:r>
              <a:rPr lang="fr-FR" sz="1200" b="1" dirty="0">
                <a:latin typeface="Baskerville Old Face" panose="02020602080505020303" pitchFamily="18" charset="0"/>
                <a:cs typeface="Vani" panose="020B0502040204020203" pitchFamily="34" charset="0"/>
              </a:rPr>
              <a:t>, FAGBOHOUN </a:t>
            </a:r>
            <a:r>
              <a:rPr lang="fr-FR" sz="1200" b="1" dirty="0" err="1">
                <a:latin typeface="Baskerville Old Face" panose="02020602080505020303" pitchFamily="18" charset="0"/>
                <a:cs typeface="Vani" panose="020B0502040204020203" pitchFamily="34" charset="0"/>
              </a:rPr>
              <a:t>Mouhsine</a:t>
            </a:r>
            <a:endParaRPr lang="fr-FR" sz="1200" b="1" dirty="0">
              <a:latin typeface="Baskerville Old Face" panose="02020602080505020303" pitchFamily="18" charset="0"/>
              <a:cs typeface="Vani" panose="020B0502040204020203" pitchFamily="34" charset="0"/>
            </a:endParaRPr>
          </a:p>
          <a:p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32715184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24128" y="569174"/>
            <a:ext cx="9720072" cy="922742"/>
          </a:xfrm>
          <a:solidFill>
            <a:schemeClr val="accent2">
              <a:lumMod val="20000"/>
              <a:lumOff val="80000"/>
            </a:schemeClr>
          </a:solidFill>
          <a:ln>
            <a:solidFill>
              <a:srgbClr val="00206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rgbClr r="0" g="0" b="0"/>
          </a:lnRef>
          <a:fillRef idx="1003">
            <a:schemeClr val="dk1"/>
          </a:fillRef>
          <a:effectRef idx="0">
            <a:scrgbClr r="0" g="0" b="0"/>
          </a:effectRef>
          <a:fontRef idx="major"/>
        </p:style>
        <p:txBody>
          <a:bodyPr/>
          <a:lstStyle/>
          <a:p>
            <a:pPr algn="ctr"/>
            <a:r>
              <a:rPr lang="fr-FR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Conclusion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024128" y="2360223"/>
            <a:ext cx="9720073" cy="3229208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fr-FR" sz="2400" dirty="0">
                <a:solidFill>
                  <a:srgbClr val="FF0000"/>
                </a:solidFill>
                <a:latin typeface="+mj-lt"/>
              </a:rPr>
              <a:t> </a:t>
            </a:r>
            <a:r>
              <a:rPr lang="fr-FR" sz="2800" dirty="0">
                <a:latin typeface="+mj-lt"/>
              </a:rPr>
              <a:t>Nous avions analysé les données du Bénin, Burkina Faso et du Sénégal de </a:t>
            </a:r>
            <a:r>
              <a:rPr lang="fr-FR" sz="2800" b="1" dirty="0">
                <a:solidFill>
                  <a:srgbClr val="00B050"/>
                </a:solidFill>
                <a:latin typeface="+mj-lt"/>
              </a:rPr>
              <a:t>juillet 2018 à la fin du mois de février 2020.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fr-FR" sz="2800" dirty="0">
                <a:latin typeface="+mj-lt"/>
              </a:rPr>
              <a:t> Les élèves, étudiants, les chercheurs, les anciens élèves GLOBE, les centres de recherches, les écoles, les ONG et les citoyens scientifiques </a:t>
            </a:r>
            <a:r>
              <a:rPr lang="fr-FR" sz="2800" dirty="0">
                <a:solidFill>
                  <a:srgbClr val="00B050"/>
                </a:solidFill>
                <a:latin typeface="+mj-lt"/>
              </a:rPr>
              <a:t>ont tous participés à cette campagne. 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fr-FR" sz="2800" dirty="0">
                <a:latin typeface="+mj-lt"/>
              </a:rPr>
              <a:t> Nous souhaitons que les efforts se redoublent au niveau de chaque pays pour que cela soit un succès commun pour l’Afrique</a:t>
            </a:r>
            <a:endParaRPr lang="en-US" sz="2800" dirty="0">
              <a:latin typeface="+mj-lt"/>
              <a:cs typeface="Cambria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E90A866-B8FE-A24B-9F6D-3289F6E02EAA}"/>
              </a:ext>
            </a:extLst>
          </p:cNvPr>
          <p:cNvSpPr txBox="1"/>
          <p:nvPr/>
        </p:nvSpPr>
        <p:spPr>
          <a:xfrm>
            <a:off x="6095459" y="6530008"/>
            <a:ext cx="609654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>
                <a:latin typeface="Baskerville Old Face" panose="02020602080505020303" pitchFamily="18" charset="0"/>
                <a:cs typeface="Vani" panose="020B0502040204020203" pitchFamily="34" charset="0"/>
              </a:rPr>
              <a:t>ADELABOU </a:t>
            </a:r>
            <a:r>
              <a:rPr lang="en-US" sz="1200" b="1" dirty="0" err="1">
                <a:latin typeface="Baskerville Old Face" panose="02020602080505020303" pitchFamily="18" charset="0"/>
                <a:cs typeface="Vani" panose="020B0502040204020203" pitchFamily="34" charset="0"/>
              </a:rPr>
              <a:t>Halilath</a:t>
            </a:r>
            <a:r>
              <a:rPr lang="en-US" sz="1200" b="1" dirty="0">
                <a:latin typeface="Baskerville Old Face" panose="02020602080505020303" pitchFamily="18" charset="0"/>
                <a:cs typeface="Vani" panose="020B0502040204020203" pitchFamily="34" charset="0"/>
              </a:rPr>
              <a:t>, ANAGO </a:t>
            </a:r>
            <a:r>
              <a:rPr lang="en-US" sz="1200" b="1" dirty="0" err="1">
                <a:latin typeface="Baskerville Old Face" panose="02020602080505020303" pitchFamily="18" charset="0"/>
                <a:cs typeface="Vani" panose="020B0502040204020203" pitchFamily="34" charset="0"/>
              </a:rPr>
              <a:t>Fourkone</a:t>
            </a:r>
            <a:r>
              <a:rPr lang="en-US" sz="1200" b="1" dirty="0">
                <a:latin typeface="Baskerville Old Face" panose="02020602080505020303" pitchFamily="18" charset="0"/>
                <a:cs typeface="Vani" panose="020B0502040204020203" pitchFamily="34" charset="0"/>
              </a:rPr>
              <a:t>, 	</a:t>
            </a:r>
            <a:r>
              <a:rPr lang="fr-FR" sz="1200" b="1" dirty="0">
                <a:latin typeface="Baskerville Old Face" panose="02020602080505020303" pitchFamily="18" charset="0"/>
                <a:cs typeface="Vani" panose="020B0502040204020203" pitchFamily="34" charset="0"/>
              </a:rPr>
              <a:t>BOUSSARI </a:t>
            </a:r>
            <a:r>
              <a:rPr lang="fr-FR" sz="1200" b="1" dirty="0" err="1">
                <a:latin typeface="Baskerville Old Face" panose="02020602080505020303" pitchFamily="18" charset="0"/>
                <a:cs typeface="Vani" panose="020B0502040204020203" pitchFamily="34" charset="0"/>
              </a:rPr>
              <a:t>Ihissanou</a:t>
            </a:r>
            <a:r>
              <a:rPr lang="fr-FR" sz="1200" b="1" dirty="0">
                <a:latin typeface="Baskerville Old Face" panose="02020602080505020303" pitchFamily="18" charset="0"/>
                <a:cs typeface="Vani" panose="020B0502040204020203" pitchFamily="34" charset="0"/>
              </a:rPr>
              <a:t>, FAGBOHOUN </a:t>
            </a:r>
            <a:r>
              <a:rPr lang="fr-FR" sz="1200" b="1" dirty="0" err="1">
                <a:latin typeface="Baskerville Old Face" panose="02020602080505020303" pitchFamily="18" charset="0"/>
                <a:cs typeface="Vani" panose="020B0502040204020203" pitchFamily="34" charset="0"/>
              </a:rPr>
              <a:t>Mouhsine</a:t>
            </a:r>
            <a:endParaRPr lang="fr-FR" sz="1200" b="1" dirty="0">
              <a:latin typeface="Baskerville Old Face" panose="02020602080505020303" pitchFamily="18" charset="0"/>
              <a:cs typeface="Vani" panose="020B0502040204020203" pitchFamily="34" charset="0"/>
            </a:endParaRPr>
          </a:p>
          <a:p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35202274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24128" y="569174"/>
            <a:ext cx="9720072" cy="922742"/>
          </a:xfrm>
          <a:solidFill>
            <a:schemeClr val="accent2">
              <a:lumMod val="20000"/>
              <a:lumOff val="80000"/>
            </a:schemeClr>
          </a:solidFill>
          <a:ln>
            <a:solidFill>
              <a:srgbClr val="00206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rgbClr r="0" g="0" b="0"/>
          </a:lnRef>
          <a:fillRef idx="1003">
            <a:schemeClr val="dk1"/>
          </a:fillRef>
          <a:effectRef idx="0">
            <a:scrgbClr r="0" g="0" b="0"/>
          </a:effectRef>
          <a:fontRef idx="major"/>
        </p:style>
        <p:txBody>
          <a:bodyPr/>
          <a:lstStyle/>
          <a:p>
            <a:pPr algn="ctr"/>
            <a:r>
              <a:rPr lang="fr-FR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REFERENCES BIBLIOGRAPHIQUES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024128" y="2038247"/>
            <a:ext cx="9720073" cy="4143611"/>
          </a:xfrm>
        </p:spPr>
        <p:txBody>
          <a:bodyPr>
            <a:noAutofit/>
          </a:bodyPr>
          <a:lstStyle/>
          <a:p>
            <a:pPr lvl="1">
              <a:buFont typeface="Wingdings" panose="05000000000000000000" pitchFamily="2" charset="2"/>
              <a:buChar char="§"/>
            </a:pPr>
            <a:r>
              <a:rPr lang="fr-FR" sz="2000" dirty="0"/>
              <a:t> Base de données de GLOBE : </a:t>
            </a:r>
            <a:r>
              <a:rPr lang="fr-FR" sz="2000" u="sng" dirty="0">
                <a:hlinkClick r:id="rId2"/>
              </a:rPr>
              <a:t>https://www.globe.gov/fr/globe-data</a:t>
            </a:r>
            <a:r>
              <a:rPr lang="fr-FR" sz="2000" dirty="0"/>
              <a:t>, consulté le 01 mars 2020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fr-FR" sz="2000" u="sng" dirty="0">
                <a:hlinkClick r:id="rId3"/>
              </a:rPr>
              <a:t> </a:t>
            </a:r>
            <a:r>
              <a:rPr lang="fr-FR" sz="2400" u="sng" dirty="0">
                <a:hlinkClick r:id="rId3"/>
              </a:rPr>
              <a:t>https://www.populationdata.net/pays/benin/</a:t>
            </a:r>
            <a:r>
              <a:rPr lang="fr-FR" sz="2400" dirty="0"/>
              <a:t>, consulté le 15 décembre 2019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fr-FR" sz="2400" u="sng" dirty="0">
                <a:hlinkClick r:id="rId4"/>
              </a:rPr>
              <a:t> https://fr.wikipedia.org/wiki/Porto-Novo</a:t>
            </a:r>
            <a:r>
              <a:rPr lang="fr-FR" sz="2400" dirty="0"/>
              <a:t>, consulté le 15 décembre 2019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fr-FR" sz="2400" u="sng" dirty="0">
                <a:hlinkClick r:id="rId5"/>
              </a:rPr>
              <a:t> https://www.femmexpat.com/dossiers/la-sante/la-prevention/dengue-zika-chikungunya-quil-faut-savoir</a:t>
            </a:r>
            <a:r>
              <a:rPr lang="fr-FR" sz="2400" dirty="0">
                <a:hlinkClick r:id="rId5"/>
              </a:rPr>
              <a:t>/</a:t>
            </a:r>
            <a:r>
              <a:rPr lang="fr-FR" sz="2400" dirty="0"/>
              <a:t>, consulté le 08 novembre 2019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fr-FR" sz="2400" u="sng" dirty="0"/>
              <a:t> www.pasteur.fr › centre-</a:t>
            </a:r>
            <a:r>
              <a:rPr lang="fr-FR" sz="2400" u="sng" dirty="0" err="1"/>
              <a:t>medical</a:t>
            </a:r>
            <a:r>
              <a:rPr lang="fr-FR" sz="2400" u="sng" dirty="0"/>
              <a:t> › fiches-maladies › </a:t>
            </a:r>
            <a:r>
              <a:rPr lang="fr-FR" sz="2400" u="sng" dirty="0" err="1"/>
              <a:t>zika</a:t>
            </a:r>
            <a:r>
              <a:rPr lang="fr-FR" sz="2400" u="sng" dirty="0"/>
              <a:t>, </a:t>
            </a:r>
            <a:r>
              <a:rPr lang="fr-FR" sz="2400" dirty="0"/>
              <a:t>consulté le 24 novembre 2019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fr-FR" sz="2400" dirty="0"/>
              <a:t>support didactique de la classe de cinquième (5</a:t>
            </a:r>
            <a:r>
              <a:rPr lang="fr-FR" sz="2400" baseline="30000" dirty="0"/>
              <a:t>ème</a:t>
            </a:r>
            <a:r>
              <a:rPr lang="fr-FR" sz="2400" dirty="0"/>
              <a:t> ).</a:t>
            </a:r>
            <a:endParaRPr lang="en-US" sz="2400" dirty="0">
              <a:latin typeface="+mj-lt"/>
              <a:cs typeface="Cambria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3AD9817-F765-5941-9321-CAD43F05732D}"/>
              </a:ext>
            </a:extLst>
          </p:cNvPr>
          <p:cNvSpPr txBox="1"/>
          <p:nvPr/>
        </p:nvSpPr>
        <p:spPr>
          <a:xfrm>
            <a:off x="6095459" y="6530008"/>
            <a:ext cx="609654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>
                <a:latin typeface="Baskerville Old Face" panose="02020602080505020303" pitchFamily="18" charset="0"/>
                <a:cs typeface="Vani" panose="020B0502040204020203" pitchFamily="34" charset="0"/>
              </a:rPr>
              <a:t>ADELABOU </a:t>
            </a:r>
            <a:r>
              <a:rPr lang="en-US" sz="1200" b="1" dirty="0" err="1">
                <a:latin typeface="Baskerville Old Face" panose="02020602080505020303" pitchFamily="18" charset="0"/>
                <a:cs typeface="Vani" panose="020B0502040204020203" pitchFamily="34" charset="0"/>
              </a:rPr>
              <a:t>Halilath</a:t>
            </a:r>
            <a:r>
              <a:rPr lang="en-US" sz="1200" b="1" dirty="0">
                <a:latin typeface="Baskerville Old Face" panose="02020602080505020303" pitchFamily="18" charset="0"/>
                <a:cs typeface="Vani" panose="020B0502040204020203" pitchFamily="34" charset="0"/>
              </a:rPr>
              <a:t>, ANAGO </a:t>
            </a:r>
            <a:r>
              <a:rPr lang="en-US" sz="1200" b="1" dirty="0" err="1">
                <a:latin typeface="Baskerville Old Face" panose="02020602080505020303" pitchFamily="18" charset="0"/>
                <a:cs typeface="Vani" panose="020B0502040204020203" pitchFamily="34" charset="0"/>
              </a:rPr>
              <a:t>Fourkone</a:t>
            </a:r>
            <a:r>
              <a:rPr lang="en-US" sz="1200" b="1" dirty="0">
                <a:latin typeface="Baskerville Old Face" panose="02020602080505020303" pitchFamily="18" charset="0"/>
                <a:cs typeface="Vani" panose="020B0502040204020203" pitchFamily="34" charset="0"/>
              </a:rPr>
              <a:t>, 	</a:t>
            </a:r>
            <a:r>
              <a:rPr lang="fr-FR" sz="1200" b="1" dirty="0">
                <a:latin typeface="Baskerville Old Face" panose="02020602080505020303" pitchFamily="18" charset="0"/>
                <a:cs typeface="Vani" panose="020B0502040204020203" pitchFamily="34" charset="0"/>
              </a:rPr>
              <a:t>BOUSSARI </a:t>
            </a:r>
            <a:r>
              <a:rPr lang="fr-FR" sz="1200" b="1" dirty="0" err="1">
                <a:latin typeface="Baskerville Old Face" panose="02020602080505020303" pitchFamily="18" charset="0"/>
                <a:cs typeface="Vani" panose="020B0502040204020203" pitchFamily="34" charset="0"/>
              </a:rPr>
              <a:t>Ihissanou</a:t>
            </a:r>
            <a:r>
              <a:rPr lang="fr-FR" sz="1200" b="1" dirty="0">
                <a:latin typeface="Baskerville Old Face" panose="02020602080505020303" pitchFamily="18" charset="0"/>
                <a:cs typeface="Vani" panose="020B0502040204020203" pitchFamily="34" charset="0"/>
              </a:rPr>
              <a:t>, FAGBOHOUN </a:t>
            </a:r>
            <a:r>
              <a:rPr lang="fr-FR" sz="1200" b="1" dirty="0" err="1">
                <a:latin typeface="Baskerville Old Face" panose="02020602080505020303" pitchFamily="18" charset="0"/>
                <a:cs typeface="Vani" panose="020B0502040204020203" pitchFamily="34" charset="0"/>
              </a:rPr>
              <a:t>Mouhsine</a:t>
            </a:r>
            <a:endParaRPr lang="fr-FR" sz="1200" b="1" dirty="0">
              <a:latin typeface="Baskerville Old Face" panose="02020602080505020303" pitchFamily="18" charset="0"/>
              <a:cs typeface="Vani" panose="020B0502040204020203" pitchFamily="34" charset="0"/>
            </a:endParaRPr>
          </a:p>
          <a:p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18275412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024129" y="1023871"/>
            <a:ext cx="5904706" cy="3157214"/>
          </a:xfrm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fr-FR" sz="40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Vivre le Programme GLOBE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fr-FR" sz="40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Vivre le Bénin 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fr-FR" sz="40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Merci !!</a:t>
            </a:r>
          </a:p>
          <a:p>
            <a:pPr marL="0" indent="0" algn="ctr">
              <a:buNone/>
            </a:pPr>
            <a:r>
              <a:rPr lang="fr-FR" sz="600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QUESTIONS </a:t>
            </a:r>
            <a:r>
              <a:rPr lang="fr-FR" sz="480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???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21616" y="5941324"/>
            <a:ext cx="8400305" cy="719329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992" y="5886689"/>
            <a:ext cx="2718097" cy="900000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46274" y="1609335"/>
            <a:ext cx="4286250" cy="257175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A9B336C7-BABE-6141-A4CB-A1706B8282BB}"/>
              </a:ext>
            </a:extLst>
          </p:cNvPr>
          <p:cNvSpPr txBox="1"/>
          <p:nvPr/>
        </p:nvSpPr>
        <p:spPr>
          <a:xfrm>
            <a:off x="6095459" y="36718"/>
            <a:ext cx="609654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>
                <a:latin typeface="Baskerville Old Face" panose="02020602080505020303" pitchFamily="18" charset="0"/>
                <a:cs typeface="Vani" panose="020B0502040204020203" pitchFamily="34" charset="0"/>
              </a:rPr>
              <a:t>ADELABOU </a:t>
            </a:r>
            <a:r>
              <a:rPr lang="en-US" sz="1200" b="1" dirty="0" err="1">
                <a:latin typeface="Baskerville Old Face" panose="02020602080505020303" pitchFamily="18" charset="0"/>
                <a:cs typeface="Vani" panose="020B0502040204020203" pitchFamily="34" charset="0"/>
              </a:rPr>
              <a:t>Halilath</a:t>
            </a:r>
            <a:r>
              <a:rPr lang="en-US" sz="1200" b="1" dirty="0">
                <a:latin typeface="Baskerville Old Face" panose="02020602080505020303" pitchFamily="18" charset="0"/>
                <a:cs typeface="Vani" panose="020B0502040204020203" pitchFamily="34" charset="0"/>
              </a:rPr>
              <a:t>, ANAGO </a:t>
            </a:r>
            <a:r>
              <a:rPr lang="en-US" sz="1200" b="1" dirty="0" err="1">
                <a:latin typeface="Baskerville Old Face" panose="02020602080505020303" pitchFamily="18" charset="0"/>
                <a:cs typeface="Vani" panose="020B0502040204020203" pitchFamily="34" charset="0"/>
              </a:rPr>
              <a:t>Fourkone</a:t>
            </a:r>
            <a:r>
              <a:rPr lang="en-US" sz="1200" b="1" dirty="0">
                <a:latin typeface="Baskerville Old Face" panose="02020602080505020303" pitchFamily="18" charset="0"/>
                <a:cs typeface="Vani" panose="020B0502040204020203" pitchFamily="34" charset="0"/>
              </a:rPr>
              <a:t>, 	</a:t>
            </a:r>
            <a:r>
              <a:rPr lang="fr-FR" sz="1200" b="1" dirty="0">
                <a:latin typeface="Baskerville Old Face" panose="02020602080505020303" pitchFamily="18" charset="0"/>
                <a:cs typeface="Vani" panose="020B0502040204020203" pitchFamily="34" charset="0"/>
              </a:rPr>
              <a:t>BOUSSARI </a:t>
            </a:r>
            <a:r>
              <a:rPr lang="fr-FR" sz="1200" b="1" dirty="0" err="1">
                <a:latin typeface="Baskerville Old Face" panose="02020602080505020303" pitchFamily="18" charset="0"/>
                <a:cs typeface="Vani" panose="020B0502040204020203" pitchFamily="34" charset="0"/>
              </a:rPr>
              <a:t>Ihissanou</a:t>
            </a:r>
            <a:r>
              <a:rPr lang="fr-FR" sz="1200" b="1" dirty="0">
                <a:latin typeface="Baskerville Old Face" panose="02020602080505020303" pitchFamily="18" charset="0"/>
                <a:cs typeface="Vani" panose="020B0502040204020203" pitchFamily="34" charset="0"/>
              </a:rPr>
              <a:t>, FAGBOHOUN </a:t>
            </a:r>
            <a:r>
              <a:rPr lang="fr-FR" sz="1200" b="1" dirty="0" err="1">
                <a:latin typeface="Baskerville Old Face" panose="02020602080505020303" pitchFamily="18" charset="0"/>
                <a:cs typeface="Vani" panose="020B0502040204020203" pitchFamily="34" charset="0"/>
              </a:rPr>
              <a:t>Mouhsine</a:t>
            </a:r>
            <a:endParaRPr lang="fr-FR" sz="1200" b="1" dirty="0">
              <a:latin typeface="Baskerville Old Face" panose="02020602080505020303" pitchFamily="18" charset="0"/>
              <a:cs typeface="Vani" panose="020B0502040204020203" pitchFamily="34" charset="0"/>
            </a:endParaRPr>
          </a:p>
          <a:p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256572502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é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853</TotalTime>
  <Words>776</Words>
  <Application>Microsoft Macintosh PowerPoint</Application>
  <PresentationFormat>Widescreen</PresentationFormat>
  <Paragraphs>59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20" baseType="lpstr">
      <vt:lpstr>Arial</vt:lpstr>
      <vt:lpstr>Baskerville Old Face</vt:lpstr>
      <vt:lpstr>Calibri</vt:lpstr>
      <vt:lpstr>Cambria</vt:lpstr>
      <vt:lpstr>Times New Roman</vt:lpstr>
      <vt:lpstr>Tw Cen MT</vt:lpstr>
      <vt:lpstr>Tw Cen MT Condensed</vt:lpstr>
      <vt:lpstr>Vani</vt:lpstr>
      <vt:lpstr>Wingdings</vt:lpstr>
      <vt:lpstr>Wingdings 3</vt:lpstr>
      <vt:lpstr>Intégral</vt:lpstr>
      <vt:lpstr>2020 GLOBE VIRTUAL MEETING</vt:lpstr>
      <vt:lpstr>PowerPoint Presentation</vt:lpstr>
      <vt:lpstr>QUESTION DE RECHERCHES</vt:lpstr>
      <vt:lpstr>METHODES DE RECHERCHE</vt:lpstr>
      <vt:lpstr>résultats</vt:lpstr>
      <vt:lpstr>discussion</vt:lpstr>
      <vt:lpstr>Conclusion</vt:lpstr>
      <vt:lpstr>REFERENCES BIBLIOGRAPHIQUES</vt:lpstr>
      <vt:lpstr>PowerPoint Presentation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Partage d’expérience sur le IVSS</dc:title>
  <dc:creator>HALILE</dc:creator>
  <cp:lastModifiedBy>Microsoft Office User</cp:lastModifiedBy>
  <cp:revision>27</cp:revision>
  <dcterms:created xsi:type="dcterms:W3CDTF">2020-04-21T16:48:11Z</dcterms:created>
  <dcterms:modified xsi:type="dcterms:W3CDTF">2020-07-16T00:48:41Z</dcterms:modified>
</cp:coreProperties>
</file>