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5"/>
    <p:restoredTop sz="91454"/>
  </p:normalViewPr>
  <p:slideViewPr>
    <p:cSldViewPr>
      <p:cViewPr varScale="1">
        <p:scale>
          <a:sx n="102" d="100"/>
          <a:sy n="102" d="100"/>
        </p:scale>
        <p:origin x="192"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AD3CF6-E564-4F41-9557-7A75A9940AAF}"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D3CF6-E564-4F41-9557-7A75A9940AAF}"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D3CF6-E564-4F41-9557-7A75A9940AAF}"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D3CF6-E564-4F41-9557-7A75A9940AAF}"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D3CF6-E564-4F41-9557-7A75A9940AAF}"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D3CF6-E564-4F41-9557-7A75A9940AAF}"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D3CF6-E564-4F41-9557-7A75A9940AAF}" type="datetimeFigureOut">
              <a:rPr lang="en-US" smtClean="0"/>
              <a:t>7/15/20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D3CF6-E564-4F41-9557-7A75A9940AAF}" type="datetimeFigureOut">
              <a:rPr lang="en-US" smtClean="0"/>
              <a:t>7/15/20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D3CF6-E564-4F41-9557-7A75A9940AAF}" type="datetimeFigureOut">
              <a:rPr lang="en-US" smtClean="0"/>
              <a:t>7/15/20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D3CF6-E564-4F41-9557-7A75A9940AAF}"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D3CF6-E564-4F41-9557-7A75A9940AAF}"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02F4A-25C9-4114-B113-4C604F35F1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D3CF6-E564-4F41-9557-7A75A9940AAF}" type="datetimeFigureOut">
              <a:rPr lang="en-US" smtClean="0"/>
              <a:t>7/15/20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02F4A-25C9-4114-B113-4C604F35F1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610600" cy="838199"/>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2020 GLOBE VIRTUAL MEETING </a:t>
            </a:r>
            <a:b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STUDENT SHOWCASE</a:t>
            </a:r>
          </a:p>
        </p:txBody>
      </p:sp>
      <p:sp>
        <p:nvSpPr>
          <p:cNvPr id="3" name="Subtitle 2"/>
          <p:cNvSpPr>
            <a:spLocks noGrp="1"/>
          </p:cNvSpPr>
          <p:nvPr>
            <p:ph type="subTitle" idx="1"/>
          </p:nvPr>
        </p:nvSpPr>
        <p:spPr>
          <a:xfrm>
            <a:off x="228600" y="914400"/>
            <a:ext cx="8610600" cy="4876800"/>
          </a:xfrm>
        </p:spPr>
        <p:txBody>
          <a:bodyPr/>
          <a:lstStyle/>
          <a:p>
            <a:endParaRPr lang="en-US" sz="1800" dirty="0"/>
          </a:p>
          <a:p>
            <a:r>
              <a:rPr lang="en-US" sz="2000" b="1" dirty="0">
                <a:solidFill>
                  <a:schemeClr val="tx1"/>
                </a:solidFill>
              </a:rPr>
              <a:t>THE SPREAD AND BIODIVERSITY OF MOSQUITOES IN SPUSSA COMMUNITY, </a:t>
            </a:r>
          </a:p>
          <a:p>
            <a:r>
              <a:rPr lang="en-US" sz="2000" b="1" dirty="0">
                <a:solidFill>
                  <a:schemeClr val="tx1"/>
                </a:solidFill>
              </a:rPr>
              <a:t>AKURE, ONDO STATE, NIGERIA</a:t>
            </a:r>
          </a:p>
          <a:p>
            <a:r>
              <a:rPr lang="en-US" sz="1800" b="1" dirty="0">
                <a:solidFill>
                  <a:schemeClr val="tx1"/>
                </a:solidFill>
              </a:rPr>
              <a:t>Grade Level: </a:t>
            </a:r>
            <a:r>
              <a:rPr lang="en-US" sz="1800" dirty="0">
                <a:solidFill>
                  <a:schemeClr val="tx1"/>
                </a:solidFill>
              </a:rPr>
              <a:t>Secondary School (grades 9 -12, ages 14-18)</a:t>
            </a:r>
          </a:p>
          <a:p>
            <a:r>
              <a:rPr lang="en-US" sz="1800" b="1" dirty="0">
                <a:solidFill>
                  <a:schemeClr val="tx1"/>
                </a:solidFill>
              </a:rPr>
              <a:t>Report Type: International Virtual Science Symposium Report</a:t>
            </a:r>
          </a:p>
          <a:p>
            <a:endParaRPr lang="en-US" sz="1400" dirty="0"/>
          </a:p>
          <a:p>
            <a:r>
              <a:rPr lang="en-US" sz="1800" b="1" dirty="0">
                <a:solidFill>
                  <a:schemeClr val="tx1"/>
                </a:solidFill>
              </a:rPr>
              <a:t>PRESENTERS</a:t>
            </a:r>
            <a:r>
              <a:rPr lang="en-US" sz="1800" b="1" dirty="0"/>
              <a:t>:</a:t>
            </a:r>
            <a:endParaRPr lang="en-US" sz="1800" dirty="0"/>
          </a:p>
          <a:p>
            <a:pPr lvl="0"/>
            <a:r>
              <a:rPr lang="en-US" sz="1800" dirty="0">
                <a:solidFill>
                  <a:schemeClr val="tx1"/>
                </a:solidFill>
              </a:rPr>
              <a:t>Paul Eke, </a:t>
            </a:r>
            <a:r>
              <a:rPr lang="en-US" sz="1800" dirty="0" err="1">
                <a:solidFill>
                  <a:schemeClr val="tx1"/>
                </a:solidFill>
              </a:rPr>
              <a:t>Kemisola</a:t>
            </a:r>
            <a:r>
              <a:rPr lang="en-US" sz="1800" dirty="0">
                <a:solidFill>
                  <a:schemeClr val="tx1"/>
                </a:solidFill>
              </a:rPr>
              <a:t> </a:t>
            </a:r>
            <a:r>
              <a:rPr lang="en-US" sz="1800" dirty="0" err="1">
                <a:solidFill>
                  <a:schemeClr val="tx1"/>
                </a:solidFill>
              </a:rPr>
              <a:t>Akomolafe</a:t>
            </a:r>
            <a:r>
              <a:rPr lang="en-US" sz="1800" dirty="0">
                <a:solidFill>
                  <a:schemeClr val="tx1"/>
                </a:solidFill>
              </a:rPr>
              <a:t> and </a:t>
            </a:r>
            <a:r>
              <a:rPr lang="en-US" sz="1800" dirty="0" err="1">
                <a:solidFill>
                  <a:schemeClr val="tx1"/>
                </a:solidFill>
              </a:rPr>
              <a:t>Temitope</a:t>
            </a:r>
            <a:r>
              <a:rPr lang="en-US" sz="1800" dirty="0">
                <a:solidFill>
                  <a:schemeClr val="tx1"/>
                </a:solidFill>
              </a:rPr>
              <a:t> </a:t>
            </a:r>
            <a:r>
              <a:rPr lang="en-US" sz="1800" dirty="0" err="1">
                <a:solidFill>
                  <a:schemeClr val="tx1"/>
                </a:solidFill>
              </a:rPr>
              <a:t>Akinsunmade</a:t>
            </a:r>
            <a:endParaRPr lang="en-US" sz="1800" dirty="0">
              <a:solidFill>
                <a:schemeClr val="tx1"/>
              </a:solidFill>
            </a:endParaRPr>
          </a:p>
          <a:p>
            <a:r>
              <a:rPr lang="en-US" sz="2000" b="1" dirty="0">
                <a:solidFill>
                  <a:schemeClr val="tx1"/>
                </a:solidFill>
              </a:rPr>
              <a:t>School Name</a:t>
            </a:r>
            <a:endParaRPr lang="en-US" sz="2000" dirty="0">
              <a:solidFill>
                <a:schemeClr val="tx1"/>
              </a:solidFill>
            </a:endParaRPr>
          </a:p>
          <a:p>
            <a:r>
              <a:rPr lang="en-US" sz="2000" dirty="0">
                <a:solidFill>
                  <a:schemeClr val="tx1"/>
                </a:solidFill>
              </a:rPr>
              <a:t>St. Peter’s Unity Secondary School, Akure (SPUSSA)</a:t>
            </a:r>
          </a:p>
          <a:p>
            <a:r>
              <a:rPr lang="en-US" sz="2000" b="1" dirty="0">
                <a:solidFill>
                  <a:schemeClr val="tx1"/>
                </a:solidFill>
              </a:rPr>
              <a:t>Country</a:t>
            </a:r>
            <a:endParaRPr lang="en-US" sz="2000" dirty="0">
              <a:solidFill>
                <a:schemeClr val="tx1"/>
              </a:solidFill>
            </a:endParaRPr>
          </a:p>
          <a:p>
            <a:r>
              <a:rPr lang="en-US" sz="2000" dirty="0">
                <a:solidFill>
                  <a:schemeClr val="tx1"/>
                </a:solidFill>
              </a:rPr>
              <a:t>Nigeria</a:t>
            </a:r>
          </a:p>
          <a:p>
            <a:endParaRPr lang="en-US" sz="2400" dirty="0"/>
          </a:p>
        </p:txBody>
      </p:sp>
      <p:pic>
        <p:nvPicPr>
          <p:cNvPr id="7" name="Picture 4"/>
          <p:cNvPicPr>
            <a:picLocks noChangeAspect="1" noChangeArrowheads="1"/>
          </p:cNvPicPr>
          <p:nvPr/>
        </p:nvPicPr>
        <p:blipFill>
          <a:blip r:embed="rId2"/>
          <a:srcRect/>
          <a:stretch>
            <a:fillRect/>
          </a:stretch>
        </p:blipFill>
        <p:spPr bwMode="auto">
          <a:xfrm>
            <a:off x="304801" y="5791200"/>
            <a:ext cx="8458200" cy="6096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228600" y="228601"/>
            <a:ext cx="1600201" cy="609600"/>
          </a:xfrm>
          <a:prstGeom prst="rect">
            <a:avLst/>
          </a:prstGeom>
          <a:noFill/>
          <a:ln w="9525">
            <a:noFill/>
            <a:miter lim="800000"/>
            <a:headEnd/>
            <a:tailEnd/>
          </a:ln>
          <a:effectLst/>
        </p:spPr>
      </p:pic>
      <p:pic>
        <p:nvPicPr>
          <p:cNvPr id="9" name="Picture 8"/>
          <p:cNvPicPr/>
          <p:nvPr/>
        </p:nvPicPr>
        <p:blipFill>
          <a:blip r:embed="rId4"/>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9" descr="C:\Users\USER\Desktop\St Peters Logo.JPG"/>
          <p:cNvPicPr/>
          <p:nvPr/>
        </p:nvPicPr>
        <p:blipFill>
          <a:blip r:embed="rId5"/>
          <a:srcRect/>
          <a:stretch>
            <a:fillRect/>
          </a:stretch>
        </p:blipFill>
        <p:spPr bwMode="auto">
          <a:xfrm>
            <a:off x="381000" y="3886200"/>
            <a:ext cx="914400" cy="762000"/>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14401"/>
            <a:ext cx="4267200" cy="4876800"/>
          </a:xfrm>
        </p:spPr>
        <p:txBody>
          <a:bodyPr>
            <a:normAutofit fontScale="77500" lnSpcReduction="20000"/>
          </a:bodyPr>
          <a:lstStyle/>
          <a:p>
            <a:pPr algn="ctr">
              <a:buNone/>
            </a:pPr>
            <a:r>
              <a:rPr lang="en-US" sz="2000" b="1" dirty="0"/>
              <a:t>INTRODUCTION</a:t>
            </a:r>
          </a:p>
          <a:p>
            <a:pPr algn="just">
              <a:buFont typeface="Wingdings" pitchFamily="2" charset="2"/>
              <a:buChar char="§"/>
            </a:pPr>
            <a:r>
              <a:rPr lang="en-US" sz="2000" dirty="0"/>
              <a:t>Malaria is one of the most severe global health challenges facing humanity (WHO, 2014)</a:t>
            </a:r>
          </a:p>
          <a:p>
            <a:pPr algn="just">
              <a:buNone/>
            </a:pPr>
            <a:endParaRPr lang="en-US" sz="2000" dirty="0"/>
          </a:p>
          <a:p>
            <a:pPr algn="just">
              <a:buFont typeface="Wingdings" pitchFamily="2" charset="2"/>
              <a:buChar char="§"/>
            </a:pPr>
            <a:r>
              <a:rPr lang="en-US" sz="2000" dirty="0"/>
              <a:t>In Nigeria, it has been shown that abundance of various Mosquitoes species include the genera </a:t>
            </a:r>
            <a:r>
              <a:rPr lang="en-US" sz="2000" i="1" dirty="0"/>
              <a:t>Anopheles, Culex and </a:t>
            </a:r>
            <a:r>
              <a:rPr lang="en-US" sz="2000" i="1" dirty="0" err="1"/>
              <a:t>Aedes</a:t>
            </a:r>
            <a:r>
              <a:rPr lang="en-US" sz="2000" i="1" dirty="0"/>
              <a:t> </a:t>
            </a:r>
            <a:r>
              <a:rPr lang="en-US" sz="2000" dirty="0"/>
              <a:t>(</a:t>
            </a:r>
            <a:r>
              <a:rPr lang="en-US" sz="2000" dirty="0" err="1"/>
              <a:t>Nwoke</a:t>
            </a:r>
            <a:r>
              <a:rPr lang="en-US" sz="2000" dirty="0"/>
              <a:t> </a:t>
            </a:r>
            <a:r>
              <a:rPr lang="en-US" sz="2000" i="1" dirty="0"/>
              <a:t>et al.</a:t>
            </a:r>
            <a:r>
              <a:rPr lang="en-US" sz="2000" dirty="0"/>
              <a:t>, 1993)</a:t>
            </a:r>
          </a:p>
          <a:p>
            <a:pPr algn="just">
              <a:buNone/>
            </a:pPr>
            <a:endParaRPr lang="en-US" sz="2000" dirty="0"/>
          </a:p>
          <a:p>
            <a:pPr algn="just">
              <a:buFont typeface="Wingdings" pitchFamily="2" charset="2"/>
              <a:buChar char="§"/>
            </a:pPr>
            <a:r>
              <a:rPr lang="en-US" sz="2000" dirty="0"/>
              <a:t>St. Peter’s Unity Secondary School, Akure (SPUSSA) is a co-educational institution with domestic wastes, water run-off and farmlands. The school compound has possible places for breeding common Mosquitoes.</a:t>
            </a:r>
          </a:p>
          <a:p>
            <a:pPr algn="just">
              <a:buNone/>
            </a:pPr>
            <a:endParaRPr lang="en-US" sz="2000" dirty="0"/>
          </a:p>
          <a:p>
            <a:pPr algn="just">
              <a:buFont typeface="Wingdings" pitchFamily="2" charset="2"/>
              <a:buChar char="§"/>
            </a:pPr>
            <a:r>
              <a:rPr lang="en-US" sz="2000" dirty="0"/>
              <a:t>The study seeks to identify the different species of Mosquito larvae, the </a:t>
            </a:r>
            <a:r>
              <a:rPr lang="en-US" sz="2000" dirty="0" err="1"/>
              <a:t>physico</a:t>
            </a:r>
            <a:r>
              <a:rPr lang="en-US" sz="2000" dirty="0"/>
              <a:t>-chemical attributes and the distribution of larvae species in SPUSSA community.</a:t>
            </a:r>
          </a:p>
        </p:txBody>
      </p:sp>
      <p:sp>
        <p:nvSpPr>
          <p:cNvPr id="4" name="Content Placeholder 3"/>
          <p:cNvSpPr>
            <a:spLocks noGrp="1"/>
          </p:cNvSpPr>
          <p:nvPr>
            <p:ph sz="half" idx="2"/>
          </p:nvPr>
        </p:nvSpPr>
        <p:spPr>
          <a:xfrm>
            <a:off x="4648200" y="914401"/>
            <a:ext cx="4267200" cy="4876799"/>
          </a:xfrm>
        </p:spPr>
        <p:txBody>
          <a:bodyPr>
            <a:normAutofit fontScale="77500" lnSpcReduction="20000"/>
          </a:bodyPr>
          <a:lstStyle/>
          <a:p>
            <a:pPr algn="ctr">
              <a:buNone/>
            </a:pPr>
            <a:r>
              <a:rPr lang="en-US" sz="2000" b="1" dirty="0"/>
              <a:t>ABSTRACT</a:t>
            </a:r>
          </a:p>
          <a:p>
            <a:pPr algn="just">
              <a:buNone/>
            </a:pPr>
            <a:r>
              <a:rPr lang="en-US" sz="1800" dirty="0"/>
              <a:t>        The project was aimed at observing the spread and bio-diversity of mosquitoes in St. Peter’s Unity Secondary School, Akure (SPUSSA) community, Ondo State, Nigeria. The objectives are to identify potential habitats of mosquito larvae, different species found in the study area and evaluate the </a:t>
            </a:r>
            <a:r>
              <a:rPr lang="en-US" sz="1800" dirty="0" err="1"/>
              <a:t>physico</a:t>
            </a:r>
            <a:r>
              <a:rPr lang="en-US" sz="1800" dirty="0"/>
              <a:t>-chemical properties of the habitat. Two habitat sites were investigated in two locations (hydrosphere sites</a:t>
            </a:r>
            <a:r>
              <a:rPr lang="en-US" sz="1800" b="1" dirty="0"/>
              <a:t> </a:t>
            </a:r>
            <a:r>
              <a:rPr lang="en-US" sz="1800" dirty="0"/>
              <a:t>A and B). Samples of mosquito larvae from the sites were taken to the science laboratory. Clip-on macro lens was used to count the mosquito larvae. The properties that support the breeding of mosquitoes in the area of study include air temperature range of 32</a:t>
            </a:r>
            <a:r>
              <a:rPr lang="en-US" sz="1800" baseline="30000" dirty="0"/>
              <a:t>o</a:t>
            </a:r>
            <a:r>
              <a:rPr lang="en-US" sz="1800" dirty="0"/>
              <a:t>C – 39</a:t>
            </a:r>
            <a:r>
              <a:rPr lang="en-US" sz="1800" baseline="30000" dirty="0"/>
              <a:t>o</a:t>
            </a:r>
            <a:r>
              <a:rPr lang="en-US" sz="1800" dirty="0"/>
              <a:t>C, water temperature range of 26</a:t>
            </a:r>
            <a:r>
              <a:rPr lang="en-US" sz="1800" baseline="30000" dirty="0"/>
              <a:t>o</a:t>
            </a:r>
            <a:r>
              <a:rPr lang="en-US" sz="1800" dirty="0"/>
              <a:t>C – 35</a:t>
            </a:r>
            <a:r>
              <a:rPr lang="en-US" sz="1800" baseline="30000" dirty="0"/>
              <a:t>o</a:t>
            </a:r>
            <a:r>
              <a:rPr lang="en-US" sz="1800" dirty="0"/>
              <a:t>C, relative humidity range of 10% - 42% and pH range of 3.5 – 8.0. Site A has less larvae than site B. The genera found in site A are Anopheles (58) and </a:t>
            </a:r>
            <a:r>
              <a:rPr lang="en-US" sz="1800" dirty="0" err="1"/>
              <a:t>Aedes</a:t>
            </a:r>
            <a:r>
              <a:rPr lang="en-US" sz="1800" dirty="0"/>
              <a:t> (19) while that found in site B are </a:t>
            </a:r>
            <a:r>
              <a:rPr lang="en-US" sz="1800" dirty="0" err="1"/>
              <a:t>Aedes</a:t>
            </a:r>
            <a:r>
              <a:rPr lang="en-US" sz="1800" dirty="0"/>
              <a:t> (112) and Anopheles (12). There is need to develop control strategies that will target the vector species. </a:t>
            </a:r>
          </a:p>
          <a:p>
            <a:pPr algn="just">
              <a:buNone/>
            </a:pPr>
            <a:endParaRPr lang="en-US" sz="1800" dirty="0"/>
          </a:p>
          <a:p>
            <a:pPr>
              <a:buNone/>
            </a:pPr>
            <a:r>
              <a:rPr lang="en-US" sz="1800" b="1" i="1" dirty="0"/>
              <a:t>         Keywords</a:t>
            </a:r>
            <a:r>
              <a:rPr lang="en-US" sz="1800" dirty="0"/>
              <a:t>: Mosquito larvae, Anopheles, </a:t>
            </a:r>
            <a:r>
              <a:rPr lang="en-US" sz="1800" dirty="0" err="1"/>
              <a:t>Aedes</a:t>
            </a:r>
            <a:r>
              <a:rPr lang="en-US" sz="1800" dirty="0"/>
              <a:t>, SPUSSA, Hydrosphere sites</a:t>
            </a:r>
          </a:p>
        </p:txBody>
      </p:sp>
      <p:pic>
        <p:nvPicPr>
          <p:cNvPr id="2050" name="Picture 2"/>
          <p:cNvPicPr>
            <a:picLocks noChangeAspect="1" noChangeArrowheads="1"/>
          </p:cNvPicPr>
          <p:nvPr/>
        </p:nvPicPr>
        <p:blipFill>
          <a:blip r:embed="rId2" cstate="print"/>
          <a:srcRect/>
          <a:stretch>
            <a:fillRect/>
          </a:stretch>
        </p:blipFill>
        <p:spPr bwMode="auto">
          <a:xfrm>
            <a:off x="228600" y="228601"/>
            <a:ext cx="1600201" cy="609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4801" y="5791200"/>
            <a:ext cx="8458200" cy="609600"/>
          </a:xfrm>
          <a:prstGeom prst="rect">
            <a:avLst/>
          </a:prstGeom>
          <a:noFill/>
          <a:ln w="9525">
            <a:noFill/>
            <a:miter lim="800000"/>
            <a:headEnd/>
            <a:tailEnd/>
          </a:ln>
          <a:effectLst/>
        </p:spPr>
      </p:pic>
      <p:pic>
        <p:nvPicPr>
          <p:cNvPr id="9" name="Picture 8"/>
          <p:cNvPicPr/>
          <p:nvPr/>
        </p:nvPicPr>
        <p:blipFill>
          <a:blip r:embed="rId4"/>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771BF9E4-F73E-FA46-B1AE-EBA90665DCC1}"/>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RESEARCH QUESTIONS</a:t>
            </a:r>
          </a:p>
        </p:txBody>
      </p:sp>
      <p:sp>
        <p:nvSpPr>
          <p:cNvPr id="3" name="Content Placeholder 2"/>
          <p:cNvSpPr>
            <a:spLocks noGrp="1"/>
          </p:cNvSpPr>
          <p:nvPr>
            <p:ph idx="1"/>
          </p:nvPr>
        </p:nvSpPr>
        <p:spPr>
          <a:xfrm>
            <a:off x="457200" y="1600201"/>
            <a:ext cx="8229600" cy="3962400"/>
          </a:xfrm>
        </p:spPr>
        <p:txBody>
          <a:bodyPr>
            <a:normAutofit/>
          </a:bodyPr>
          <a:lstStyle/>
          <a:p>
            <a:pPr lvl="0">
              <a:buNone/>
            </a:pPr>
            <a:r>
              <a:rPr lang="en-US" sz="1600" dirty="0">
                <a:latin typeface="Arial" pitchFamily="34" charset="0"/>
                <a:cs typeface="Arial" pitchFamily="34" charset="0"/>
              </a:rPr>
              <a:t>1. Where are the typical breeding habitats of mosquito larva in  SPUSSA community?</a:t>
            </a:r>
          </a:p>
          <a:p>
            <a:pPr lvl="0">
              <a:buNone/>
            </a:pPr>
            <a:endParaRPr lang="en-US" sz="1600" dirty="0">
              <a:latin typeface="Arial" pitchFamily="34" charset="0"/>
              <a:cs typeface="Arial" pitchFamily="34" charset="0"/>
            </a:endParaRPr>
          </a:p>
          <a:p>
            <a:pPr lvl="0">
              <a:buNone/>
            </a:pPr>
            <a:endParaRPr lang="en-US" sz="1600" dirty="0">
              <a:latin typeface="Arial" pitchFamily="34" charset="0"/>
              <a:cs typeface="Arial" pitchFamily="34" charset="0"/>
            </a:endParaRPr>
          </a:p>
          <a:p>
            <a:pPr marL="514350" lvl="0" indent="-514350">
              <a:buNone/>
            </a:pPr>
            <a:r>
              <a:rPr lang="en-US" sz="1600" dirty="0">
                <a:latin typeface="Arial" pitchFamily="34" charset="0"/>
                <a:cs typeface="Arial" pitchFamily="34" charset="0"/>
              </a:rPr>
              <a:t>2. What are the different genera of mosquitoes found in SPUSSA community?</a:t>
            </a:r>
          </a:p>
          <a:p>
            <a:pPr marL="514350" lvl="0" indent="-514350">
              <a:buNone/>
            </a:pPr>
            <a:endParaRPr lang="en-US" sz="1600" dirty="0">
              <a:latin typeface="Arial" pitchFamily="34" charset="0"/>
              <a:cs typeface="Arial" pitchFamily="34" charset="0"/>
            </a:endParaRPr>
          </a:p>
          <a:p>
            <a:pPr marL="514350" lvl="0" indent="-514350">
              <a:buNone/>
            </a:pPr>
            <a:endParaRPr lang="en-US" sz="1600" dirty="0">
              <a:latin typeface="Arial" pitchFamily="34" charset="0"/>
              <a:cs typeface="Arial" pitchFamily="34" charset="0"/>
            </a:endParaRPr>
          </a:p>
          <a:p>
            <a:pPr lvl="0">
              <a:buNone/>
            </a:pPr>
            <a:r>
              <a:rPr lang="en-US" sz="1600" dirty="0">
                <a:latin typeface="Arial" pitchFamily="34" charset="0"/>
                <a:cs typeface="Arial" pitchFamily="34" charset="0"/>
              </a:rPr>
              <a:t>3. What are </a:t>
            </a:r>
            <a:r>
              <a:rPr lang="en-US" sz="1600" dirty="0" err="1">
                <a:latin typeface="Arial" pitchFamily="34" charset="0"/>
                <a:cs typeface="Arial" pitchFamily="34" charset="0"/>
              </a:rPr>
              <a:t>physico</a:t>
            </a:r>
            <a:r>
              <a:rPr lang="en-US" sz="1600" dirty="0">
                <a:latin typeface="Arial" pitchFamily="34" charset="0"/>
                <a:cs typeface="Arial" pitchFamily="34" charset="0"/>
              </a:rPr>
              <a:t>-chemical properties that are favorable for breeding mosquito larvae in the study area?</a:t>
            </a:r>
          </a:p>
          <a:p>
            <a:pPr lvl="0">
              <a:buNone/>
            </a:pPr>
            <a:endParaRPr lang="en-US" sz="1600" dirty="0">
              <a:latin typeface="Arial" pitchFamily="34" charset="0"/>
              <a:cs typeface="Arial" pitchFamily="34" charset="0"/>
            </a:endParaRPr>
          </a:p>
          <a:p>
            <a:pPr lvl="0">
              <a:buNone/>
            </a:pPr>
            <a:endParaRPr lang="en-US" sz="1600" dirty="0">
              <a:latin typeface="Arial" pitchFamily="34" charset="0"/>
              <a:cs typeface="Arial" pitchFamily="34" charset="0"/>
            </a:endParaRPr>
          </a:p>
          <a:p>
            <a:pPr marL="514350" lvl="0" indent="-514350">
              <a:buNone/>
            </a:pPr>
            <a:r>
              <a:rPr lang="en-US" sz="1600" dirty="0">
                <a:latin typeface="Arial" pitchFamily="34" charset="0"/>
                <a:cs typeface="Arial" pitchFamily="34" charset="0"/>
              </a:rPr>
              <a:t>4. What is the spread/distribution of biodiversity of mosquitoes in  SPUSSA community?</a:t>
            </a:r>
          </a:p>
          <a:p>
            <a:pPr marL="514350" indent="-514350">
              <a:buNone/>
            </a:pP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3810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5791200"/>
            <a:ext cx="8458200" cy="609600"/>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977BF6DD-77B1-A14D-9419-418861FC90A9}"/>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RESEARCH METHODS</a:t>
            </a:r>
          </a:p>
        </p:txBody>
      </p:sp>
      <p:sp>
        <p:nvSpPr>
          <p:cNvPr id="3" name="Content Placeholder 2"/>
          <p:cNvSpPr>
            <a:spLocks noGrp="1"/>
          </p:cNvSpPr>
          <p:nvPr>
            <p:ph idx="1"/>
          </p:nvPr>
        </p:nvSpPr>
        <p:spPr>
          <a:xfrm>
            <a:off x="457200" y="1219200"/>
            <a:ext cx="8229600" cy="4572000"/>
          </a:xfrm>
        </p:spPr>
        <p:txBody>
          <a:bodyPr>
            <a:normAutofit/>
          </a:bodyPr>
          <a:lstStyle/>
          <a:p>
            <a:pPr marL="514350" indent="-514350" algn="just">
              <a:buNone/>
            </a:pPr>
            <a:r>
              <a:rPr lang="en-US" sz="1600" dirty="0"/>
              <a:t>           The GLOBE protocols included in this study are </a:t>
            </a:r>
            <a:r>
              <a:rPr lang="en-US" sz="1600" b="1" i="1" dirty="0"/>
              <a:t>Hydrology Protocols </a:t>
            </a:r>
            <a:r>
              <a:rPr lang="en-US" sz="1600" dirty="0"/>
              <a:t>- Water temperature and Water pH; </a:t>
            </a:r>
            <a:r>
              <a:rPr lang="en-US" sz="1600" b="1" i="1" dirty="0"/>
              <a:t>Atmosphere Protocols</a:t>
            </a:r>
            <a:r>
              <a:rPr lang="en-US" sz="1600" b="1" dirty="0"/>
              <a:t> </a:t>
            </a:r>
            <a:r>
              <a:rPr lang="en-US" sz="1600" dirty="0"/>
              <a:t>- Air temperature and Relative Humidity. We collected mosquito larvae from hydrosphere site B (a gutter with standing water) by scooping water and from hydrosphere site A (a shallow pool of flowing water with bushy environment). Water samples from the selected sites (A and B) were analyzed for </a:t>
            </a:r>
            <a:r>
              <a:rPr lang="en-US" sz="1600" dirty="0" err="1"/>
              <a:t>physico</a:t>
            </a:r>
            <a:r>
              <a:rPr lang="en-US" sz="1600" dirty="0"/>
              <a:t>-chemical properties such as pH and temperature. The water pH and water temperature were measured using the digital soil meter and digital </a:t>
            </a:r>
            <a:r>
              <a:rPr lang="en-US" sz="1600" dirty="0" err="1"/>
              <a:t>hygro</a:t>
            </a:r>
            <a:r>
              <a:rPr lang="en-US" sz="1600" dirty="0"/>
              <a:t>-thermometer respectively. Counting was done with clip-on macro lens.    </a:t>
            </a:r>
          </a:p>
          <a:p>
            <a:pPr marL="514350" indent="-514350">
              <a:buNone/>
            </a:pPr>
            <a:endParaRPr lang="en-US" sz="1600" dirty="0"/>
          </a:p>
          <a:p>
            <a:pPr marL="514350" indent="-514350">
              <a:buNone/>
            </a:pP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3810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5791200"/>
            <a:ext cx="8458200" cy="609600"/>
          </a:xfrm>
          <a:prstGeom prst="rect">
            <a:avLst/>
          </a:prstGeom>
          <a:noFill/>
          <a:ln w="9525">
            <a:noFill/>
            <a:miter lim="800000"/>
            <a:headEnd/>
            <a:tailEnd/>
          </a:ln>
          <a:effectLst/>
        </p:spPr>
      </p:pic>
      <p:pic>
        <p:nvPicPr>
          <p:cNvPr id="10" name="Picture 9"/>
          <p:cNvPicPr/>
          <p:nvPr/>
        </p:nvPicPr>
        <p:blipFill>
          <a:blip r:embed="rId5"/>
          <a:srcRect/>
          <a:stretch>
            <a:fillRect/>
          </a:stretch>
        </p:blipFill>
        <p:spPr bwMode="auto">
          <a:xfrm>
            <a:off x="5181600" y="3429000"/>
            <a:ext cx="3276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6"/>
          <a:srcRect/>
          <a:stretch>
            <a:fillRect/>
          </a:stretch>
        </p:blipFill>
        <p:spPr bwMode="auto">
          <a:xfrm>
            <a:off x="1143000" y="3429000"/>
            <a:ext cx="32004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066800" y="5334000"/>
            <a:ext cx="3352800" cy="461665"/>
          </a:xfrm>
          <a:prstGeom prst="rect">
            <a:avLst/>
          </a:prstGeom>
          <a:noFill/>
        </p:spPr>
        <p:txBody>
          <a:bodyPr wrap="square" rtlCol="0">
            <a:spAutoFit/>
          </a:bodyPr>
          <a:lstStyle/>
          <a:p>
            <a:pPr algn="just"/>
            <a:r>
              <a:rPr lang="en-US" sz="1200" dirty="0"/>
              <a:t>Collection of Mosquito Larvae and </a:t>
            </a:r>
            <a:r>
              <a:rPr lang="en-US" sz="1200" dirty="0" err="1"/>
              <a:t>physico</a:t>
            </a:r>
            <a:r>
              <a:rPr lang="en-US" sz="1200" dirty="0"/>
              <a:t>-chemical properties from Hydrosphere Site A </a:t>
            </a:r>
          </a:p>
        </p:txBody>
      </p:sp>
      <p:sp>
        <p:nvSpPr>
          <p:cNvPr id="13" name="TextBox 12"/>
          <p:cNvSpPr txBox="1"/>
          <p:nvPr/>
        </p:nvSpPr>
        <p:spPr>
          <a:xfrm>
            <a:off x="5105400" y="5334000"/>
            <a:ext cx="3352800" cy="461665"/>
          </a:xfrm>
          <a:prstGeom prst="rect">
            <a:avLst/>
          </a:prstGeom>
          <a:noFill/>
        </p:spPr>
        <p:txBody>
          <a:bodyPr wrap="square" rtlCol="0">
            <a:spAutoFit/>
          </a:bodyPr>
          <a:lstStyle/>
          <a:p>
            <a:pPr algn="just"/>
            <a:r>
              <a:rPr lang="en-US" sz="1200" dirty="0"/>
              <a:t>Collection  of Mosquito Larvae and </a:t>
            </a:r>
            <a:r>
              <a:rPr lang="en-US" sz="1200" dirty="0" err="1"/>
              <a:t>physico</a:t>
            </a:r>
            <a:r>
              <a:rPr lang="en-US" sz="1200" dirty="0"/>
              <a:t>-chemical properties from Hydrosphere Site B</a:t>
            </a:r>
          </a:p>
        </p:txBody>
      </p:sp>
      <p:sp>
        <p:nvSpPr>
          <p:cNvPr id="14" name="Rectangle 13">
            <a:extLst>
              <a:ext uri="{FF2B5EF4-FFF2-40B4-BE49-F238E27FC236}">
                <a16:creationId xmlns:a16="http://schemas.microsoft.com/office/drawing/2014/main" id="{247FD233-FF5B-4845-B60E-995D22411D86}"/>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normAutofit/>
          </a:bodyPr>
          <a:lstStyle/>
          <a:p>
            <a:r>
              <a:rPr lang="en-US" sz="2800" b="1" dirty="0"/>
              <a:t>DATA/RESULTS</a:t>
            </a:r>
          </a:p>
        </p:txBody>
      </p:sp>
      <p:sp>
        <p:nvSpPr>
          <p:cNvPr id="3" name="Content Placeholder 2"/>
          <p:cNvSpPr>
            <a:spLocks noGrp="1"/>
          </p:cNvSpPr>
          <p:nvPr>
            <p:ph idx="1"/>
          </p:nvPr>
        </p:nvSpPr>
        <p:spPr>
          <a:xfrm>
            <a:off x="381000" y="1219200"/>
            <a:ext cx="8305800" cy="3886200"/>
          </a:xfrm>
        </p:spPr>
        <p:txBody>
          <a:bodyPr>
            <a:normAutofit/>
          </a:bodyPr>
          <a:lstStyle/>
          <a:p>
            <a:pPr marL="514350" indent="-514350" algn="just">
              <a:buNone/>
            </a:pPr>
            <a:r>
              <a:rPr lang="en-US" sz="1600" dirty="0"/>
              <a:t>           </a:t>
            </a:r>
          </a:p>
          <a:p>
            <a:pPr marL="514350" indent="-514350">
              <a:buNone/>
            </a:pPr>
            <a:endParaRPr lang="en-US" sz="1600" dirty="0"/>
          </a:p>
          <a:p>
            <a:pPr marL="514350" indent="-514350">
              <a:buNone/>
            </a:pP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381000" y="1524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762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6019800"/>
            <a:ext cx="8458200" cy="609600"/>
          </a:xfrm>
          <a:prstGeom prst="rect">
            <a:avLst/>
          </a:prstGeom>
          <a:noFill/>
          <a:ln w="9525">
            <a:noFill/>
            <a:miter lim="800000"/>
            <a:headEnd/>
            <a:tailEnd/>
          </a:ln>
          <a:effectLst/>
        </p:spPr>
      </p:pic>
      <p:sp>
        <p:nvSpPr>
          <p:cNvPr id="14" name="Rectangle 13"/>
          <p:cNvSpPr/>
          <p:nvPr/>
        </p:nvSpPr>
        <p:spPr>
          <a:xfrm>
            <a:off x="304800" y="786825"/>
            <a:ext cx="8458200" cy="584775"/>
          </a:xfrm>
          <a:prstGeom prst="rect">
            <a:avLst/>
          </a:prstGeom>
        </p:spPr>
        <p:txBody>
          <a:bodyPr wrap="square">
            <a:spAutoFit/>
          </a:bodyPr>
          <a:lstStyle/>
          <a:p>
            <a:r>
              <a:rPr lang="en-US" sz="1600" dirty="0"/>
              <a:t>The diagrams below are samples of Anopheles and </a:t>
            </a:r>
            <a:r>
              <a:rPr lang="en-US" sz="1600" dirty="0" err="1"/>
              <a:t>Aedes</a:t>
            </a:r>
            <a:r>
              <a:rPr lang="en-US" sz="1600" dirty="0"/>
              <a:t> mosquito larvae we observed  with the clip-on macro lens from the investigated  hydro-sites A and B. </a:t>
            </a:r>
          </a:p>
        </p:txBody>
      </p:sp>
      <p:graphicFrame>
        <p:nvGraphicFramePr>
          <p:cNvPr id="19" name="Table 18"/>
          <p:cNvGraphicFramePr>
            <a:graphicFrameLocks noGrp="1"/>
          </p:cNvGraphicFramePr>
          <p:nvPr/>
        </p:nvGraphicFramePr>
        <p:xfrm>
          <a:off x="381000" y="2567051"/>
          <a:ext cx="3962401" cy="2690749"/>
        </p:xfrm>
        <a:graphic>
          <a:graphicData uri="http://schemas.openxmlformats.org/drawingml/2006/table">
            <a:tbl>
              <a:tblPr>
                <a:tableStyleId>{284E427A-3D55-4303-BF80-6455036E1DE7}</a:tableStyleId>
              </a:tblPr>
              <a:tblGrid>
                <a:gridCol w="466165">
                  <a:extLst>
                    <a:ext uri="{9D8B030D-6E8A-4147-A177-3AD203B41FA5}">
                      <a16:colId xmlns:a16="http://schemas.microsoft.com/office/drawing/2014/main" val="20000"/>
                    </a:ext>
                  </a:extLst>
                </a:gridCol>
                <a:gridCol w="702062">
                  <a:extLst>
                    <a:ext uri="{9D8B030D-6E8A-4147-A177-3AD203B41FA5}">
                      <a16:colId xmlns:a16="http://schemas.microsoft.com/office/drawing/2014/main" val="20001"/>
                    </a:ext>
                  </a:extLst>
                </a:gridCol>
                <a:gridCol w="615360">
                  <a:extLst>
                    <a:ext uri="{9D8B030D-6E8A-4147-A177-3AD203B41FA5}">
                      <a16:colId xmlns:a16="http://schemas.microsoft.com/office/drawing/2014/main" val="20002"/>
                    </a:ext>
                  </a:extLst>
                </a:gridCol>
                <a:gridCol w="658711">
                  <a:extLst>
                    <a:ext uri="{9D8B030D-6E8A-4147-A177-3AD203B41FA5}">
                      <a16:colId xmlns:a16="http://schemas.microsoft.com/office/drawing/2014/main" val="20003"/>
                    </a:ext>
                  </a:extLst>
                </a:gridCol>
                <a:gridCol w="405361">
                  <a:extLst>
                    <a:ext uri="{9D8B030D-6E8A-4147-A177-3AD203B41FA5}">
                      <a16:colId xmlns:a16="http://schemas.microsoft.com/office/drawing/2014/main" val="20004"/>
                    </a:ext>
                  </a:extLst>
                </a:gridCol>
                <a:gridCol w="506701">
                  <a:extLst>
                    <a:ext uri="{9D8B030D-6E8A-4147-A177-3AD203B41FA5}">
                      <a16:colId xmlns:a16="http://schemas.microsoft.com/office/drawing/2014/main" val="20005"/>
                    </a:ext>
                  </a:extLst>
                </a:gridCol>
                <a:gridCol w="608041">
                  <a:extLst>
                    <a:ext uri="{9D8B030D-6E8A-4147-A177-3AD203B41FA5}">
                      <a16:colId xmlns:a16="http://schemas.microsoft.com/office/drawing/2014/main" val="20006"/>
                    </a:ext>
                  </a:extLst>
                </a:gridCol>
              </a:tblGrid>
              <a:tr h="480695">
                <a:tc>
                  <a:txBody>
                    <a:bodyPr/>
                    <a:lstStyle/>
                    <a:p>
                      <a:pPr>
                        <a:lnSpc>
                          <a:spcPct val="115000"/>
                        </a:lnSpc>
                      </a:pPr>
                      <a:endParaRPr lang="en-US" sz="1100" dirty="0">
                        <a:latin typeface="Arial"/>
                        <a:ea typeface="Arial"/>
                      </a:endParaRPr>
                    </a:p>
                  </a:txBody>
                  <a:tcPr marL="68580" marR="68580" marT="9525" marB="0"/>
                </a:tc>
                <a:tc>
                  <a:txBody>
                    <a:bodyPr/>
                    <a:lstStyle/>
                    <a:p>
                      <a:pPr marL="0" marR="0" algn="ctr">
                        <a:lnSpc>
                          <a:spcPct val="115000"/>
                        </a:lnSpc>
                        <a:spcBef>
                          <a:spcPts val="0"/>
                        </a:spcBef>
                        <a:spcAft>
                          <a:spcPts val="1000"/>
                        </a:spcAft>
                      </a:pPr>
                      <a:r>
                        <a:rPr lang="en-US" sz="900" b="1" dirty="0" err="1"/>
                        <a:t>Atmos</a:t>
                      </a:r>
                      <a:r>
                        <a:rPr lang="en-US" sz="900" b="1" baseline="0" dirty="0"/>
                        <a:t> </a:t>
                      </a:r>
                      <a:r>
                        <a:rPr lang="en-US" sz="900" b="1" dirty="0"/>
                        <a:t>Temp   (°C)</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Water Temp (°C)</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Relative Humidity (%)</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pH</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No. of </a:t>
                      </a:r>
                      <a:r>
                        <a:rPr lang="en-US" sz="900" b="1" dirty="0" err="1"/>
                        <a:t>Aedes</a:t>
                      </a:r>
                      <a:r>
                        <a:rPr lang="en-US" sz="900" b="1" dirty="0"/>
                        <a:t> Larvae</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No. of Anopheles Larvae</a:t>
                      </a:r>
                      <a:endParaRPr lang="en-US" sz="1100" b="1" dirty="0">
                        <a:latin typeface="Calibri"/>
                        <a:ea typeface="Calibri"/>
                        <a:cs typeface="Times New Roman"/>
                      </a:endParaRPr>
                    </a:p>
                  </a:txBody>
                  <a:tcPr marL="68580" marR="68580" marT="9525" marB="0"/>
                </a:tc>
                <a:extLst>
                  <a:ext uri="{0D108BD9-81ED-4DB2-BD59-A6C34878D82A}">
                    <a16:rowId xmlns:a16="http://schemas.microsoft.com/office/drawing/2014/main" val="10000"/>
                  </a:ext>
                </a:extLst>
              </a:tr>
              <a:tr h="271145">
                <a:tc>
                  <a:txBody>
                    <a:bodyPr/>
                    <a:lstStyle/>
                    <a:p>
                      <a:pPr marL="0" marR="0">
                        <a:lnSpc>
                          <a:spcPct val="115000"/>
                        </a:lnSpc>
                        <a:spcBef>
                          <a:spcPts val="0"/>
                        </a:spcBef>
                        <a:spcAft>
                          <a:spcPts val="1000"/>
                        </a:spcAft>
                      </a:pPr>
                      <a:r>
                        <a:rPr lang="en-US" sz="900"/>
                        <a:t>Week 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39</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34</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10</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6.0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7</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1"/>
                  </a:ext>
                </a:extLst>
              </a:tr>
              <a:tr h="271145">
                <a:tc>
                  <a:txBody>
                    <a:bodyPr/>
                    <a:lstStyle/>
                    <a:p>
                      <a:pPr marL="0" marR="0">
                        <a:lnSpc>
                          <a:spcPct val="115000"/>
                        </a:lnSpc>
                        <a:spcBef>
                          <a:spcPts val="0"/>
                        </a:spcBef>
                        <a:spcAft>
                          <a:spcPts val="1000"/>
                        </a:spcAft>
                      </a:pPr>
                      <a:r>
                        <a:rPr lang="en-US" sz="900"/>
                        <a:t>Week 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37</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11</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6.5</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7</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2"/>
                  </a:ext>
                </a:extLst>
              </a:tr>
              <a:tr h="271145">
                <a:tc>
                  <a:txBody>
                    <a:bodyPr/>
                    <a:lstStyle/>
                    <a:p>
                      <a:pPr marL="0" marR="0">
                        <a:lnSpc>
                          <a:spcPct val="115000"/>
                        </a:lnSpc>
                        <a:spcBef>
                          <a:spcPts val="0"/>
                        </a:spcBef>
                        <a:spcAft>
                          <a:spcPts val="1000"/>
                        </a:spcAft>
                      </a:pPr>
                      <a:r>
                        <a:rPr lang="en-US" sz="900"/>
                        <a:t>Week 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38</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5.5</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12</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3"/>
                  </a:ext>
                </a:extLst>
              </a:tr>
              <a:tr h="271145">
                <a:tc>
                  <a:txBody>
                    <a:bodyPr/>
                    <a:lstStyle/>
                    <a:p>
                      <a:pPr marL="0" marR="0">
                        <a:lnSpc>
                          <a:spcPct val="115000"/>
                        </a:lnSpc>
                        <a:spcBef>
                          <a:spcPts val="0"/>
                        </a:spcBef>
                        <a:spcAft>
                          <a:spcPts val="1000"/>
                        </a:spcAft>
                      </a:pPr>
                      <a:r>
                        <a:rPr lang="en-US" sz="900"/>
                        <a:t>Week 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6.0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13</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4"/>
                  </a:ext>
                </a:extLst>
              </a:tr>
              <a:tr h="271145">
                <a:tc>
                  <a:txBody>
                    <a:bodyPr/>
                    <a:lstStyle/>
                    <a:p>
                      <a:pPr marL="0" marR="0">
                        <a:lnSpc>
                          <a:spcPct val="115000"/>
                        </a:lnSpc>
                        <a:spcBef>
                          <a:spcPts val="0"/>
                        </a:spcBef>
                        <a:spcAft>
                          <a:spcPts val="1000"/>
                        </a:spcAft>
                      </a:pPr>
                      <a:r>
                        <a:rPr lang="en-US" sz="900"/>
                        <a:t>Week 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4.5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10</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5"/>
                  </a:ext>
                </a:extLst>
              </a:tr>
              <a:tr h="271145">
                <a:tc>
                  <a:txBody>
                    <a:bodyPr/>
                    <a:lstStyle/>
                    <a:p>
                      <a:pPr marL="0" marR="0">
                        <a:lnSpc>
                          <a:spcPct val="115000"/>
                        </a:lnSpc>
                        <a:spcBef>
                          <a:spcPts val="0"/>
                        </a:spcBef>
                        <a:spcAft>
                          <a:spcPts val="1000"/>
                        </a:spcAft>
                      </a:pPr>
                      <a:r>
                        <a:rPr lang="en-US" sz="900"/>
                        <a:t>Week 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28</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5</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6"/>
                  </a:ext>
                </a:extLst>
              </a:tr>
              <a:tr h="271145">
                <a:tc>
                  <a:txBody>
                    <a:bodyPr/>
                    <a:lstStyle/>
                    <a:p>
                      <a:pPr marL="0" marR="0">
                        <a:lnSpc>
                          <a:spcPct val="115000"/>
                        </a:lnSpc>
                        <a:spcBef>
                          <a:spcPts val="0"/>
                        </a:spcBef>
                        <a:spcAft>
                          <a:spcPts val="1000"/>
                        </a:spcAft>
                      </a:pPr>
                      <a:r>
                        <a:rPr lang="en-US" sz="900"/>
                        <a:t>Week 7</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27</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42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4.0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4</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7"/>
                  </a:ext>
                </a:extLst>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 name="Picture 19"/>
          <p:cNvPicPr/>
          <p:nvPr/>
        </p:nvPicPr>
        <p:blipFill>
          <a:blip r:embed="rId5" cstate="print"/>
          <a:srcRect/>
          <a:stretch>
            <a:fillRect/>
          </a:stretch>
        </p:blipFill>
        <p:spPr bwMode="auto">
          <a:xfrm>
            <a:off x="381000" y="1371600"/>
            <a:ext cx="819150" cy="781050"/>
          </a:xfrm>
          <a:prstGeom prst="rect">
            <a:avLst/>
          </a:prstGeom>
          <a:noFill/>
          <a:ln w="9525">
            <a:noFill/>
            <a:miter lim="800000"/>
            <a:headEnd/>
            <a:tailEnd/>
          </a:ln>
        </p:spPr>
      </p:pic>
      <p:pic>
        <p:nvPicPr>
          <p:cNvPr id="22" name="Picture 21"/>
          <p:cNvPicPr/>
          <p:nvPr/>
        </p:nvPicPr>
        <p:blipFill>
          <a:blip r:embed="rId6" cstate="print"/>
          <a:srcRect/>
          <a:stretch>
            <a:fillRect/>
          </a:stretch>
        </p:blipFill>
        <p:spPr bwMode="auto">
          <a:xfrm>
            <a:off x="1295400" y="1371600"/>
            <a:ext cx="809625" cy="781050"/>
          </a:xfrm>
          <a:prstGeom prst="rect">
            <a:avLst/>
          </a:prstGeom>
          <a:noFill/>
          <a:ln w="9525">
            <a:noFill/>
            <a:miter lim="800000"/>
            <a:headEnd/>
            <a:tailEnd/>
          </a:ln>
        </p:spPr>
      </p:pic>
      <p:pic>
        <p:nvPicPr>
          <p:cNvPr id="23" name="Picture 22"/>
          <p:cNvPicPr/>
          <p:nvPr/>
        </p:nvPicPr>
        <p:blipFill>
          <a:blip r:embed="rId7" cstate="print"/>
          <a:srcRect/>
          <a:stretch>
            <a:fillRect/>
          </a:stretch>
        </p:blipFill>
        <p:spPr bwMode="auto">
          <a:xfrm>
            <a:off x="2209800" y="1371600"/>
            <a:ext cx="876300" cy="781050"/>
          </a:xfrm>
          <a:prstGeom prst="rect">
            <a:avLst/>
          </a:prstGeom>
          <a:noFill/>
          <a:ln w="9525">
            <a:noFill/>
            <a:miter lim="800000"/>
            <a:headEnd/>
            <a:tailEnd/>
          </a:ln>
        </p:spPr>
      </p:pic>
      <p:graphicFrame>
        <p:nvGraphicFramePr>
          <p:cNvPr id="24" name="Table 23"/>
          <p:cNvGraphicFramePr>
            <a:graphicFrameLocks noGrp="1"/>
          </p:cNvGraphicFramePr>
          <p:nvPr/>
        </p:nvGraphicFramePr>
        <p:xfrm>
          <a:off x="4800601" y="2514601"/>
          <a:ext cx="3810000" cy="2743203"/>
        </p:xfrm>
        <a:graphic>
          <a:graphicData uri="http://schemas.openxmlformats.org/drawingml/2006/table">
            <a:tbl>
              <a:tblPr>
                <a:tableStyleId>{35758FB7-9AC5-4552-8A53-C91805E547FA}</a:tableStyleId>
              </a:tblPr>
              <a:tblGrid>
                <a:gridCol w="446250">
                  <a:extLst>
                    <a:ext uri="{9D8B030D-6E8A-4147-A177-3AD203B41FA5}">
                      <a16:colId xmlns:a16="http://schemas.microsoft.com/office/drawing/2014/main" val="20000"/>
                    </a:ext>
                  </a:extLst>
                </a:gridCol>
                <a:gridCol w="612970">
                  <a:extLst>
                    <a:ext uri="{9D8B030D-6E8A-4147-A177-3AD203B41FA5}">
                      <a16:colId xmlns:a16="http://schemas.microsoft.com/office/drawing/2014/main" val="20001"/>
                    </a:ext>
                  </a:extLst>
                </a:gridCol>
                <a:gridCol w="577030">
                  <a:extLst>
                    <a:ext uri="{9D8B030D-6E8A-4147-A177-3AD203B41FA5}">
                      <a16:colId xmlns:a16="http://schemas.microsoft.com/office/drawing/2014/main" val="20002"/>
                    </a:ext>
                  </a:extLst>
                </a:gridCol>
                <a:gridCol w="569291">
                  <a:extLst>
                    <a:ext uri="{9D8B030D-6E8A-4147-A177-3AD203B41FA5}">
                      <a16:colId xmlns:a16="http://schemas.microsoft.com/office/drawing/2014/main" val="20003"/>
                    </a:ext>
                  </a:extLst>
                </a:gridCol>
                <a:gridCol w="458138">
                  <a:extLst>
                    <a:ext uri="{9D8B030D-6E8A-4147-A177-3AD203B41FA5}">
                      <a16:colId xmlns:a16="http://schemas.microsoft.com/office/drawing/2014/main" val="20004"/>
                    </a:ext>
                  </a:extLst>
                </a:gridCol>
                <a:gridCol w="539422">
                  <a:extLst>
                    <a:ext uri="{9D8B030D-6E8A-4147-A177-3AD203B41FA5}">
                      <a16:colId xmlns:a16="http://schemas.microsoft.com/office/drawing/2014/main" val="20005"/>
                    </a:ext>
                  </a:extLst>
                </a:gridCol>
                <a:gridCol w="606899">
                  <a:extLst>
                    <a:ext uri="{9D8B030D-6E8A-4147-A177-3AD203B41FA5}">
                      <a16:colId xmlns:a16="http://schemas.microsoft.com/office/drawing/2014/main" val="20006"/>
                    </a:ext>
                  </a:extLst>
                </a:gridCol>
              </a:tblGrid>
              <a:tr h="506710">
                <a:tc>
                  <a:txBody>
                    <a:bodyPr/>
                    <a:lstStyle/>
                    <a:p>
                      <a:pPr>
                        <a:lnSpc>
                          <a:spcPct val="115000"/>
                        </a:lnSpc>
                      </a:pPr>
                      <a:endParaRPr lang="en-US" sz="1100" b="1" dirty="0">
                        <a:latin typeface="Arial"/>
                        <a:ea typeface="Arial"/>
                      </a:endParaRPr>
                    </a:p>
                  </a:txBody>
                  <a:tcPr marL="68580" marR="68580" marT="9525" marB="0"/>
                </a:tc>
                <a:tc>
                  <a:txBody>
                    <a:bodyPr/>
                    <a:lstStyle/>
                    <a:p>
                      <a:pPr marL="0" marR="0" algn="ctr">
                        <a:lnSpc>
                          <a:spcPct val="115000"/>
                        </a:lnSpc>
                        <a:spcBef>
                          <a:spcPts val="0"/>
                        </a:spcBef>
                        <a:spcAft>
                          <a:spcPts val="1000"/>
                        </a:spcAft>
                      </a:pPr>
                      <a:r>
                        <a:rPr lang="en-US" sz="900" b="1" dirty="0" err="1"/>
                        <a:t>Atmos</a:t>
                      </a:r>
                      <a:r>
                        <a:rPr lang="en-US" sz="900" b="1" dirty="0"/>
                        <a:t> Temp (°C) </a:t>
                      </a:r>
                      <a:endParaRPr lang="en-US" sz="1100" b="1" dirty="0">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pPr>
                      <a:r>
                        <a:rPr lang="en-US" sz="900" b="1" dirty="0"/>
                        <a:t>Water Temp (°C) </a:t>
                      </a:r>
                      <a:endParaRPr lang="en-US" sz="1100" b="1"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b="1" dirty="0"/>
                        <a:t>Relative Humidity (%) </a:t>
                      </a:r>
                      <a:endParaRPr lang="en-US" sz="1100" b="1" dirty="0">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pPr>
                      <a:r>
                        <a:rPr lang="en-US" sz="900" b="1" dirty="0"/>
                        <a:t>pH </a:t>
                      </a:r>
                      <a:endParaRPr lang="en-US" sz="1100" b="1" dirty="0">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pPr>
                      <a:r>
                        <a:rPr lang="en-US" sz="900" b="1" dirty="0"/>
                        <a:t>No. of </a:t>
                      </a:r>
                      <a:r>
                        <a:rPr lang="en-US" sz="900" b="1" dirty="0" err="1"/>
                        <a:t>Aedes</a:t>
                      </a:r>
                      <a:r>
                        <a:rPr lang="en-US" sz="900" b="1" dirty="0"/>
                        <a:t> Larvae </a:t>
                      </a:r>
                      <a:endParaRPr lang="en-US" sz="1100" b="1" dirty="0">
                        <a:latin typeface="Calibri"/>
                        <a:ea typeface="Calibri"/>
                        <a:cs typeface="Times New Roman"/>
                      </a:endParaRPr>
                    </a:p>
                  </a:txBody>
                  <a:tcPr marL="68580" marR="68580" marT="9525" marB="0"/>
                </a:tc>
                <a:tc>
                  <a:txBody>
                    <a:bodyPr/>
                    <a:lstStyle/>
                    <a:p>
                      <a:pPr marL="0" marR="0">
                        <a:lnSpc>
                          <a:spcPct val="115000"/>
                        </a:lnSpc>
                        <a:spcBef>
                          <a:spcPts val="0"/>
                        </a:spcBef>
                        <a:spcAft>
                          <a:spcPts val="1000"/>
                        </a:spcAft>
                      </a:pPr>
                      <a:r>
                        <a:rPr lang="en-US" sz="900" b="1" dirty="0"/>
                        <a:t>No.  of Anopheles Larvae </a:t>
                      </a:r>
                      <a:endParaRPr lang="en-US" sz="1100" b="1" dirty="0">
                        <a:latin typeface="Calibri"/>
                        <a:ea typeface="Calibri"/>
                        <a:cs typeface="Times New Roman"/>
                      </a:endParaRPr>
                    </a:p>
                  </a:txBody>
                  <a:tcPr marL="68580" marR="68580" marT="9525" marB="0"/>
                </a:tc>
                <a:extLst>
                  <a:ext uri="{0D108BD9-81ED-4DB2-BD59-A6C34878D82A}">
                    <a16:rowId xmlns:a16="http://schemas.microsoft.com/office/drawing/2014/main" val="10000"/>
                  </a:ext>
                </a:extLst>
              </a:tr>
              <a:tr h="319499">
                <a:tc>
                  <a:txBody>
                    <a:bodyPr/>
                    <a:lstStyle/>
                    <a:p>
                      <a:pPr marL="0" marR="0">
                        <a:lnSpc>
                          <a:spcPct val="115000"/>
                        </a:lnSpc>
                        <a:spcBef>
                          <a:spcPts val="0"/>
                        </a:spcBef>
                        <a:spcAft>
                          <a:spcPts val="1000"/>
                        </a:spcAft>
                      </a:pPr>
                      <a:r>
                        <a:rPr lang="en-US" sz="900"/>
                        <a:t>Week 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38</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29</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10</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8.0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20</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1"/>
                  </a:ext>
                </a:extLst>
              </a:tr>
              <a:tr h="319499">
                <a:tc>
                  <a:txBody>
                    <a:bodyPr/>
                    <a:lstStyle/>
                    <a:p>
                      <a:pPr marL="0" marR="0">
                        <a:lnSpc>
                          <a:spcPct val="115000"/>
                        </a:lnSpc>
                        <a:spcBef>
                          <a:spcPts val="0"/>
                        </a:spcBef>
                        <a:spcAft>
                          <a:spcPts val="1000"/>
                        </a:spcAft>
                      </a:pPr>
                      <a:r>
                        <a:rPr lang="en-US" sz="900"/>
                        <a:t>Week 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37</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30</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7.5</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4</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2"/>
                  </a:ext>
                </a:extLst>
              </a:tr>
              <a:tr h="319499">
                <a:tc>
                  <a:txBody>
                    <a:bodyPr/>
                    <a:lstStyle/>
                    <a:p>
                      <a:pPr marL="0" marR="0">
                        <a:lnSpc>
                          <a:spcPct val="115000"/>
                        </a:lnSpc>
                        <a:spcBef>
                          <a:spcPts val="0"/>
                        </a:spcBef>
                        <a:spcAft>
                          <a:spcPts val="1000"/>
                        </a:spcAft>
                      </a:pPr>
                      <a:r>
                        <a:rPr lang="en-US" sz="900"/>
                        <a:t>Week 3</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28</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6.5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3"/>
                  </a:ext>
                </a:extLst>
              </a:tr>
              <a:tr h="319499">
                <a:tc>
                  <a:txBody>
                    <a:bodyPr/>
                    <a:lstStyle/>
                    <a:p>
                      <a:pPr marL="0" marR="0">
                        <a:lnSpc>
                          <a:spcPct val="115000"/>
                        </a:lnSpc>
                        <a:spcBef>
                          <a:spcPts val="0"/>
                        </a:spcBef>
                        <a:spcAft>
                          <a:spcPts val="1000"/>
                        </a:spcAft>
                      </a:pPr>
                      <a:r>
                        <a:rPr lang="en-US" sz="900"/>
                        <a:t>Week 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34</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17</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6.0</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12</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0</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4"/>
                  </a:ext>
                </a:extLst>
              </a:tr>
              <a:tr h="319499">
                <a:tc>
                  <a:txBody>
                    <a:bodyPr/>
                    <a:lstStyle/>
                    <a:p>
                      <a:pPr marL="0" marR="0">
                        <a:lnSpc>
                          <a:spcPct val="115000"/>
                        </a:lnSpc>
                        <a:spcBef>
                          <a:spcPts val="0"/>
                        </a:spcBef>
                        <a:spcAft>
                          <a:spcPts val="1000"/>
                        </a:spcAft>
                      </a:pPr>
                      <a:r>
                        <a:rPr lang="en-US" sz="900"/>
                        <a:t>Week 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5.0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16</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a:t>
                      </a:r>
                      <a:endParaRPr lang="en-US" sz="1100">
                        <a:latin typeface="Calibri"/>
                        <a:ea typeface="Calibri"/>
                        <a:cs typeface="Times New Roman"/>
                      </a:endParaRPr>
                    </a:p>
                  </a:txBody>
                  <a:tcPr marL="68580" marR="68580" marT="9525" marB="0"/>
                </a:tc>
                <a:extLst>
                  <a:ext uri="{0D108BD9-81ED-4DB2-BD59-A6C34878D82A}">
                    <a16:rowId xmlns:a16="http://schemas.microsoft.com/office/drawing/2014/main" val="10005"/>
                  </a:ext>
                </a:extLst>
              </a:tr>
              <a:tr h="319499">
                <a:tc>
                  <a:txBody>
                    <a:bodyPr/>
                    <a:lstStyle/>
                    <a:p>
                      <a:pPr marL="0" marR="0">
                        <a:lnSpc>
                          <a:spcPct val="115000"/>
                        </a:lnSpc>
                        <a:spcBef>
                          <a:spcPts val="0"/>
                        </a:spcBef>
                        <a:spcAft>
                          <a:spcPts val="1000"/>
                        </a:spcAft>
                      </a:pPr>
                      <a:r>
                        <a:rPr lang="en-US" sz="900"/>
                        <a:t>Week 6</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32</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31</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35</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5.5</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8</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6"/>
                  </a:ext>
                </a:extLst>
              </a:tr>
              <a:tr h="319499">
                <a:tc>
                  <a:txBody>
                    <a:bodyPr/>
                    <a:lstStyle/>
                    <a:p>
                      <a:pPr marL="0" marR="0">
                        <a:lnSpc>
                          <a:spcPct val="115000"/>
                        </a:lnSpc>
                        <a:spcBef>
                          <a:spcPts val="0"/>
                        </a:spcBef>
                        <a:spcAft>
                          <a:spcPts val="1000"/>
                        </a:spcAft>
                      </a:pPr>
                      <a:r>
                        <a:rPr lang="en-US" sz="900"/>
                        <a:t>Week 7</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33</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28</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39</a:t>
                      </a:r>
                      <a:endParaRPr lang="en-US" sz="1100" dirty="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4.0</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a:t>19</a:t>
                      </a:r>
                      <a:endParaRPr lang="en-US" sz="1100">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900" dirty="0"/>
                        <a:t>1</a:t>
                      </a:r>
                      <a:endParaRPr lang="en-US" sz="1100" dirty="0">
                        <a:latin typeface="Calibri"/>
                        <a:ea typeface="Calibri"/>
                        <a:cs typeface="Times New Roman"/>
                      </a:endParaRPr>
                    </a:p>
                  </a:txBody>
                  <a:tcPr marL="68580" marR="68580" marT="9525" marB="0"/>
                </a:tc>
                <a:extLst>
                  <a:ext uri="{0D108BD9-81ED-4DB2-BD59-A6C34878D82A}">
                    <a16:rowId xmlns:a16="http://schemas.microsoft.com/office/drawing/2014/main" val="10007"/>
                  </a:ext>
                </a:extLst>
              </a:tr>
            </a:tbl>
          </a:graphicData>
        </a:graphic>
      </p:graphicFrame>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TextBox 24"/>
          <p:cNvSpPr txBox="1"/>
          <p:nvPr/>
        </p:nvSpPr>
        <p:spPr>
          <a:xfrm>
            <a:off x="381000" y="5265003"/>
            <a:ext cx="8382000" cy="830997"/>
          </a:xfrm>
          <a:prstGeom prst="rect">
            <a:avLst/>
          </a:prstGeom>
          <a:noFill/>
        </p:spPr>
        <p:txBody>
          <a:bodyPr wrap="square" rtlCol="0">
            <a:spAutoFit/>
          </a:bodyPr>
          <a:lstStyle/>
          <a:p>
            <a:r>
              <a:rPr lang="en-US" sz="1600" dirty="0"/>
              <a:t>The </a:t>
            </a:r>
            <a:r>
              <a:rPr lang="en-US" sz="1600" dirty="0" err="1"/>
              <a:t>physico</a:t>
            </a:r>
            <a:r>
              <a:rPr lang="en-US" sz="1600" dirty="0"/>
              <a:t>-chemical parameters of the breeding sites as presented in the two tables (Tables 1 and 2) reveal that the  atmospheric  temperature ranges between 32 – 39</a:t>
            </a:r>
            <a:r>
              <a:rPr lang="en-US" sz="1600" i="1" dirty="0"/>
              <a:t>°C</a:t>
            </a:r>
            <a:r>
              <a:rPr lang="en-US" sz="1600" dirty="0"/>
              <a:t> , water temperature ranges between 26 – 35</a:t>
            </a:r>
            <a:r>
              <a:rPr lang="en-US" sz="1600" i="1" dirty="0"/>
              <a:t>°C, relative humidity ranges between 10 </a:t>
            </a:r>
            <a:r>
              <a:rPr lang="en-US" sz="1600" dirty="0"/>
              <a:t>– </a:t>
            </a:r>
            <a:r>
              <a:rPr lang="en-US" sz="1600" i="1" dirty="0"/>
              <a:t>42%</a:t>
            </a:r>
            <a:r>
              <a:rPr lang="en-US" sz="1600" dirty="0"/>
              <a:t> and a pH range of 3.5 – 8.0. </a:t>
            </a:r>
          </a:p>
        </p:txBody>
      </p:sp>
      <p:pic>
        <p:nvPicPr>
          <p:cNvPr id="26" name="Picture 25"/>
          <p:cNvPicPr/>
          <p:nvPr/>
        </p:nvPicPr>
        <p:blipFill>
          <a:blip r:embed="rId8" cstate="print"/>
          <a:srcRect/>
          <a:stretch>
            <a:fillRect/>
          </a:stretch>
        </p:blipFill>
        <p:spPr bwMode="auto">
          <a:xfrm>
            <a:off x="3200400" y="1371600"/>
            <a:ext cx="895350" cy="800100"/>
          </a:xfrm>
          <a:prstGeom prst="rect">
            <a:avLst/>
          </a:prstGeom>
          <a:noFill/>
          <a:ln w="9525">
            <a:noFill/>
            <a:miter lim="800000"/>
            <a:headEnd/>
            <a:tailEnd/>
          </a:ln>
        </p:spPr>
      </p:pic>
      <p:sp>
        <p:nvSpPr>
          <p:cNvPr id="27" name="TextBox 26"/>
          <p:cNvSpPr txBox="1"/>
          <p:nvPr/>
        </p:nvSpPr>
        <p:spPr>
          <a:xfrm>
            <a:off x="381000" y="2209800"/>
            <a:ext cx="838200" cy="338554"/>
          </a:xfrm>
          <a:prstGeom prst="rect">
            <a:avLst/>
          </a:prstGeom>
          <a:solidFill>
            <a:srgbClr val="FFFF00"/>
          </a:solidFill>
        </p:spPr>
        <p:txBody>
          <a:bodyPr wrap="square" rtlCol="0">
            <a:spAutoFit/>
          </a:bodyPr>
          <a:lstStyle/>
          <a:p>
            <a:r>
              <a:rPr lang="en-US" sz="1600" dirty="0"/>
              <a:t>Table 1</a:t>
            </a:r>
          </a:p>
        </p:txBody>
      </p:sp>
      <p:sp>
        <p:nvSpPr>
          <p:cNvPr id="28" name="TextBox 27"/>
          <p:cNvSpPr txBox="1"/>
          <p:nvPr/>
        </p:nvSpPr>
        <p:spPr>
          <a:xfrm>
            <a:off x="4800600" y="2176046"/>
            <a:ext cx="838200" cy="338554"/>
          </a:xfrm>
          <a:prstGeom prst="rect">
            <a:avLst/>
          </a:prstGeom>
          <a:solidFill>
            <a:srgbClr val="FFFF00"/>
          </a:solidFill>
        </p:spPr>
        <p:txBody>
          <a:bodyPr wrap="square" rtlCol="0">
            <a:spAutoFit/>
          </a:bodyPr>
          <a:lstStyle/>
          <a:p>
            <a:r>
              <a:rPr lang="en-US" sz="1600" dirty="0"/>
              <a:t>Table 2</a:t>
            </a:r>
          </a:p>
        </p:txBody>
      </p:sp>
      <p:pic>
        <p:nvPicPr>
          <p:cNvPr id="29" name="Picture 28"/>
          <p:cNvPicPr/>
          <p:nvPr/>
        </p:nvPicPr>
        <p:blipFill>
          <a:blip r:embed="rId9" cstate="print"/>
          <a:srcRect/>
          <a:stretch>
            <a:fillRect/>
          </a:stretch>
        </p:blipFill>
        <p:spPr bwMode="auto">
          <a:xfrm>
            <a:off x="4191000" y="1371600"/>
            <a:ext cx="838199" cy="762000"/>
          </a:xfrm>
          <a:prstGeom prst="rect">
            <a:avLst/>
          </a:prstGeom>
          <a:noFill/>
          <a:ln w="9525">
            <a:noFill/>
            <a:miter lim="800000"/>
            <a:headEnd/>
            <a:tailEnd/>
          </a:ln>
        </p:spPr>
      </p:pic>
      <p:pic>
        <p:nvPicPr>
          <p:cNvPr id="31" name="Picture 30"/>
          <p:cNvPicPr/>
          <p:nvPr/>
        </p:nvPicPr>
        <p:blipFill>
          <a:blip r:embed="rId10" cstate="print">
            <a:lum bright="30000" contrast="10000"/>
          </a:blip>
          <a:srcRect/>
          <a:stretch>
            <a:fillRect/>
          </a:stretch>
        </p:blipFill>
        <p:spPr bwMode="auto">
          <a:xfrm>
            <a:off x="5791200" y="1143000"/>
            <a:ext cx="1381125" cy="123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p:cNvPicPr/>
          <p:nvPr/>
        </p:nvPicPr>
        <p:blipFill>
          <a:blip r:embed="rId11" cstate="print"/>
          <a:srcRect/>
          <a:stretch>
            <a:fillRect/>
          </a:stretch>
        </p:blipFill>
        <p:spPr bwMode="auto">
          <a:xfrm>
            <a:off x="7315200" y="1143000"/>
            <a:ext cx="129540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Rectangle 29">
            <a:extLst>
              <a:ext uri="{FF2B5EF4-FFF2-40B4-BE49-F238E27FC236}">
                <a16:creationId xmlns:a16="http://schemas.microsoft.com/office/drawing/2014/main" id="{8BCD4DC5-41C6-7149-9DB0-F370CD37EE55}"/>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39762"/>
          </a:xfrm>
        </p:spPr>
        <p:txBody>
          <a:bodyPr>
            <a:normAutofit/>
          </a:bodyPr>
          <a:lstStyle/>
          <a:p>
            <a:r>
              <a:rPr lang="en-US" sz="2800" b="1" dirty="0"/>
              <a:t>DISCUSSION</a:t>
            </a:r>
          </a:p>
        </p:txBody>
      </p:sp>
      <p:sp>
        <p:nvSpPr>
          <p:cNvPr id="3" name="Content Placeholder 2"/>
          <p:cNvSpPr>
            <a:spLocks noGrp="1"/>
          </p:cNvSpPr>
          <p:nvPr>
            <p:ph idx="1"/>
          </p:nvPr>
        </p:nvSpPr>
        <p:spPr>
          <a:xfrm>
            <a:off x="457200" y="1219200"/>
            <a:ext cx="8229600" cy="4572000"/>
          </a:xfrm>
        </p:spPr>
        <p:txBody>
          <a:bodyPr>
            <a:normAutofit/>
          </a:bodyPr>
          <a:lstStyle/>
          <a:p>
            <a:pPr marL="514350" indent="-514350">
              <a:buNone/>
            </a:pPr>
            <a:endParaRPr lang="en-US" sz="1600" dirty="0"/>
          </a:p>
          <a:p>
            <a:pPr marL="514350" indent="-514350">
              <a:buNone/>
            </a:pP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3810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5791200"/>
            <a:ext cx="8458200" cy="609600"/>
          </a:xfrm>
          <a:prstGeom prst="rect">
            <a:avLst/>
          </a:prstGeom>
          <a:noFill/>
          <a:ln w="9525">
            <a:noFill/>
            <a:miter lim="800000"/>
            <a:headEnd/>
            <a:tailEnd/>
          </a:ln>
          <a:effectLst/>
        </p:spPr>
      </p:pic>
      <p:sp>
        <p:nvSpPr>
          <p:cNvPr id="14" name="Rectangle 13"/>
          <p:cNvSpPr/>
          <p:nvPr/>
        </p:nvSpPr>
        <p:spPr>
          <a:xfrm>
            <a:off x="228600" y="914400"/>
            <a:ext cx="8610600" cy="4524315"/>
          </a:xfrm>
          <a:prstGeom prst="rect">
            <a:avLst/>
          </a:prstGeom>
        </p:spPr>
        <p:txBody>
          <a:bodyPr wrap="square">
            <a:spAutoFit/>
          </a:bodyPr>
          <a:lstStyle/>
          <a:p>
            <a:pPr algn="just"/>
            <a:r>
              <a:rPr lang="en-US" sz="1600" dirty="0"/>
              <a:t>The abundance of Anopheles species in hydrosphere site A is due to human activities like, pool of stagnant water, domestic runoffs, disposal of household and kitchen wastes which provide numerous breeding sites. </a:t>
            </a:r>
          </a:p>
          <a:p>
            <a:pPr algn="just"/>
            <a:r>
              <a:rPr lang="en-US" sz="1600" dirty="0"/>
              <a:t>The study has revealed that the number of anopheles genera is abundant in hydrosphere site A compared to hydrosphere site B. In SPUSSA community, the Anopheles genera and </a:t>
            </a:r>
            <a:r>
              <a:rPr lang="en-US" sz="1600" dirty="0" err="1"/>
              <a:t>Aedes</a:t>
            </a:r>
            <a:r>
              <a:rPr lang="en-US" sz="1600" dirty="0"/>
              <a:t> genera are the most common species in the study area and are listed among the most effective and efficient dominant vector species of human malaria. </a:t>
            </a:r>
          </a:p>
          <a:p>
            <a:pPr algn="just"/>
            <a:r>
              <a:rPr lang="en-US" sz="1600" dirty="0"/>
              <a:t>It was further observed that </a:t>
            </a:r>
            <a:r>
              <a:rPr lang="en-US" sz="1600" dirty="0" err="1"/>
              <a:t>physico</a:t>
            </a:r>
            <a:r>
              <a:rPr lang="en-US" sz="1600" dirty="0"/>
              <a:t>-chemical parameters of the mosquito habitat determine mosquito </a:t>
            </a:r>
            <a:r>
              <a:rPr lang="en-US" sz="1600" dirty="0" err="1"/>
              <a:t>oviposition</a:t>
            </a:r>
            <a:r>
              <a:rPr lang="en-US" sz="1600" dirty="0"/>
              <a:t> and abundance. The optimal pH recorded in this study has also been reported by other authors (</a:t>
            </a:r>
            <a:r>
              <a:rPr lang="en-US" sz="1600" dirty="0" err="1"/>
              <a:t>Adebote</a:t>
            </a:r>
            <a:r>
              <a:rPr lang="en-US" sz="1600" dirty="0"/>
              <a:t> </a:t>
            </a:r>
            <a:r>
              <a:rPr lang="en-US" sz="1600" i="1" dirty="0"/>
              <a:t>et al</a:t>
            </a:r>
            <a:r>
              <a:rPr lang="en-US" sz="1600" dirty="0"/>
              <a:t>., 2006). The authors reported that pH range of 6.8–7.2 and 7.0–7.4 were suitable for the weakening of the mosquito egg shells for the emergence of its first larvae and that pH less than 5.0 and higher than 7.4 have fatal effects on survival of mosquito species. Optimal temperature suitable for breeding (28.6 °C) in Akure metropolis also concurred with the reports of Clement (1992).</a:t>
            </a:r>
          </a:p>
          <a:p>
            <a:pPr algn="just"/>
            <a:r>
              <a:rPr lang="en-US" sz="1600" dirty="0"/>
              <a:t> In this study the temperatures we observed are keen factors which affect the abundance and distribution of mosquito in the identified habitats. A  research study conducted by </a:t>
            </a:r>
            <a:r>
              <a:rPr lang="en-US" sz="1600" dirty="0" err="1"/>
              <a:t>Afolabi</a:t>
            </a:r>
            <a:r>
              <a:rPr lang="en-US" sz="1600" dirty="0"/>
              <a:t> and </a:t>
            </a:r>
            <a:r>
              <a:rPr lang="en-US" sz="1600" dirty="0" err="1"/>
              <a:t>Aladesanmi</a:t>
            </a:r>
            <a:r>
              <a:rPr lang="en-US" sz="1600" dirty="0"/>
              <a:t> (2018) also shows that the optimal temperature that favored breeding in Akure is 28 °C while mosquito breeding is not likely to be found in temperature below   25 °C.</a:t>
            </a:r>
          </a:p>
        </p:txBody>
      </p:sp>
      <p:sp>
        <p:nvSpPr>
          <p:cNvPr id="8" name="Rectangle 7">
            <a:extLst>
              <a:ext uri="{FF2B5EF4-FFF2-40B4-BE49-F238E27FC236}">
                <a16:creationId xmlns:a16="http://schemas.microsoft.com/office/drawing/2014/main" id="{135DD6DD-AAC2-3E42-82EC-93CACBCF5366}"/>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85800"/>
          </a:xfrm>
        </p:spPr>
        <p:txBody>
          <a:bodyPr>
            <a:normAutofit/>
          </a:bodyPr>
          <a:lstStyle/>
          <a:p>
            <a:r>
              <a:rPr lang="en-US" sz="2800" b="1" dirty="0"/>
              <a:t>CONCLUSION</a:t>
            </a:r>
          </a:p>
        </p:txBody>
      </p:sp>
      <p:sp>
        <p:nvSpPr>
          <p:cNvPr id="3" name="Content Placeholder 2"/>
          <p:cNvSpPr>
            <a:spLocks noGrp="1"/>
          </p:cNvSpPr>
          <p:nvPr>
            <p:ph idx="1"/>
          </p:nvPr>
        </p:nvSpPr>
        <p:spPr>
          <a:xfrm>
            <a:off x="381000" y="1143000"/>
            <a:ext cx="8382000" cy="4343400"/>
          </a:xfrm>
        </p:spPr>
        <p:txBody>
          <a:bodyPr>
            <a:normAutofit/>
          </a:bodyPr>
          <a:lstStyle/>
          <a:p>
            <a:pPr lvl="1" algn="just">
              <a:buFont typeface="Wingdings" pitchFamily="2" charset="2"/>
              <a:buChar char="v"/>
            </a:pPr>
            <a:r>
              <a:rPr lang="en-US" sz="1800" dirty="0"/>
              <a:t>The abundance and distribution of the mosquito species in the study area may be related to the availability of breeding sites.</a:t>
            </a:r>
          </a:p>
          <a:p>
            <a:pPr lvl="1" algn="just">
              <a:buNone/>
            </a:pPr>
            <a:endParaRPr lang="en-US" sz="1800" dirty="0"/>
          </a:p>
          <a:p>
            <a:pPr lvl="1" algn="just">
              <a:buFont typeface="Wingdings" pitchFamily="2" charset="2"/>
              <a:buChar char="v"/>
            </a:pPr>
            <a:r>
              <a:rPr lang="en-US" sz="1800" dirty="0"/>
              <a:t> The Anopheles genera and </a:t>
            </a:r>
            <a:r>
              <a:rPr lang="en-US" sz="1800" dirty="0" err="1"/>
              <a:t>Aedes</a:t>
            </a:r>
            <a:r>
              <a:rPr lang="en-US" sz="1800" dirty="0"/>
              <a:t> genera encountered in the study are potential vectors of malaria and Zika respectively. Lack of good drainage could lead to the abundance of mosquitoes in the study area. </a:t>
            </a:r>
          </a:p>
          <a:p>
            <a:pPr lvl="1" algn="just">
              <a:buNone/>
            </a:pPr>
            <a:endParaRPr lang="en-US" sz="1800" dirty="0"/>
          </a:p>
          <a:p>
            <a:pPr lvl="1" algn="just">
              <a:buFont typeface="Wingdings" pitchFamily="2" charset="2"/>
              <a:buChar char="v"/>
            </a:pPr>
            <a:r>
              <a:rPr lang="en-US" sz="1800" dirty="0"/>
              <a:t>Increasing temperature and relative humidity are potentially providing suitable conditions and habitats for mosquitoes to spread pathogens. </a:t>
            </a:r>
          </a:p>
          <a:p>
            <a:pPr lvl="1" algn="just">
              <a:buNone/>
            </a:pPr>
            <a:endParaRPr lang="en-US" sz="1800" dirty="0"/>
          </a:p>
          <a:p>
            <a:pPr lvl="1" algn="just">
              <a:buFont typeface="Wingdings" pitchFamily="2" charset="2"/>
              <a:buChar char="v"/>
            </a:pPr>
            <a:r>
              <a:rPr lang="en-US" sz="1800" dirty="0"/>
              <a:t> Therefore, effective vector control </a:t>
            </a:r>
            <a:r>
              <a:rPr lang="en-US" sz="1800" dirty="0" err="1"/>
              <a:t>programmes</a:t>
            </a:r>
            <a:r>
              <a:rPr lang="en-US" sz="1800" dirty="0"/>
              <a:t> and public enlightenment especially on human activities that encourage mosquito breeding are recommended. There is need to develop control strategies that will target the vector species. </a:t>
            </a:r>
          </a:p>
        </p:txBody>
      </p:sp>
      <p:pic>
        <p:nvPicPr>
          <p:cNvPr id="4" name="Picture 2"/>
          <p:cNvPicPr>
            <a:picLocks noChangeAspect="1" noChangeArrowheads="1"/>
          </p:cNvPicPr>
          <p:nvPr/>
        </p:nvPicPr>
        <p:blipFill>
          <a:blip r:embed="rId2" cstate="print"/>
          <a:srcRect/>
          <a:stretch>
            <a:fillRect/>
          </a:stretch>
        </p:blipFill>
        <p:spPr bwMode="auto">
          <a:xfrm>
            <a:off x="3810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5791200"/>
            <a:ext cx="8458200" cy="609600"/>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3CFF5D44-7060-8943-A17D-94E140D79A30}"/>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639762"/>
          </a:xfrm>
        </p:spPr>
        <p:txBody>
          <a:bodyPr>
            <a:normAutofit/>
          </a:bodyPr>
          <a:lstStyle/>
          <a:p>
            <a:r>
              <a:rPr lang="en-US" sz="2800" b="1" dirty="0"/>
              <a:t>CITATIONS/REFERENCES</a:t>
            </a:r>
          </a:p>
        </p:txBody>
      </p:sp>
      <p:sp>
        <p:nvSpPr>
          <p:cNvPr id="3" name="Content Placeholder 2"/>
          <p:cNvSpPr>
            <a:spLocks noGrp="1"/>
          </p:cNvSpPr>
          <p:nvPr>
            <p:ph idx="1"/>
          </p:nvPr>
        </p:nvSpPr>
        <p:spPr>
          <a:xfrm>
            <a:off x="457200" y="914400"/>
            <a:ext cx="8305800" cy="4876800"/>
          </a:xfrm>
        </p:spPr>
        <p:txBody>
          <a:bodyPr>
            <a:noAutofit/>
          </a:bodyPr>
          <a:lstStyle/>
          <a:p>
            <a:pPr lvl="0">
              <a:buNone/>
            </a:pPr>
            <a:endParaRPr lang="en-US" sz="1600" dirty="0"/>
          </a:p>
          <a:p>
            <a:pPr lvl="0">
              <a:buNone/>
            </a:pPr>
            <a:r>
              <a:rPr lang="en-US" sz="1600" dirty="0" err="1"/>
              <a:t>Adebote</a:t>
            </a:r>
            <a:r>
              <a:rPr lang="en-US" sz="1600" dirty="0"/>
              <a:t>, D.A., </a:t>
            </a:r>
            <a:r>
              <a:rPr lang="en-US" sz="1600" dirty="0" err="1"/>
              <a:t>Oniye</a:t>
            </a:r>
            <a:r>
              <a:rPr lang="en-US" sz="1600" dirty="0"/>
              <a:t>, S.J., </a:t>
            </a:r>
            <a:r>
              <a:rPr lang="en-US" sz="1600" dirty="0" err="1"/>
              <a:t>Ndams</a:t>
            </a:r>
            <a:r>
              <a:rPr lang="en-US" sz="1600" dirty="0"/>
              <a:t>, I.S. &amp; </a:t>
            </a:r>
            <a:r>
              <a:rPr lang="en-US" sz="1600" dirty="0" err="1"/>
              <a:t>Nache</a:t>
            </a:r>
            <a:r>
              <a:rPr lang="en-US" sz="1600" dirty="0"/>
              <a:t>, K.M. (2006). The Breeding of Mosquitoes (</a:t>
            </a:r>
            <a:r>
              <a:rPr lang="en-US" sz="1600" dirty="0" err="1"/>
              <a:t>Diptera</a:t>
            </a:r>
            <a:r>
              <a:rPr lang="en-US" sz="1600" dirty="0"/>
              <a:t>:  </a:t>
            </a:r>
            <a:r>
              <a:rPr lang="en-US" sz="1600" dirty="0" err="1"/>
              <a:t>Culicidae</a:t>
            </a:r>
            <a:r>
              <a:rPr lang="en-US" sz="1600" dirty="0"/>
              <a:t>) in Peridomestic Containers and Implication in Yellow Fever Transmission in Villages around Zaria, Northern Nigeria. Journal of Entomology, 3, 180–188.</a:t>
            </a:r>
          </a:p>
          <a:p>
            <a:pPr lvl="0">
              <a:buNone/>
            </a:pPr>
            <a:endParaRPr lang="en-US" sz="1600" dirty="0"/>
          </a:p>
          <a:p>
            <a:pPr lvl="0">
              <a:buNone/>
            </a:pPr>
            <a:r>
              <a:rPr lang="en-US" sz="1600" dirty="0" err="1"/>
              <a:t>Afolabi</a:t>
            </a:r>
            <a:r>
              <a:rPr lang="en-US" sz="1600" dirty="0"/>
              <a:t>, O.J. &amp; </a:t>
            </a:r>
            <a:r>
              <a:rPr lang="en-US" sz="1600" dirty="0" err="1"/>
              <a:t>Aladesanmi</a:t>
            </a:r>
            <a:r>
              <a:rPr lang="en-US" sz="1600" dirty="0"/>
              <a:t>, C.O. (2018). Seasonal Variation in Distribution and Abundance of  Mosquitoes (</a:t>
            </a:r>
            <a:r>
              <a:rPr lang="en-US" sz="1600" dirty="0" err="1"/>
              <a:t>Diptera</a:t>
            </a:r>
            <a:r>
              <a:rPr lang="en-US" sz="1600" dirty="0"/>
              <a:t>: </a:t>
            </a:r>
            <a:r>
              <a:rPr lang="en-US" sz="1600" dirty="0" err="1"/>
              <a:t>Culidae</a:t>
            </a:r>
            <a:r>
              <a:rPr lang="en-US" sz="1600" dirty="0"/>
              <a:t>) in Akure North Local Government Area, Ondo State, Nigeria.  Uttar Pradesh Journal of Zoology, 38, 149–159.</a:t>
            </a:r>
          </a:p>
          <a:p>
            <a:pPr lvl="0">
              <a:buNone/>
            </a:pPr>
            <a:endParaRPr lang="en-US" sz="1600" dirty="0"/>
          </a:p>
          <a:p>
            <a:pPr lvl="0">
              <a:buNone/>
            </a:pPr>
            <a:r>
              <a:rPr lang="en-US" sz="1600" dirty="0"/>
              <a:t>Clement, A.N. (1992). Development, Nutrition and Reproduction of Mosquitoes. In  The Biology of  Mosquitoes, London: Chapman and Hall. </a:t>
            </a:r>
          </a:p>
          <a:p>
            <a:pPr lvl="0">
              <a:buNone/>
            </a:pPr>
            <a:endParaRPr lang="en-US" sz="1600" dirty="0"/>
          </a:p>
          <a:p>
            <a:pPr lvl="0">
              <a:buNone/>
            </a:pPr>
            <a:r>
              <a:rPr lang="en-US" sz="1600" dirty="0" err="1"/>
              <a:t>Nwoke</a:t>
            </a:r>
            <a:r>
              <a:rPr lang="en-US" sz="1600" dirty="0"/>
              <a:t>, B.E.B., </a:t>
            </a:r>
            <a:r>
              <a:rPr lang="en-US" sz="1600" dirty="0" err="1"/>
              <a:t>Nduka</a:t>
            </a:r>
            <a:r>
              <a:rPr lang="en-US" sz="1600" dirty="0"/>
              <a:t>, F.O., </a:t>
            </a:r>
            <a:r>
              <a:rPr lang="en-US" sz="1600" dirty="0" err="1"/>
              <a:t>Okereke</a:t>
            </a:r>
            <a:r>
              <a:rPr lang="en-US" sz="1600" dirty="0"/>
              <a:t>, O.M. &amp; </a:t>
            </a:r>
            <a:r>
              <a:rPr lang="en-US" sz="1600" dirty="0" err="1"/>
              <a:t>Ehighibe</a:t>
            </a:r>
            <a:r>
              <a:rPr lang="en-US" sz="1600" dirty="0"/>
              <a:t>, O.C. (1993)</a:t>
            </a:r>
            <a:r>
              <a:rPr lang="en-US" sz="1600" b="1" dirty="0"/>
              <a:t>. </a:t>
            </a:r>
            <a:r>
              <a:rPr lang="en-US" sz="1600" dirty="0"/>
              <a:t>Sustainable Urban   Development and Human Health Septic Tanks As A Major Breeding Habitat Of Mosquito Vectors Of Human Disease in South Eastern Nigeria. Appl. </a:t>
            </a:r>
            <a:r>
              <a:rPr lang="en-US" sz="1600" dirty="0" err="1"/>
              <a:t>Parasitol</a:t>
            </a:r>
            <a:r>
              <a:rPr lang="en-US" sz="1600" dirty="0"/>
              <a:t>.</a:t>
            </a:r>
            <a:r>
              <a:rPr lang="en-US" sz="1600" b="1" dirty="0"/>
              <a:t> </a:t>
            </a:r>
            <a:r>
              <a:rPr lang="en-US" sz="1600" dirty="0"/>
              <a:t>34, 1-10.</a:t>
            </a:r>
          </a:p>
          <a:p>
            <a:pPr lvl="0">
              <a:buNone/>
            </a:pPr>
            <a:endParaRPr lang="en-US" sz="1600" dirty="0"/>
          </a:p>
          <a:p>
            <a:pPr lvl="0">
              <a:buNone/>
            </a:pPr>
            <a:r>
              <a:rPr lang="en-US" sz="1600" dirty="0"/>
              <a:t>WHO (2014). World Malaria Report 2014. Geneva: World Health Organization</a:t>
            </a:r>
          </a:p>
        </p:txBody>
      </p:sp>
      <p:pic>
        <p:nvPicPr>
          <p:cNvPr id="4" name="Picture 2"/>
          <p:cNvPicPr>
            <a:picLocks noChangeAspect="1" noChangeArrowheads="1"/>
          </p:cNvPicPr>
          <p:nvPr/>
        </p:nvPicPr>
        <p:blipFill>
          <a:blip r:embed="rId2" cstate="print"/>
          <a:srcRect/>
          <a:stretch>
            <a:fillRect/>
          </a:stretch>
        </p:blipFill>
        <p:spPr bwMode="auto">
          <a:xfrm>
            <a:off x="3048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1" y="5943600"/>
            <a:ext cx="8458200" cy="609600"/>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FB609012-146D-6549-82A0-E29FF69734F1}"/>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1000" y="304800"/>
            <a:ext cx="1600201" cy="609600"/>
          </a:xfrm>
          <a:prstGeom prst="rect">
            <a:avLst/>
          </a:prstGeom>
          <a:noFill/>
          <a:ln w="9525">
            <a:noFill/>
            <a:miter lim="800000"/>
            <a:headEnd/>
            <a:tailEnd/>
          </a:ln>
          <a:effectLst/>
        </p:spPr>
      </p:pic>
      <p:pic>
        <p:nvPicPr>
          <p:cNvPr id="5" name="Picture 4"/>
          <p:cNvPicPr/>
          <p:nvPr/>
        </p:nvPicPr>
        <p:blipFill>
          <a:blip r:embed="rId3"/>
          <a:srcRect/>
          <a:stretch>
            <a:fillRect/>
          </a:stretch>
        </p:blipFill>
        <p:spPr bwMode="auto">
          <a:xfrm>
            <a:off x="7543800" y="152400"/>
            <a:ext cx="1213617" cy="685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304800" y="5486400"/>
            <a:ext cx="8458200" cy="609600"/>
          </a:xfrm>
          <a:prstGeom prst="rect">
            <a:avLst/>
          </a:prstGeom>
          <a:noFill/>
          <a:ln w="9525">
            <a:noFill/>
            <a:miter lim="800000"/>
            <a:headEnd/>
            <a:tailEnd/>
          </a:ln>
          <a:effectLst/>
        </p:spPr>
      </p:pic>
      <p:pic>
        <p:nvPicPr>
          <p:cNvPr id="7" name="Picture 2" descr="D:\DOCUMENTS\My Pictures\Microsoft Clip Organizer\j0435243.png"/>
          <p:cNvPicPr>
            <a:picLocks noChangeAspect="1" noChangeArrowheads="1"/>
          </p:cNvPicPr>
          <p:nvPr/>
        </p:nvPicPr>
        <p:blipFill>
          <a:blip r:embed="rId5" cstate="print"/>
          <a:srcRect b="17430"/>
          <a:stretch>
            <a:fillRect/>
          </a:stretch>
        </p:blipFill>
        <p:spPr bwMode="auto">
          <a:xfrm>
            <a:off x="3505200" y="1143000"/>
            <a:ext cx="2514600" cy="1746250"/>
          </a:xfrm>
          <a:prstGeom prst="rect">
            <a:avLst/>
          </a:prstGeom>
          <a:noFill/>
          <a:ln w="9525">
            <a:noFill/>
            <a:miter lim="800000"/>
            <a:headEnd/>
            <a:tailEnd/>
          </a:ln>
        </p:spPr>
      </p:pic>
      <p:sp>
        <p:nvSpPr>
          <p:cNvPr id="10" name="Rectangle 9"/>
          <p:cNvSpPr/>
          <p:nvPr/>
        </p:nvSpPr>
        <p:spPr>
          <a:xfrm>
            <a:off x="3200400" y="3048000"/>
            <a:ext cx="3276600" cy="646331"/>
          </a:xfrm>
          <a:prstGeom prst="rect">
            <a:avLst/>
          </a:prstGeom>
          <a:noFill/>
        </p:spPr>
        <p:txBody>
          <a:bodyPr wrap="squar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p>
        </p:txBody>
      </p:sp>
      <p:sp>
        <p:nvSpPr>
          <p:cNvPr id="11" name="Rectangle 10"/>
          <p:cNvSpPr/>
          <p:nvPr/>
        </p:nvSpPr>
        <p:spPr>
          <a:xfrm>
            <a:off x="3429000" y="457200"/>
            <a:ext cx="248523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p:txBody>
      </p:sp>
      <p:sp>
        <p:nvSpPr>
          <p:cNvPr id="8" name="Rectangle 7">
            <a:extLst>
              <a:ext uri="{FF2B5EF4-FFF2-40B4-BE49-F238E27FC236}">
                <a16:creationId xmlns:a16="http://schemas.microsoft.com/office/drawing/2014/main" id="{518C056C-D514-E646-B9C2-30D561E0B906}"/>
              </a:ext>
            </a:extLst>
          </p:cNvPr>
          <p:cNvSpPr/>
          <p:nvPr/>
        </p:nvSpPr>
        <p:spPr>
          <a:xfrm>
            <a:off x="5410200" y="6581001"/>
            <a:ext cx="4572000" cy="276999"/>
          </a:xfrm>
          <a:prstGeom prst="rect">
            <a:avLst/>
          </a:prstGeom>
        </p:spPr>
        <p:txBody>
          <a:bodyPr>
            <a:spAutoFit/>
          </a:bodyPr>
          <a:lstStyle/>
          <a:p>
            <a:pPr lvl="0"/>
            <a:r>
              <a:rPr lang="en-US" sz="1200" dirty="0"/>
              <a:t>Paul Eke, </a:t>
            </a:r>
            <a:r>
              <a:rPr lang="en-US" sz="1200" dirty="0" err="1"/>
              <a:t>Kemisola</a:t>
            </a:r>
            <a:r>
              <a:rPr lang="en-US" sz="1200" dirty="0"/>
              <a:t> </a:t>
            </a:r>
            <a:r>
              <a:rPr lang="en-US" sz="1200" dirty="0" err="1"/>
              <a:t>Akomolafe</a:t>
            </a:r>
            <a:r>
              <a:rPr lang="en-US" sz="1200" dirty="0"/>
              <a:t> and Temitope </a:t>
            </a:r>
            <a:r>
              <a:rPr lang="en-US" sz="1200" dirty="0" err="1"/>
              <a:t>Akinsunmade</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3696</TotalTime>
  <Words>1511</Words>
  <Application>Microsoft Macintosh PowerPoint</Application>
  <PresentationFormat>On-screen Show (4:3)</PresentationFormat>
  <Paragraphs>190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2020 GLOBE VIRTUAL MEETING  STUDENT SHOWCASE</vt:lpstr>
      <vt:lpstr>PowerPoint Presentation</vt:lpstr>
      <vt:lpstr>RESEARCH QUESTIONS</vt:lpstr>
      <vt:lpstr>RESEARCH METHODS</vt:lpstr>
      <vt:lpstr>DATA/RESULTS</vt:lpstr>
      <vt:lpstr>DISCUSSION</vt:lpstr>
      <vt:lpstr>CONCLUSION</vt:lpstr>
      <vt:lpstr>CITATIONS/REFERENCES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GLOBE VIRTUAL MEETING  STUDENT SHOWCASE</dc:title>
  <dc:creator>USER</dc:creator>
  <cp:lastModifiedBy>Microsoft Office User</cp:lastModifiedBy>
  <cp:revision>53</cp:revision>
  <dcterms:created xsi:type="dcterms:W3CDTF">2020-06-17T07:13:48Z</dcterms:created>
  <dcterms:modified xsi:type="dcterms:W3CDTF">2020-07-16T00:43:47Z</dcterms:modified>
</cp:coreProperties>
</file>