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16"/>
  </p:notesMasterIdLst>
  <p:sldIdLst>
    <p:sldId id="258" r:id="rId3"/>
    <p:sldId id="260" r:id="rId4"/>
    <p:sldId id="267" r:id="rId5"/>
    <p:sldId id="269" r:id="rId6"/>
    <p:sldId id="268" r:id="rId7"/>
    <p:sldId id="270" r:id="rId8"/>
    <p:sldId id="271" r:id="rId9"/>
    <p:sldId id="275" r:id="rId10"/>
    <p:sldId id="272" r:id="rId11"/>
    <p:sldId id="273" r:id="rId12"/>
    <p:sldId id="27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C67"/>
    <a:srgbClr val="BF8D2E"/>
    <a:srgbClr val="001676"/>
    <a:srgbClr val="001D52"/>
    <a:srgbClr val="00065A"/>
    <a:srgbClr val="000962"/>
    <a:srgbClr val="000B6A"/>
    <a:srgbClr val="003076"/>
    <a:srgbClr val="201675"/>
    <a:srgbClr val="001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9"/>
    <p:restoredTop sz="94694"/>
  </p:normalViewPr>
  <p:slideViewPr>
    <p:cSldViewPr snapToGrid="0" snapToObjects="1">
      <p:cViewPr varScale="1">
        <p:scale>
          <a:sx n="115" d="100"/>
          <a:sy n="115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3F6B4-91F9-F74C-AE03-62CF8F07765B}" type="datetimeFigureOut">
              <a:rPr lang="en-US" smtClean="0"/>
              <a:t>7/12/20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8D73E-970D-2246-A1E8-4F32A1366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9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8D73E-970D-2246-A1E8-4F32A1366A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E5C673D-63CC-3249-9847-5724130F9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2043" t="14394" r="24992" b="15430"/>
          <a:stretch/>
        </p:blipFill>
        <p:spPr>
          <a:xfrm>
            <a:off x="7307097" y="1015385"/>
            <a:ext cx="4884904" cy="5281250"/>
          </a:xfrm>
          <a:prstGeom prst="rect">
            <a:avLst/>
          </a:prstGeom>
        </p:spPr>
      </p:pic>
      <p:pic>
        <p:nvPicPr>
          <p:cNvPr id="5" name="Picture 4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5E81146-8FAE-BC4F-ABCE-7AE751D56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9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79035" y="1800898"/>
            <a:ext cx="6040690" cy="823912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679035" y="3079102"/>
            <a:ext cx="6040690" cy="82391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grpSp>
        <p:nvGrpSpPr>
          <p:cNvPr id="4" name="Group 3" descr="On a green background, the logos and wording of Sponsored by NASA, Supported by NSF, NOAA, and the Department of State, Implemented by UCAR" title="GLOBE Sponsor Strip">
            <a:extLst>
              <a:ext uri="{FF2B5EF4-FFF2-40B4-BE49-F238E27FC236}">
                <a16:creationId xmlns:a16="http://schemas.microsoft.com/office/drawing/2014/main" id="{A931BE28-02E1-EE4B-9317-9D19AA2DB086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9A216D-B5D4-CC49-BF09-A0C8F36478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390BCC-B68B-1645-A955-628B73795C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  <p:pic>
        <p:nvPicPr>
          <p:cNvPr id="34" name="Picture 33" descr="Students from the GLOBE community carrying a giant inflatable globe through a town." title="Kids with globe">
            <a:extLst>
              <a:ext uri="{FF2B5EF4-FFF2-40B4-BE49-F238E27FC236}">
                <a16:creationId xmlns:a16="http://schemas.microsoft.com/office/drawing/2014/main" id="{212C0941-D22A-8549-9296-85D17ABB9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212" t="4444" r="29996" b="41926"/>
          <a:stretch/>
        </p:blipFill>
        <p:spPr>
          <a:xfrm>
            <a:off x="7530465" y="335280"/>
            <a:ext cx="3984888" cy="39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FE14-2391-CA40-B69E-20E3A827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41E4-5FF6-0841-96B8-8AC5BBD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AE17-1646-524C-9B1F-0ED5E1E5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33CB-FC9B-964C-B1A6-18FE977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72E7-6004-104F-A7D0-81CC826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2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7" y="1466532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0297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B780A-21F7-494F-B264-4CCC19E1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90239"/>
            <a:ext cx="5157787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F3AF-00E2-FC48-9418-D1B50D3E4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22086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58E67-3887-D842-87AB-D57A2EE1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90239"/>
            <a:ext cx="5183188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9B671-9A40-8048-88B6-E9E3D8BF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F9367-1C7F-8F4F-89F4-FB111F9B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40040-33D7-A142-A3A7-1049F144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F051-9A99-AE4B-8E20-2EA7769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811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F642-4AB8-6B4D-ACFD-BDE2141E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581151"/>
            <a:ext cx="6172200" cy="42878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3411B-2A05-5544-B627-BE6A5543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FBF2D-9035-5747-B6EA-ABA2483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67FE-6B5E-C34C-8EB8-789E7F0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CF043-2A78-4648-AB8E-2799378B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20AF-B588-3C4B-BA39-C3421AD2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0208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2B7E6-9C3F-FD44-B5C7-BA7C4957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7300" y="1414145"/>
            <a:ext cx="6172200" cy="44548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49441-BE01-5E47-A95C-CFB94745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29280"/>
            <a:ext cx="3932237" cy="2739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0F030-9B6D-4E4A-BC2D-1F4753FA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24501-2866-BB48-AC98-28E498D6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EFB4B-4725-BB42-BD2C-D0D2103B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028F-DB54-C345-8E84-3EE86B01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9A665-B734-4248-B0A2-B26326C05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5849-6320-A340-AC2E-C6EA3975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BBE5-C668-0947-9E1C-407B71D5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02B8-5F44-A14D-A2C0-1CDCE7BF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81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D8F77-875F-A344-8E81-9B299167D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63000" y="1532890"/>
            <a:ext cx="2628900" cy="448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6178F-48F7-854E-8019-2E067A73D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13205"/>
            <a:ext cx="7734300" cy="4369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A6856-4D72-6A4F-AD76-2F55CE69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F72D-89E2-7545-AC7C-3AB59E8F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51131-032C-CF4D-99BB-CEB43762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4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EE01-8CEF-A745-A69B-1E02415D5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1F905-A6AD-8C4B-8440-E5EA0DE4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7A87-1BB4-6F40-B595-9967DDCF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135A-CFCE-024E-A280-57A70A7D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A333-B9C3-AD47-8DED-1596B69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6D4D-3EEF-744E-AB05-EE4D43A4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88DE-771B-5244-9B5F-0C881F9CB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7DC2-A2B6-0149-84EE-E4005AED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C98B-5976-2E49-B1BE-EFD13380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D2C10-81C3-EC4E-84FB-AED5E530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8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FD7D-30A3-DF4D-9CA1-E160DA4F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C5EE-D5E1-AE46-8AEC-FAA325EA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F7DD-2123-054C-90BB-B6588E17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54E1-AB13-CF4C-9A28-465EFFCD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626A-5B22-3246-AF9E-5F2D80C8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0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126B-105D-4F40-8958-A1E3B02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39FD5-3B69-384E-BC20-3373D5007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6BDF9-2B0C-494D-BAB2-C84D1A17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748B9-DF20-D244-ABE1-77E07650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5F903-8AD5-9743-A3A0-FCB3EBAF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40F2-D01B-7F42-920F-E1BFEA4A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440" y="1430642"/>
            <a:ext cx="10251660" cy="938587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3440" y="2539974"/>
            <a:ext cx="10251660" cy="3321375"/>
          </a:xfrm>
        </p:spPr>
        <p:txBody>
          <a:bodyPr/>
          <a:lstStyle/>
          <a:p>
            <a:pPr lvl="0"/>
            <a:r>
              <a:rPr lang="en-US" dirty="0"/>
              <a:t>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D96520B-9326-B546-91E2-3597AE1D8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6CB7C7-2334-EB44-BC2E-29B2C557B6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6480" y="6319827"/>
            <a:ext cx="5019040" cy="4396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50F399-72D6-DD47-B528-3C13C17A5530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EA25C3-ECA7-F54E-9B66-603F33EB82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0C8CB2-B4A5-3541-B08D-02789E6040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71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CDEE-1835-944E-B7B2-225338F3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09E4-F16F-9748-B7BA-AEA064739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5D29-3681-3348-99D9-8F8AB026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ECD73-4C28-EE45-8005-A2F70F655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38F6F-1009-464F-BDC6-C59AA912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7A284-0FFB-8D49-AB7B-68478D7F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DC491-D483-4440-8147-0D4B8149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1B4B-BAA0-6A44-B6A8-D654FDD5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37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BEE5-E651-BB4F-837C-58573A3A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2C07E-BE94-3B42-BFC2-D831F885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AA40C-380B-EB45-A61E-9AC6A9C6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565B3-A3C8-A941-B8D0-45829AF1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6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9C44E-1451-C141-BAC7-DDFE64EF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8D470-D52A-8F4A-AFD2-6125A003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38A3-1403-F244-9F1C-41AA645F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D099-84B1-AB48-8351-902022CA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BF9B-0E30-1C4C-85D6-F8DDB6F67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E3DCD-6A82-854D-9C9F-C68DC50AF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317DC-CEBB-494E-8973-414D25F0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4BC48-36B5-6A40-948E-4E83CAB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0F82-F213-324B-B36C-773EF0D4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8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3995-8B53-6241-AA64-62F8DC0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FF0B6-D26B-FC47-9EC9-B516919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E4DF2-5A02-DF4D-9D03-8338382F7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C0D66-55F8-114D-8448-3FABC033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6AA0-0624-3945-A827-99BE8A98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1B766-3153-8A48-A851-F4F1F1C1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54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0CE-EB3E-1B40-879F-FB394832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8727B-96B5-8544-A64D-D3AE7702A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414A2-CD12-6442-898C-F0012ECB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89A-CF80-3346-B8C7-5928E167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AD4D-3358-784C-9B98-C275448F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25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7A1B-BB1F-9241-82B4-E7E796AE5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4C568-D702-2E4A-B98D-143A3B318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ECF3-01C1-EC40-A2A4-9F83106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9D50-2FAA-7E40-B445-2CB78B75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81014-8D9C-5547-AEAD-A05B7C77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6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500" y="1798419"/>
            <a:ext cx="5339224" cy="3754898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72563" y="1798419"/>
            <a:ext cx="5339225" cy="3754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IMAGE, CHART, VIDEO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66F0EA9-9F42-2745-A9F9-7FA4BD4AC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C418F0-19EF-3749-AB40-D2A9AE841565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A3AE1E-B065-D74C-802E-F7BCE3760BD8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5868F7-0CC3-FF40-A01C-F2CF68F6B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36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CE3C-8541-C840-A2E1-1044BFDFB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14945"/>
            <a:ext cx="10896600" cy="7250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ADD SECTION HEADER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D1BCB-6318-F844-8E90-3457D031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pPr/>
              <a:t>7/12/20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76F0E-C36F-9B48-B4D8-B046EA81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45D40-4EAC-074D-9E73-58CF0459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1FC97E49-1CEB-8342-AA9F-80EDB8614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29A58A-E7F6-2D49-8378-12654D648CA4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7FECA5-8DF4-9B4F-90E6-DD6B7378D80E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8DFB00-11F4-8249-B6A0-12F9D90BA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54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ullet-List-and-Chart-Imag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190" y="1656081"/>
            <a:ext cx="3190130" cy="3169920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75760" y="1656081"/>
            <a:ext cx="7545185" cy="4246880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CHART, IMAGE, OR VIDEO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D7B5A67-66C1-7B4B-867C-19A3D4CF50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3F47FA-BB6E-B545-B1B8-FCFDFD9E1F21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955607-09E2-2B46-B390-03EE25E74C9D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EECD37-CE87-5146-8379-42AF8298D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202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914381"/>
            <a:ext cx="5339224" cy="4008899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17923" y="1914381"/>
            <a:ext cx="5339221" cy="40088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BB1FC4E3-6C2C-F445-AD3E-5226237B3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5AD54-F20D-CA48-8BED-C18984831B7E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507337-8F61-CC48-985B-4C2421E51E5A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6F940A-BD3D-AC48-A62F-7FFA88295A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Map-GLOBE-country-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highlighting all 123 countries that are part of the GLOBE Program. " title="GLOBE countries map">
            <a:extLst>
              <a:ext uri="{FF2B5EF4-FFF2-40B4-BE49-F238E27FC236}">
                <a16:creationId xmlns:a16="http://schemas.microsoft.com/office/drawing/2014/main" id="{F26C1564-7084-BC48-8C33-F21122B99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6780"/>
            <a:ext cx="12192000" cy="5845075"/>
          </a:xfrm>
          <a:prstGeom prst="rect">
            <a:avLst/>
          </a:prstGeom>
        </p:spPr>
      </p:pic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18213111-B3AA-E04B-A90A-ABBEC8F8F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4CE8D2-A9B8-304A-A616-42C31AC962A3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4D273-5D75-844E-87E7-B0A14835A23C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251391-B190-AC41-9955-514E5E27D3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95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Final-slide-contact-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group of GLOBE students from around the world wearing native dress from many cultures and locations and holding a GLOBE flag. " title="GLOBE students">
            <a:extLst>
              <a:ext uri="{FF2B5EF4-FFF2-40B4-BE49-F238E27FC236}">
                <a16:creationId xmlns:a16="http://schemas.microsoft.com/office/drawing/2014/main" id="{7EA75CA0-A1FD-FD4F-B37C-5062CD444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122" t="2178" r="14057"/>
          <a:stretch/>
        </p:blipFill>
        <p:spPr>
          <a:xfrm>
            <a:off x="5399807" y="999835"/>
            <a:ext cx="6791410" cy="5356515"/>
          </a:xfrm>
          <a:prstGeom prst="rect">
            <a:avLst/>
          </a:prstGeom>
          <a:ln w="317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48C09-5092-C04E-833B-B6BCD6AFF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1826022"/>
            <a:ext cx="4378960" cy="636664"/>
          </a:xfrm>
        </p:spPr>
        <p:txBody>
          <a:bodyPr anchor="b"/>
          <a:lstStyle>
            <a:lvl1pPr algn="ctr">
              <a:defRPr sz="2000"/>
            </a:lvl1pPr>
          </a:lstStyle>
          <a:p>
            <a:r>
              <a:rPr lang="en-US" dirty="0"/>
              <a:t>ADD CONTACT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54A3B-6B26-5C4E-AD87-679FB2EB7E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8640" y="2662382"/>
            <a:ext cx="4378960" cy="2294074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20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0D63-039A-C14C-9389-33EA3F61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F0DA5-807D-8B4D-B437-650BD330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4FF7D-25AA-A149-BD57-817CF1C0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DDBBD-5AC6-FD42-9F73-1DC6073A85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783" y="6356350"/>
            <a:ext cx="5332434" cy="467318"/>
          </a:xfrm>
          <a:prstGeom prst="rect">
            <a:avLst/>
          </a:prstGeom>
          <a:effectLst>
            <a:outerShdw blurRad="50800" dist="50800" dir="5400000" sx="27000" sy="27000" algn="ctr" rotWithShape="0">
              <a:srgbClr val="000000">
                <a:alpha val="8000"/>
              </a:srgbClr>
            </a:outerShdw>
          </a:effectLst>
        </p:spPr>
      </p:pic>
      <p:pic>
        <p:nvPicPr>
          <p:cNvPr id="16" name="Picture 15" descr="Text saying &quot;for more information, visit www.globe.gov.&quot; ">
            <a:extLst>
              <a:ext uri="{FF2B5EF4-FFF2-40B4-BE49-F238E27FC236}">
                <a16:creationId xmlns:a16="http://schemas.microsoft.com/office/drawing/2014/main" id="{E16CFD48-434C-3243-A928-2448C1D0CD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553" y="5890872"/>
            <a:ext cx="2966654" cy="193939"/>
          </a:xfrm>
          <a:prstGeom prst="rect">
            <a:avLst/>
          </a:prstGeom>
        </p:spPr>
      </p:pic>
      <p:pic>
        <p:nvPicPr>
          <p:cNvPr id="22" name="Picture 21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2540157-A418-3C48-94F9-C7AE03DDEA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B655312-50A1-2E49-B1D0-71DA1C181A7D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F47E72-A19E-0E4C-AE11-6B2DA3D85E99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A4D22C-D96C-E34D-896E-30BE0871D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62EF4C-6837-E64F-B444-E8E538DF20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800" y="3332479"/>
            <a:ext cx="6558280" cy="512921"/>
          </a:xfrm>
        </p:spPr>
        <p:txBody>
          <a:bodyPr anchor="b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FADFF6-868C-3544-924D-D0FE92B2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88143"/>
            <a:ext cx="6558280" cy="1238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742C5-A148-F54F-A470-3696B185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191"/>
            <a:ext cx="1051560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FDA9-06FB-0E41-A3AC-E0AD0310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46648"/>
            <a:ext cx="10515600" cy="332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482F-30EB-4949-B4BB-FDCCC4D2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BDBB4A-52A4-0E44-A608-CF4D949E412D}" type="datetimeFigureOut">
              <a:rPr lang="en-US" smtClean="0"/>
              <a:pPr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B515-6CC6-304D-95CC-EAD704C53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8E32B-561E-4147-96A5-49824E83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1" r:id="rId4"/>
    <p:sldLayoutId id="2147483654" r:id="rId5"/>
    <p:sldLayoutId id="2147483688" r:id="rId6"/>
    <p:sldLayoutId id="2147483687" r:id="rId7"/>
    <p:sldLayoutId id="2147483652" r:id="rId8"/>
    <p:sldLayoutId id="2147483649" r:id="rId9"/>
    <p:sldLayoutId id="2147483651" r:id="rId10"/>
    <p:sldLayoutId id="2147483653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081E75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50000"/>
          </a:schemeClr>
        </a:buClr>
        <a:buSzPct val="103000"/>
        <a:buFont typeface="Wingdings" pitchFamily="2" charset="2"/>
        <a:buChar char="§"/>
        <a:defRPr sz="2800" b="0" i="0" kern="1200">
          <a:solidFill>
            <a:schemeClr val="accent1">
              <a:lumMod val="50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4AA00"/>
        </a:buClr>
        <a:buFont typeface="Wingdings" pitchFamily="2" charset="2"/>
        <a:buChar char="§"/>
        <a:defRPr sz="28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800"/>
        </a:spcBef>
        <a:buClr>
          <a:srgbClr val="B09400"/>
        </a:buClr>
        <a:buFont typeface="Wingdings" pitchFamily="2" charset="2"/>
        <a:buChar char="§"/>
        <a:defRPr sz="24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68908"/>
        </a:buClr>
        <a:buFont typeface="Wingdings" pitchFamily="2" charset="2"/>
        <a:buChar char="§"/>
        <a:defRPr sz="20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68908"/>
        </a:buClr>
        <a:buFont typeface="Wingdings" pitchFamily="2" charset="2"/>
        <a:buChar char="§"/>
        <a:defRPr sz="20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3EBD-8403-7D4F-A12F-28B6AA14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133B-38D8-1441-B48C-FFFF1A7C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CE2B-628F-104B-BFF9-4062E2EB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17D3-6F94-A742-A396-A388579C5AF3}" type="datetimeFigureOut">
              <a:rPr lang="en-US" smtClean="0"/>
              <a:t>7/12/20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2F7B5-5241-CD43-8F83-5F2AC33A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0F01-FCE6-8F4D-AF6D-6CF22BF4B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7278EF-C557-DD43-A4A4-F872A65B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35" y="1800897"/>
            <a:ext cx="6040690" cy="2055485"/>
          </a:xfrm>
        </p:spPr>
        <p:txBody>
          <a:bodyPr/>
          <a:lstStyle/>
          <a:p>
            <a:r>
              <a:rPr lang="en-US" dirty="0"/>
              <a:t>Looking to the Future….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The Year Ahead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6B7BE7-824D-BB47-9F5E-0DCB9609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035" y="4232041"/>
            <a:ext cx="6040690" cy="823912"/>
          </a:xfrm>
        </p:spPr>
        <p:txBody>
          <a:bodyPr>
            <a:normAutofit/>
          </a:bodyPr>
          <a:lstStyle/>
          <a:p>
            <a:r>
              <a:rPr lang="en-US" sz="2800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43900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70" y="1094160"/>
            <a:ext cx="10251660" cy="664790"/>
          </a:xfrm>
        </p:spPr>
        <p:txBody>
          <a:bodyPr/>
          <a:lstStyle/>
          <a:p>
            <a:r>
              <a:rPr lang="en-US" dirty="0"/>
              <a:t>Strategic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912D7-3669-0240-BFF2-44B3734B9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898614"/>
            <a:ext cx="9853830" cy="427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70" y="1094160"/>
            <a:ext cx="10251660" cy="664790"/>
          </a:xfrm>
        </p:spPr>
        <p:txBody>
          <a:bodyPr/>
          <a:lstStyle/>
          <a:p>
            <a:r>
              <a:rPr lang="en-US" dirty="0"/>
              <a:t>Strategic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A2B6D-8626-AB48-8EB6-3BC5CC4E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324499"/>
            <a:ext cx="7524749" cy="487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4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8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4939-BA51-0441-A274-F31D335C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40" y="2219722"/>
            <a:ext cx="4823460" cy="1755378"/>
          </a:xfrm>
        </p:spPr>
        <p:txBody>
          <a:bodyPr/>
          <a:lstStyle/>
          <a:p>
            <a:r>
              <a:rPr lang="en-US" dirty="0"/>
              <a:t>GLOBE Implementation Office</a:t>
            </a:r>
            <a:br>
              <a:rPr lang="en-US" dirty="0"/>
            </a:br>
            <a:r>
              <a:rPr lang="en-US" dirty="0"/>
              <a:t>UCAR</a:t>
            </a:r>
            <a:br>
              <a:rPr lang="en-US" dirty="0"/>
            </a:br>
            <a:r>
              <a:rPr lang="en-US" dirty="0"/>
              <a:t>BOULDER</a:t>
            </a:r>
            <a:br>
              <a:rPr lang="en-US" dirty="0"/>
            </a:br>
            <a:r>
              <a:rPr lang="en-US" dirty="0"/>
              <a:t>USA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help@globe.gov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8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34" y="1100510"/>
            <a:ext cx="10251660" cy="938587"/>
          </a:xfrm>
        </p:spPr>
        <p:txBody>
          <a:bodyPr/>
          <a:lstStyle/>
          <a:p>
            <a:r>
              <a:rPr lang="en-US" dirty="0"/>
              <a:t>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34" y="2472739"/>
            <a:ext cx="10251660" cy="3321375"/>
          </a:xfrm>
        </p:spPr>
        <p:txBody>
          <a:bodyPr/>
          <a:lstStyle/>
          <a:p>
            <a:pPr>
              <a:buClr>
                <a:srgbClr val="BF8D2E"/>
              </a:buClr>
            </a:pPr>
            <a:r>
              <a:rPr lang="en-US" dirty="0"/>
              <a:t>Science Working Group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has created a set of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criteria for evaluating and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proposing protocols to be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dropped from the program.  This process should be ready for   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final clearance by GIO and NASA by the end of 2020.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28949D-58DB-B848-9F5F-DF5A2A8B6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35" y="1417195"/>
            <a:ext cx="6952129" cy="31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4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34" y="1100510"/>
            <a:ext cx="10251660" cy="938587"/>
          </a:xfrm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34" y="2472739"/>
            <a:ext cx="10251660" cy="3321375"/>
          </a:xfrm>
        </p:spPr>
        <p:txBody>
          <a:bodyPr>
            <a:normAutofit/>
          </a:bodyPr>
          <a:lstStyle/>
          <a:p>
            <a:pPr>
              <a:buClr>
                <a:srgbClr val="BF8D2E"/>
              </a:buClr>
            </a:pPr>
            <a:r>
              <a:rPr lang="en-US" dirty="0"/>
              <a:t>Education Working Group has created a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revised trainer and mentor trainer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process.  This process is being communicated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to the community and should be ready 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for final implementation in 2021.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42D4C-12A5-7A47-A2C5-0CF8F2DD1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960" y="1219200"/>
            <a:ext cx="3766594" cy="4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34" y="1109449"/>
            <a:ext cx="10251660" cy="664790"/>
          </a:xfrm>
        </p:spPr>
        <p:txBody>
          <a:bodyPr/>
          <a:lstStyle/>
          <a:p>
            <a:r>
              <a:rPr lang="en-US" dirty="0"/>
              <a:t>Alumni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34" y="1774239"/>
            <a:ext cx="7044466" cy="4335013"/>
          </a:xfrm>
        </p:spPr>
        <p:txBody>
          <a:bodyPr>
            <a:normAutofit fontScale="92500"/>
          </a:bodyPr>
          <a:lstStyle/>
          <a:p>
            <a:pPr fontAlgn="base">
              <a:buClr>
                <a:schemeClr val="accent2"/>
              </a:buClr>
            </a:pPr>
            <a:r>
              <a:rPr lang="en-US" dirty="0"/>
              <a:t>Evaluation Working Group will prepare report on the GLOBE Alumni Interviews pilot project</a:t>
            </a:r>
          </a:p>
          <a:p>
            <a:pPr fontAlgn="base">
              <a:buClr>
                <a:schemeClr val="accent2"/>
              </a:buClr>
            </a:pPr>
            <a:r>
              <a:rPr lang="en-US" dirty="0"/>
              <a:t>Upload the Alumni set of questions on the GLOBE website (in a Survey Monkey or Google form format) to collect more responses</a:t>
            </a:r>
          </a:p>
          <a:p>
            <a:pPr fontAlgn="base">
              <a:buClr>
                <a:schemeClr val="accent2"/>
              </a:buClr>
            </a:pPr>
            <a:r>
              <a:rPr lang="en-US" dirty="0"/>
              <a:t>Collaborate with the GIO to update the Alumni page and to identify a mechanism to keep Alumni records so that this important group can remain engaged in the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E359C-07DE-9041-85B2-331F1A398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956086"/>
            <a:ext cx="4589800" cy="15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94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34" y="1100510"/>
            <a:ext cx="10251660" cy="938587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34" y="2157787"/>
            <a:ext cx="10251660" cy="3321375"/>
          </a:xfrm>
        </p:spPr>
        <p:txBody>
          <a:bodyPr>
            <a:normAutofit/>
          </a:bodyPr>
          <a:lstStyle/>
          <a:p>
            <a:pPr>
              <a:buClr>
                <a:srgbClr val="BF8D2E"/>
              </a:buClr>
            </a:pPr>
            <a:r>
              <a:rPr lang="en-US" dirty="0"/>
              <a:t>The Community Diversity,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 Equity, and Inclusion Task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 Force will provide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 recommendations in the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 fall of 2020 to the GIO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 and NASA.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A3348-7E05-3642-B5F7-D02FBDB1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212" y="1397000"/>
            <a:ext cx="7060587" cy="43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34" y="1386260"/>
            <a:ext cx="10251660" cy="664790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70" y="2371139"/>
            <a:ext cx="6460266" cy="3321375"/>
          </a:xfrm>
        </p:spPr>
        <p:txBody>
          <a:bodyPr>
            <a:normAutofit/>
          </a:bodyPr>
          <a:lstStyle/>
          <a:p>
            <a:pPr>
              <a:buClr>
                <a:srgbClr val="BF8D2E"/>
              </a:buClr>
            </a:pPr>
            <a:r>
              <a:rPr lang="en-US" dirty="0"/>
              <a:t>Technology Working Group continues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to work with and give feedback to 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SSAI on the new GO app and the</a:t>
            </a:r>
          </a:p>
          <a:p>
            <a:pPr marL="0" indent="0">
              <a:buClr>
                <a:srgbClr val="BF8D2E"/>
              </a:buClr>
              <a:buNone/>
            </a:pPr>
            <a:r>
              <a:rPr lang="en-US" dirty="0"/>
              <a:t>  website.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88B0D-70C7-0F46-A463-0B34822EF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336" y="2051050"/>
            <a:ext cx="5291364" cy="277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8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34" y="1195760"/>
            <a:ext cx="10251660" cy="664790"/>
          </a:xfrm>
        </p:spPr>
        <p:txBody>
          <a:bodyPr/>
          <a:lstStyle/>
          <a:p>
            <a:r>
              <a:rPr lang="en-US" dirty="0"/>
              <a:t>Campaigns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70" y="2051050"/>
            <a:ext cx="5795330" cy="3663950"/>
          </a:xfrm>
        </p:spPr>
        <p:txBody>
          <a:bodyPr>
            <a:normAutofit/>
          </a:bodyPr>
          <a:lstStyle/>
          <a:p>
            <a:pPr>
              <a:buClr>
                <a:srgbClr val="BF8D2E"/>
              </a:buClr>
            </a:pPr>
            <a:r>
              <a:rPr lang="en-US" dirty="0"/>
              <a:t>Campaigns will continue with all safety precautions followed wherever students and others collect data. </a:t>
            </a:r>
          </a:p>
          <a:p>
            <a:pPr>
              <a:buClr>
                <a:srgbClr val="BF8D2E"/>
              </a:buClr>
            </a:pPr>
            <a:r>
              <a:rPr lang="en-US" dirty="0"/>
              <a:t>Cloud Challenge begins this week for a month. </a:t>
            </a:r>
          </a:p>
          <a:p>
            <a:pPr>
              <a:buClr>
                <a:srgbClr val="BF8D2E"/>
              </a:buClr>
            </a:pPr>
            <a:r>
              <a:rPr lang="en-US" dirty="0"/>
              <a:t>New combined GO app may increase data entry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0D17D-F34B-8546-8446-FD4AE8D66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920" y="2159000"/>
            <a:ext cx="6078279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1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34" y="1195760"/>
            <a:ext cx="10251660" cy="664790"/>
          </a:xfrm>
        </p:spPr>
        <p:txBody>
          <a:bodyPr/>
          <a:lstStyle/>
          <a:p>
            <a:r>
              <a:rPr lang="en-US" dirty="0"/>
              <a:t>International Virtual Science Symposium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69" y="2051049"/>
            <a:ext cx="7029439" cy="4124463"/>
          </a:xfrm>
        </p:spPr>
        <p:txBody>
          <a:bodyPr>
            <a:normAutofit/>
          </a:bodyPr>
          <a:lstStyle/>
          <a:p>
            <a:pPr>
              <a:buClr>
                <a:srgbClr val="BF8D2E"/>
              </a:buClr>
            </a:pPr>
            <a:r>
              <a:rPr lang="en-US" dirty="0"/>
              <a:t>International Virtual Science Symposium will be launched in September</a:t>
            </a:r>
          </a:p>
          <a:p>
            <a:pPr>
              <a:buClr>
                <a:srgbClr val="BF8D2E"/>
              </a:buClr>
            </a:pPr>
            <a:r>
              <a:rPr lang="en-US" dirty="0"/>
              <a:t>Informational webinar to be held in October</a:t>
            </a:r>
          </a:p>
          <a:p>
            <a:pPr>
              <a:buClr>
                <a:srgbClr val="BF8D2E"/>
              </a:buClr>
            </a:pPr>
            <a:r>
              <a:rPr lang="en-US" dirty="0"/>
              <a:t>We look forward to receiving reports from students/teachers in the spring of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7AA51-4EA8-5440-B2E7-C2ADD500A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560" y="2385390"/>
            <a:ext cx="4903440" cy="27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0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70" y="1094160"/>
            <a:ext cx="10251660" cy="664790"/>
          </a:xfrm>
        </p:spPr>
        <p:txBody>
          <a:bodyPr/>
          <a:lstStyle/>
          <a:p>
            <a:r>
              <a:rPr lang="en-US" dirty="0"/>
              <a:t>Strategic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961322"/>
            <a:ext cx="6679096" cy="4287078"/>
          </a:xfrm>
        </p:spPr>
        <p:txBody>
          <a:bodyPr>
            <a:normAutofit/>
          </a:bodyPr>
          <a:lstStyle/>
          <a:p>
            <a:pPr>
              <a:buClr>
                <a:srgbClr val="BF8D2E"/>
              </a:buClr>
            </a:pPr>
            <a:r>
              <a:rPr lang="en-US" dirty="0"/>
              <a:t>GIO uses the strategic plan with WGs, and other groups to move the program forward. </a:t>
            </a:r>
          </a:p>
          <a:p>
            <a:pPr>
              <a:buClr>
                <a:srgbClr val="BF8D2E"/>
              </a:buClr>
            </a:pPr>
            <a:r>
              <a:rPr lang="en-US" dirty="0"/>
              <a:t>As a community, we continue to work toward the performance measures.</a:t>
            </a:r>
          </a:p>
          <a:p>
            <a:pPr>
              <a:buClr>
                <a:srgbClr val="BF8D2E"/>
              </a:buClr>
            </a:pPr>
            <a:r>
              <a:rPr lang="en-US" dirty="0"/>
              <a:t>These measures will be revised and updated in fall 2020 with the WGs and Dr. Valerie Williams, UCP Evaluator.</a:t>
            </a:r>
          </a:p>
          <a:p>
            <a:pPr>
              <a:buClr>
                <a:srgbClr val="BF8D2E"/>
              </a:buClr>
            </a:pPr>
            <a:r>
              <a:rPr lang="en-US" dirty="0"/>
              <a:t>Here are 2 examples of 2019 data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86512-5433-D548-BF04-2E366358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1293070"/>
            <a:ext cx="3708400" cy="47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17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NNER-3-18-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PPT-Widescreen-AM-FINAL-review-6-30-20" id="{98D221E0-2691-A748-8556-BF1DC508B388}" vid="{A4790DA8-225F-6A43-9797-1023B604833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PPT-Widescreen-AM-FINAL-review-6-30-20" id="{98D221E0-2691-A748-8556-BF1DC508B388}" vid="{C0115413-62E2-7C43-A345-F09337FF28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4178</TotalTime>
  <Words>366</Words>
  <Application>Microsoft Macintosh PowerPoint</Application>
  <PresentationFormat>Widescreen</PresentationFormat>
  <Paragraphs>48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Helvetica Neue Light</vt:lpstr>
      <vt:lpstr>Wingdings</vt:lpstr>
      <vt:lpstr>Office Theme</vt:lpstr>
      <vt:lpstr>Custom Design</vt:lpstr>
      <vt:lpstr>Looking to the Future….   The Year Ahead</vt:lpstr>
      <vt:lpstr>Science</vt:lpstr>
      <vt:lpstr>Education</vt:lpstr>
      <vt:lpstr>Alumni</vt:lpstr>
      <vt:lpstr>Community</vt:lpstr>
      <vt:lpstr>Technology</vt:lpstr>
      <vt:lpstr>Campaigns</vt:lpstr>
      <vt:lpstr>International Virtual Science Symposium 2021</vt:lpstr>
      <vt:lpstr>Strategic Plan</vt:lpstr>
      <vt:lpstr>Strategic Plan</vt:lpstr>
      <vt:lpstr>Strategic Plan</vt:lpstr>
      <vt:lpstr>PowerPoint Presentation</vt:lpstr>
      <vt:lpstr>GLOBE Implementation Office UCAR BOULDER USA  help@globe.gov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Julie Malmberg</cp:lastModifiedBy>
  <cp:revision>35</cp:revision>
  <dcterms:created xsi:type="dcterms:W3CDTF">2020-06-30T18:55:57Z</dcterms:created>
  <dcterms:modified xsi:type="dcterms:W3CDTF">2020-07-12T18:18:30Z</dcterms:modified>
</cp:coreProperties>
</file>