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23"/>
  </p:notesMasterIdLst>
  <p:sldIdLst>
    <p:sldId id="289" r:id="rId3"/>
    <p:sldId id="258" r:id="rId4"/>
    <p:sldId id="273" r:id="rId5"/>
    <p:sldId id="269" r:id="rId6"/>
    <p:sldId id="272" r:id="rId7"/>
    <p:sldId id="285" r:id="rId8"/>
    <p:sldId id="302" r:id="rId9"/>
    <p:sldId id="300" r:id="rId10"/>
    <p:sldId id="301" r:id="rId11"/>
    <p:sldId id="296" r:id="rId12"/>
    <p:sldId id="290" r:id="rId13"/>
    <p:sldId id="293" r:id="rId14"/>
    <p:sldId id="295" r:id="rId15"/>
    <p:sldId id="294" r:id="rId16"/>
    <p:sldId id="276" r:id="rId17"/>
    <p:sldId id="303" r:id="rId18"/>
    <p:sldId id="274" r:id="rId19"/>
    <p:sldId id="278" r:id="rId20"/>
    <p:sldId id="266"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C67"/>
    <a:srgbClr val="53C5D0"/>
    <a:srgbClr val="235270"/>
    <a:srgbClr val="001676"/>
    <a:srgbClr val="BF8D2E"/>
    <a:srgbClr val="001D52"/>
    <a:srgbClr val="00065A"/>
    <a:srgbClr val="000962"/>
    <a:srgbClr val="000B6A"/>
    <a:srgbClr val="003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34" autoAdjust="0"/>
    <p:restoredTop sz="73992" autoAdjust="0"/>
  </p:normalViewPr>
  <p:slideViewPr>
    <p:cSldViewPr snapToGrid="0" snapToObjects="1">
      <p:cViewPr varScale="1">
        <p:scale>
          <a:sx n="41" d="100"/>
          <a:sy n="41" d="100"/>
        </p:scale>
        <p:origin x="1332" y="3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5E404E-1B46-4D23-A93E-2F391A2B5951}" type="datetimeFigureOut">
              <a:rPr lang="en-US" smtClean="0"/>
              <a:t>7/12/2020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03C60-F048-4B5A-8992-38E1113CC2D7}" type="slidenum">
              <a:rPr lang="en-US" smtClean="0"/>
              <a:t>‹#›</a:t>
            </a:fld>
            <a:endParaRPr lang="en-US"/>
          </a:p>
        </p:txBody>
      </p:sp>
    </p:spTree>
    <p:extLst>
      <p:ext uri="{BB962C8B-B14F-4D97-AF65-F5344CB8AC3E}">
        <p14:creationId xmlns:p14="http://schemas.microsoft.com/office/powerpoint/2010/main" val="3779108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here are just some further</a:t>
            </a:r>
            <a:r>
              <a:rPr lang="en-US" baseline="0" dirty="0" smtClean="0"/>
              <a:t> details from each account. This is GLOBE FB and Twitter for the period pre-consolidation. Top post and Tweet here were clouds related.</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11</a:t>
            </a:fld>
            <a:endParaRPr lang="en-US"/>
          </a:p>
        </p:txBody>
      </p:sp>
    </p:spTree>
    <p:extLst>
      <p:ext uri="{BB962C8B-B14F-4D97-AF65-F5344CB8AC3E}">
        <p14:creationId xmlns:p14="http://schemas.microsoft.com/office/powerpoint/2010/main" val="2942668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GLOBE Observer social, pre consolidation.  Our Fall Cloud Challenge of course was our top post on FB and our Top Tweet on Twitter for this period.  </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12</a:t>
            </a:fld>
            <a:endParaRPr lang="en-US"/>
          </a:p>
        </p:txBody>
      </p:sp>
    </p:spTree>
    <p:extLst>
      <p:ext uri="{BB962C8B-B14F-4D97-AF65-F5344CB8AC3E}">
        <p14:creationId xmlns:p14="http://schemas.microsoft.com/office/powerpoint/2010/main" val="172480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since</a:t>
            </a:r>
            <a:r>
              <a:rPr lang="en-US" baseline="0" dirty="0" smtClean="0"/>
              <a:t> consolidation we have been seeing good numbers and growth.  Our top posts and tweets since March have been an at home cloud estimation video with Jessica Taylor and her two daughters and a tweet directing our followers to the then new NASA at Home content available on nasa.gov..</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13</a:t>
            </a:fld>
            <a:endParaRPr lang="en-US"/>
          </a:p>
        </p:txBody>
      </p:sp>
    </p:spTree>
    <p:extLst>
      <p:ext uri="{BB962C8B-B14F-4D97-AF65-F5344CB8AC3E}">
        <p14:creationId xmlns:p14="http://schemas.microsoft.com/office/powerpoint/2010/main" val="3838500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Instagram.  We have always only had the one Instagram account and so no consolidation was needed there.  We post weekly.  And story both</a:t>
            </a:r>
            <a:r>
              <a:rPr lang="en-US" baseline="0" dirty="0" smtClean="0"/>
              <a:t> weekly and monthly.  And have seen good growth and engagement on this platform as well.  </a:t>
            </a:r>
            <a:endParaRPr lang="en-US" dirty="0"/>
          </a:p>
        </p:txBody>
      </p:sp>
      <p:sp>
        <p:nvSpPr>
          <p:cNvPr id="4" name="Slide Number Placeholder 3"/>
          <p:cNvSpPr>
            <a:spLocks noGrp="1"/>
          </p:cNvSpPr>
          <p:nvPr>
            <p:ph type="sldNum" sz="quarter" idx="10"/>
          </p:nvPr>
        </p:nvSpPr>
        <p:spPr/>
        <p:txBody>
          <a:bodyPr/>
          <a:lstStyle/>
          <a:p>
            <a:fld id="{4255209E-C573-443A-830A-E2B004DA4176}" type="slidenum">
              <a:rPr lang="en-US" smtClean="0"/>
              <a:t>14</a:t>
            </a:fld>
            <a:endParaRPr lang="en-US" dirty="0"/>
          </a:p>
        </p:txBody>
      </p:sp>
    </p:spTree>
    <p:extLst>
      <p:ext uri="{BB962C8B-B14F-4D97-AF65-F5344CB8AC3E}">
        <p14:creationId xmlns:p14="http://schemas.microsoft.com/office/powerpoint/2010/main" val="66581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coming up this Wednesday is the start of our 2020 Cloud Challenge.  There are many ways to participate this tie around so head on over to the website</a:t>
            </a:r>
            <a:r>
              <a:rPr lang="en-US" baseline="0" dirty="0" smtClean="0"/>
              <a:t> to learn more, but just as a preview:</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15</a:t>
            </a:fld>
            <a:endParaRPr lang="en-US"/>
          </a:p>
        </p:txBody>
      </p:sp>
    </p:spTree>
    <p:extLst>
      <p:ext uri="{BB962C8B-B14F-4D97-AF65-F5344CB8AC3E}">
        <p14:creationId xmlns:p14="http://schemas.microsoft.com/office/powerpoint/2010/main" val="2714229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16</a:t>
            </a:fld>
            <a:endParaRPr lang="en-US"/>
          </a:p>
        </p:txBody>
      </p:sp>
    </p:spTree>
    <p:extLst>
      <p:ext uri="{BB962C8B-B14F-4D97-AF65-F5344CB8AC3E}">
        <p14:creationId xmlns:p14="http://schemas.microsoft.com/office/powerpoint/2010/main" val="3683907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during</a:t>
            </a:r>
            <a:r>
              <a:rPr lang="en-US" baseline="0" dirty="0" smtClean="0"/>
              <a:t> the</a:t>
            </a:r>
            <a:r>
              <a:rPr lang="en-US" dirty="0" smtClean="0"/>
              <a:t> virtual</a:t>
            </a:r>
            <a:r>
              <a:rPr lang="en-US" baseline="0" dirty="0" smtClean="0"/>
              <a:t> </a:t>
            </a:r>
            <a:r>
              <a:rPr lang="en-US" dirty="0" smtClean="0"/>
              <a:t>annual meeting you can participate on social by …</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17</a:t>
            </a:fld>
            <a:endParaRPr lang="en-US"/>
          </a:p>
        </p:txBody>
      </p:sp>
    </p:spTree>
    <p:extLst>
      <p:ext uri="{BB962C8B-B14F-4D97-AF65-F5344CB8AC3E}">
        <p14:creationId xmlns:p14="http://schemas.microsoft.com/office/powerpoint/2010/main" val="3743893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would like to invite you all to do the following.  Help celebrate GLOBE’s 25</a:t>
            </a:r>
            <a:r>
              <a:rPr lang="en-US" baseline="30000" dirty="0" smtClean="0"/>
              <a:t>th</a:t>
            </a:r>
            <a:r>
              <a:rPr lang="en-US" dirty="0" smtClean="0"/>
              <a:t> Remembering the past.  Looking</a:t>
            </a:r>
            <a:r>
              <a:rPr lang="en-US" baseline="0" dirty="0" smtClean="0"/>
              <a:t> forward to the future. And I do hope the </a:t>
            </a:r>
            <a:r>
              <a:rPr lang="en-US" baseline="0" dirty="0" err="1" smtClean="0"/>
              <a:t>furture</a:t>
            </a:r>
            <a:r>
              <a:rPr lang="en-US" baseline="0" dirty="0" smtClean="0"/>
              <a:t> is one where we can all be together again and soon.  But for now I do encourage you all to reach out to those you know and stay connected with them be it via a phone call or on social media.  </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18</a:t>
            </a:fld>
            <a:endParaRPr lang="en-US"/>
          </a:p>
        </p:txBody>
      </p:sp>
    </p:spTree>
    <p:extLst>
      <p:ext uri="{BB962C8B-B14F-4D97-AF65-F5344CB8AC3E}">
        <p14:creationId xmlns:p14="http://schemas.microsoft.com/office/powerpoint/2010/main" val="299164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get into the bulk of my presentation today, I want to first</a:t>
            </a:r>
            <a:r>
              <a:rPr lang="en-US" baseline="0" dirty="0" smtClean="0"/>
              <a:t> direct you to follow us on any or all of these social media platforms.  </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3</a:t>
            </a:fld>
            <a:endParaRPr lang="en-US"/>
          </a:p>
        </p:txBody>
      </p:sp>
    </p:spTree>
    <p:extLst>
      <p:ext uri="{BB962C8B-B14F-4D97-AF65-F5344CB8AC3E}">
        <p14:creationId xmlns:p14="http://schemas.microsoft.com/office/powerpoint/2010/main" val="29575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might have noticed, especially if you have been with the GLOBE Program for a while, that I did not ask you to also follow NASA GLOBE Observer on social media.  And that is because The GLOBE Program and the NASA GLOBE Observer social media accounts are now combined. This went into affect on March 1, 2020.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came about </a:t>
            </a:r>
            <a:r>
              <a:rPr lang="en-US" dirty="0" smtClean="0"/>
              <a:t>because in January NASA HQ asked us to combine our social</a:t>
            </a:r>
            <a:r>
              <a:rPr lang="en-US" baseline="0" dirty="0" smtClean="0"/>
              <a:t> media accounts.  This mandate was one taking affect across the board with accounts associated with NASA. </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4</a:t>
            </a:fld>
            <a:endParaRPr lang="en-US"/>
          </a:p>
        </p:txBody>
      </p:sp>
    </p:spTree>
    <p:extLst>
      <p:ext uri="{BB962C8B-B14F-4D97-AF65-F5344CB8AC3E}">
        <p14:creationId xmlns:p14="http://schemas.microsoft.com/office/powerpoint/2010/main" val="139460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so too</a:t>
            </a:r>
            <a:r>
              <a:rPr lang="en-US" baseline="0" dirty="0" smtClean="0"/>
              <a:t> our team is now combined and also has grown.  Please meet the GLOBE social team. Here they are with their specific content focus roles since we do communicate to a broad audience.  Many ages and associations, everything from being a GLOBE Student to an interested member of the public who wants to be a citizen scientist with The GLOBE Program and uses the NASA GLOBE Observer App to do so.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Really a</a:t>
            </a:r>
            <a:r>
              <a:rPr lang="en-US" dirty="0" smtClean="0"/>
              <a:t> big thank you to the entire GLOBE social media team.  This</a:t>
            </a:r>
            <a:r>
              <a:rPr lang="en-US" baseline="0" dirty="0" smtClean="0"/>
              <a:t> team provides a great deal of content – as you will see.  Custom visuals, like </a:t>
            </a:r>
            <a:r>
              <a:rPr lang="en-US" baseline="0" dirty="0" err="1" smtClean="0"/>
              <a:t>sharables</a:t>
            </a:r>
            <a:r>
              <a:rPr lang="en-US" baseline="0" dirty="0" smtClean="0"/>
              <a:t>. Great  photography to illustrate our posts.  Creating, building, and supporting wonderful social videos.  We also write the words and information you read and learn from – information that is provided to the GLOBE community and the general public, daily, weekly, monthly, and annually.  And it is a ton of content.  This team is a joy to work with – and it really takes a team, so thank you!</a:t>
            </a:r>
            <a:endParaRPr lang="en-US" dirty="0"/>
          </a:p>
        </p:txBody>
      </p:sp>
      <p:sp>
        <p:nvSpPr>
          <p:cNvPr id="4" name="Slide Number Placeholder 3"/>
          <p:cNvSpPr>
            <a:spLocks noGrp="1"/>
          </p:cNvSpPr>
          <p:nvPr>
            <p:ph type="sldNum" sz="quarter" idx="10"/>
          </p:nvPr>
        </p:nvSpPr>
        <p:spPr/>
        <p:txBody>
          <a:bodyPr/>
          <a:lstStyle/>
          <a:p>
            <a:fld id="{5A4DB41C-FD1A-4489-A6EF-275D6A01B9AC}" type="slidenum">
              <a:rPr lang="en-US" smtClean="0"/>
              <a:t>5</a:t>
            </a:fld>
            <a:endParaRPr lang="en-US"/>
          </a:p>
        </p:txBody>
      </p:sp>
    </p:spTree>
    <p:extLst>
      <p:ext uri="{BB962C8B-B14F-4D97-AF65-F5344CB8AC3E}">
        <p14:creationId xmlns:p14="http://schemas.microsoft.com/office/powerpoint/2010/main" val="3556690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team </a:t>
            </a:r>
            <a:r>
              <a:rPr lang="en-US" dirty="0" smtClean="0"/>
              <a:t>we supported and communicated about</a:t>
            </a:r>
            <a:r>
              <a:rPr lang="en-US" baseline="0" dirty="0" smtClean="0"/>
              <a:t> the following this past year. And we follow a schedule with weekly themes to convey all that GLOBE is and wishes to communicate.  </a:t>
            </a:r>
            <a:endParaRPr lang="en-US" dirty="0"/>
          </a:p>
        </p:txBody>
      </p:sp>
      <p:sp>
        <p:nvSpPr>
          <p:cNvPr id="4" name="Slide Number Placeholder 3"/>
          <p:cNvSpPr>
            <a:spLocks noGrp="1"/>
          </p:cNvSpPr>
          <p:nvPr>
            <p:ph type="sldNum" sz="quarter" idx="10"/>
          </p:nvPr>
        </p:nvSpPr>
        <p:spPr/>
        <p:txBody>
          <a:bodyPr/>
          <a:lstStyle/>
          <a:p>
            <a:fld id="{B1CB7B88-5632-4F49-B52E-A4A069B627AE}" type="slidenum">
              <a:rPr lang="en-US" smtClean="0"/>
              <a:t>6</a:t>
            </a:fld>
            <a:endParaRPr lang="en-US"/>
          </a:p>
        </p:txBody>
      </p:sp>
    </p:spTree>
    <p:extLst>
      <p:ext uri="{BB962C8B-B14F-4D97-AF65-F5344CB8AC3E}">
        <p14:creationId xmlns:p14="http://schemas.microsoft.com/office/powerpoint/2010/main" val="32950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major pushes this past year was our Fall Cloud Challenge in October and November 2019.  Our</a:t>
            </a:r>
            <a:r>
              <a:rPr lang="en-US" baseline="0" dirty="0" smtClean="0"/>
              <a:t> products resulted in a reach of nearly 5 million and has to date been our most successful social media campaign.  </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7</a:t>
            </a:fld>
            <a:endParaRPr lang="en-US"/>
          </a:p>
        </p:txBody>
      </p:sp>
    </p:spTree>
    <p:extLst>
      <p:ext uri="{BB962C8B-B14F-4D97-AF65-F5344CB8AC3E}">
        <p14:creationId xmlns:p14="http://schemas.microsoft.com/office/powerpoint/2010/main" val="1154972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major</a:t>
            </a:r>
            <a:r>
              <a:rPr lang="en-US" baseline="0" dirty="0" smtClean="0"/>
              <a:t> effort this past year has been our “At Home” support.  </a:t>
            </a:r>
            <a:r>
              <a:rPr lang="en-US" dirty="0" smtClean="0"/>
              <a:t>When the pandemic came</a:t>
            </a:r>
            <a:r>
              <a:rPr lang="en-US" baseline="0" dirty="0" smtClean="0"/>
              <a:t> into full affect across the world we needed to switch gears.  We postponed the Trees Challenge that was about to begin and which we had prepared for a great deal – it is ready to go and will in the future.  But we needed to adjust, so we did.  We adjusted to gather and provide at home resources to the public.  We worked with NASA HQ social and NASA Earth to get on the schedule for at home video content and began producing videos under the #</a:t>
            </a:r>
            <a:r>
              <a:rPr lang="en-US" baseline="0" dirty="0" err="1" smtClean="0"/>
              <a:t>NASAatHome</a:t>
            </a:r>
            <a:r>
              <a:rPr lang="en-US" baseline="0" dirty="0" smtClean="0"/>
              <a:t> branding weekly. These were received very well by the public and GLOBE and NASA’s EO Kids really became the main video content offered by NASA during this period.  With this video content we have reached over 6.2 million people.  </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8</a:t>
            </a:fld>
            <a:endParaRPr lang="en-US"/>
          </a:p>
        </p:txBody>
      </p:sp>
    </p:spTree>
    <p:extLst>
      <p:ext uri="{BB962C8B-B14F-4D97-AF65-F5344CB8AC3E}">
        <p14:creationId xmlns:p14="http://schemas.microsoft.com/office/powerpoint/2010/main" val="1124801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from all around the world joined</a:t>
            </a:r>
            <a:r>
              <a:rPr lang="en-US" baseline="0" dirty="0" smtClean="0"/>
              <a:t> us live each week on Thursdays.  This is just a very small sampling of the hundreds of comments we received on these.  Such as: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#NASA</a:t>
            </a:r>
            <a:r>
              <a:rPr lang="en-US" baseline="0" dirty="0" smtClean="0"/>
              <a:t> at Home Video content really has been a major effort since this past spring</a:t>
            </a:r>
            <a:endParaRPr lang="en-US" dirty="0" smtClean="0"/>
          </a:p>
          <a:p>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9</a:t>
            </a:fld>
            <a:endParaRPr lang="en-US"/>
          </a:p>
        </p:txBody>
      </p:sp>
    </p:spTree>
    <p:extLst>
      <p:ext uri="{BB962C8B-B14F-4D97-AF65-F5344CB8AC3E}">
        <p14:creationId xmlns:p14="http://schemas.microsoft.com/office/powerpoint/2010/main" val="358220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besides the two big ticket items I just mentioned we have been creating content for the everyday on both the GLOBE and GLOBE Observer accounts before consolidation took effect and since.  Here is a short summary of all out combined efforts (this includes the Cloud Challenge and our NASA at Home Efforts) on social media since we last met in July 2019 in Michigan.  As you can see quite a lot of content with good results.  </a:t>
            </a:r>
            <a:endParaRPr lang="en-US" dirty="0"/>
          </a:p>
        </p:txBody>
      </p:sp>
      <p:sp>
        <p:nvSpPr>
          <p:cNvPr id="4" name="Slide Number Placeholder 3"/>
          <p:cNvSpPr>
            <a:spLocks noGrp="1"/>
          </p:cNvSpPr>
          <p:nvPr>
            <p:ph type="sldNum" sz="quarter" idx="10"/>
          </p:nvPr>
        </p:nvSpPr>
        <p:spPr/>
        <p:txBody>
          <a:bodyPr/>
          <a:lstStyle/>
          <a:p>
            <a:fld id="{E0303C60-F048-4B5A-8992-38E1113CC2D7}" type="slidenum">
              <a:rPr lang="en-US" smtClean="0"/>
              <a:t>10</a:t>
            </a:fld>
            <a:endParaRPr lang="en-US"/>
          </a:p>
        </p:txBody>
      </p:sp>
    </p:spTree>
    <p:extLst>
      <p:ext uri="{BB962C8B-B14F-4D97-AF65-F5344CB8AC3E}">
        <p14:creationId xmlns:p14="http://schemas.microsoft.com/office/powerpoint/2010/main" val="2828656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Intro-page">
    <p:spTree>
      <p:nvGrpSpPr>
        <p:cNvPr id="1" name=""/>
        <p:cNvGrpSpPr/>
        <p:nvPr/>
      </p:nvGrpSpPr>
      <p:grpSpPr>
        <a:xfrm>
          <a:off x="0" y="0"/>
          <a:ext cx="0" cy="0"/>
          <a:chOff x="0" y="0"/>
          <a:chExt cx="0" cy="0"/>
        </a:xfrm>
      </p:grpSpPr>
      <p:pic>
        <p:nvPicPr>
          <p:cNvPr id="32" name="Picture 31" descr="A group of people standing in front of a crowd&#10;&#10;Description automatically generated">
            <a:extLst>
              <a:ext uri="{FF2B5EF4-FFF2-40B4-BE49-F238E27FC236}">
                <a16:creationId xmlns:a16="http://schemas.microsoft.com/office/drawing/2014/main" id="{FE5C673D-63CC-3249-9847-5724130F9261}"/>
              </a:ext>
            </a:extLst>
          </p:cNvPr>
          <p:cNvPicPr>
            <a:picLocks noChangeAspect="1"/>
          </p:cNvPicPr>
          <p:nvPr userDrawn="1"/>
        </p:nvPicPr>
        <p:blipFill rotWithShape="1">
          <a:blip r:embed="rId2">
            <a:alphaModFix/>
          </a:blip>
          <a:srcRect l="32043" t="14394" r="24992" b="15430"/>
          <a:stretch/>
        </p:blipFill>
        <p:spPr>
          <a:xfrm>
            <a:off x="7307097" y="1015385"/>
            <a:ext cx="4884904" cy="5281250"/>
          </a:xfrm>
          <a:prstGeom prst="rect">
            <a:avLst/>
          </a:prstGeom>
        </p:spPr>
      </p:pic>
      <p:pic>
        <p:nvPicPr>
          <p:cNvPr id="5" name="Picture 4"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F5E81146-8FAE-BC4F-ABCE-7AE751D56969}"/>
              </a:ext>
            </a:extLst>
          </p:cNvPr>
          <p:cNvPicPr>
            <a:picLocks noChangeAspect="1"/>
          </p:cNvPicPr>
          <p:nvPr userDrawn="1"/>
        </p:nvPicPr>
        <p:blipFill>
          <a:blip r:embed="rId3"/>
          <a:stretch>
            <a:fillRect/>
          </a:stretch>
        </p:blipFill>
        <p:spPr>
          <a:xfrm>
            <a:off x="0" y="0"/>
            <a:ext cx="12192000" cy="1092200"/>
          </a:xfrm>
          <a:prstGeom prst="rect">
            <a:avLst/>
          </a:prstGeom>
        </p:spPr>
      </p:pic>
      <p:sp>
        <p:nvSpPr>
          <p:cNvPr id="2" name="Title 1">
            <a:extLst>
              <a:ext uri="{FF2B5EF4-FFF2-40B4-BE49-F238E27FC236}">
                <a16:creationId xmlns:a16="http://schemas.microsoft.com/office/drawing/2014/main" id="{E7D13631-9812-7745-86F8-D7B1127412C8}"/>
              </a:ext>
            </a:extLst>
          </p:cNvPr>
          <p:cNvSpPr>
            <a:spLocks noGrp="1"/>
          </p:cNvSpPr>
          <p:nvPr userDrawn="1">
            <p:ph type="title" hasCustomPrompt="1"/>
          </p:nvPr>
        </p:nvSpPr>
        <p:spPr>
          <a:xfrm>
            <a:off x="679035" y="1800898"/>
            <a:ext cx="6040690" cy="823912"/>
          </a:xfrm>
        </p:spPr>
        <p:txBody>
          <a:bodyPr anchor="b"/>
          <a:lstStyle>
            <a:lvl1pPr algn="ctr">
              <a:defRPr/>
            </a:lvl1pPr>
          </a:lstStyle>
          <a:p>
            <a:r>
              <a:rPr lang="en-US" dirty="0"/>
              <a:t>ADD TITLE</a:t>
            </a:r>
          </a:p>
        </p:txBody>
      </p:sp>
      <p:sp>
        <p:nvSpPr>
          <p:cNvPr id="3" name="Text Placeholder 2">
            <a:extLst>
              <a:ext uri="{FF2B5EF4-FFF2-40B4-BE49-F238E27FC236}">
                <a16:creationId xmlns:a16="http://schemas.microsoft.com/office/drawing/2014/main" id="{93FBC7F3-6B54-104E-B7B7-C057871D1D1F}"/>
              </a:ext>
            </a:extLst>
          </p:cNvPr>
          <p:cNvSpPr>
            <a:spLocks noGrp="1"/>
          </p:cNvSpPr>
          <p:nvPr userDrawn="1">
            <p:ph type="body" idx="1" hasCustomPrompt="1"/>
          </p:nvPr>
        </p:nvSpPr>
        <p:spPr>
          <a:xfrm>
            <a:off x="679035" y="3079102"/>
            <a:ext cx="6040690" cy="823912"/>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grpSp>
        <p:nvGrpSpPr>
          <p:cNvPr id="4" name="Group 3" descr="On a green background, the logos and wording of Sponsored by NASA, Supported by NSF, NOAA, and the Department of State, Implemented by UCAR" title="GLOBE Sponsor Strip">
            <a:extLst>
              <a:ext uri="{FF2B5EF4-FFF2-40B4-BE49-F238E27FC236}">
                <a16:creationId xmlns:a16="http://schemas.microsoft.com/office/drawing/2014/main" id="{A931BE28-02E1-EE4B-9317-9D19AA2DB086}"/>
              </a:ext>
            </a:extLst>
          </p:cNvPr>
          <p:cNvGrpSpPr/>
          <p:nvPr userDrawn="1"/>
        </p:nvGrpSpPr>
        <p:grpSpPr>
          <a:xfrm>
            <a:off x="0" y="6221336"/>
            <a:ext cx="12192000" cy="636664"/>
            <a:chOff x="0" y="6243681"/>
            <a:chExt cx="12192000" cy="636664"/>
          </a:xfrm>
        </p:grpSpPr>
        <p:sp>
          <p:nvSpPr>
            <p:cNvPr id="14" name="Rectangle 13">
              <a:extLst>
                <a:ext uri="{FF2B5EF4-FFF2-40B4-BE49-F238E27FC236}">
                  <a16:creationId xmlns:a16="http://schemas.microsoft.com/office/drawing/2014/main" id="{6F9A216D-B5D4-CC49-BF09-A0C8F3647823}"/>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C390BCC-B68B-1645-A955-628B73795CE0}"/>
                </a:ext>
              </a:extLst>
            </p:cNvPr>
            <p:cNvPicPr>
              <a:picLocks noChangeAspect="1"/>
            </p:cNvPicPr>
            <p:nvPr userDrawn="1"/>
          </p:nvPicPr>
          <p:blipFill>
            <a:blip r:embed="rId4"/>
            <a:stretch>
              <a:fillRect/>
            </a:stretch>
          </p:blipFill>
          <p:spPr>
            <a:xfrm>
              <a:off x="3586480" y="6342172"/>
              <a:ext cx="5019040" cy="439683"/>
            </a:xfrm>
            <a:prstGeom prst="rect">
              <a:avLst/>
            </a:prstGeom>
          </p:spPr>
        </p:pic>
      </p:grpSp>
      <p:pic>
        <p:nvPicPr>
          <p:cNvPr id="34" name="Picture 33" descr="Students from the GLOBE community carrying a giant inflatable globe through a town." title="Kids with globe">
            <a:extLst>
              <a:ext uri="{FF2B5EF4-FFF2-40B4-BE49-F238E27FC236}">
                <a16:creationId xmlns:a16="http://schemas.microsoft.com/office/drawing/2014/main" id="{212C0941-D22A-8549-9296-85D17ABB922F}"/>
              </a:ext>
            </a:extLst>
          </p:cNvPr>
          <p:cNvPicPr>
            <a:picLocks noChangeAspect="1"/>
          </p:cNvPicPr>
          <p:nvPr userDrawn="1"/>
        </p:nvPicPr>
        <p:blipFill rotWithShape="1">
          <a:blip r:embed="rId5"/>
          <a:srcRect l="34212" t="4444" r="29996" b="41926"/>
          <a:stretch/>
        </p:blipFill>
        <p:spPr>
          <a:xfrm>
            <a:off x="7530465" y="335280"/>
            <a:ext cx="3984888" cy="3952137"/>
          </a:xfrm>
          <a:prstGeom prst="rect">
            <a:avLst/>
          </a:prstGeom>
        </p:spPr>
      </p:pic>
    </p:spTree>
    <p:extLst>
      <p:ext uri="{BB962C8B-B14F-4D97-AF65-F5344CB8AC3E}">
        <p14:creationId xmlns:p14="http://schemas.microsoft.com/office/powerpoint/2010/main" val="195204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FE14-2391-CA40-B69E-20E3A827EF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5341E4-5FF6-0841-96B8-8AC5BBDEE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2AE17-1646-524C-9B1F-0ED5E1E52919}"/>
              </a:ext>
            </a:extLst>
          </p:cNvPr>
          <p:cNvSpPr>
            <a:spLocks noGrp="1"/>
          </p:cNvSpPr>
          <p:nvPr>
            <p:ph type="dt" sz="half" idx="10"/>
          </p:nvPr>
        </p:nvSpPr>
        <p:spPr/>
        <p:txBody>
          <a:bodyPr/>
          <a:lstStyle/>
          <a:p>
            <a:fld id="{1ABDBB4A-52A4-0E44-A608-CF4D949E412D}" type="datetimeFigureOut">
              <a:rPr lang="en-US" smtClean="0"/>
              <a:t>7/12/2020</a:t>
            </a:fld>
            <a:endParaRPr lang="en-US" dirty="0"/>
          </a:p>
        </p:txBody>
      </p:sp>
      <p:sp>
        <p:nvSpPr>
          <p:cNvPr id="5" name="Footer Placeholder 4">
            <a:extLst>
              <a:ext uri="{FF2B5EF4-FFF2-40B4-BE49-F238E27FC236}">
                <a16:creationId xmlns:a16="http://schemas.microsoft.com/office/drawing/2014/main" id="{9ABA33CB-FC9B-964C-B1A6-18FE9772F9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072E7-6004-104F-A7D0-81CC826C5544}"/>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20222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3631-9812-7745-86F8-D7B1127412C8}"/>
              </a:ext>
            </a:extLst>
          </p:cNvPr>
          <p:cNvSpPr>
            <a:spLocks noGrp="1"/>
          </p:cNvSpPr>
          <p:nvPr>
            <p:ph type="title"/>
          </p:nvPr>
        </p:nvSpPr>
        <p:spPr>
          <a:xfrm>
            <a:off x="765177" y="1466532"/>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BC7F3-6B54-104E-B7B7-C057871D1D1F}"/>
              </a:ext>
            </a:extLst>
          </p:cNvPr>
          <p:cNvSpPr>
            <a:spLocks noGrp="1"/>
          </p:cNvSpPr>
          <p:nvPr>
            <p:ph type="body" idx="1"/>
          </p:nvPr>
        </p:nvSpPr>
        <p:spPr>
          <a:xfrm>
            <a:off x="839788" y="22029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B780A-21F7-494F-B264-4CCC19E16EEC}"/>
              </a:ext>
            </a:extLst>
          </p:cNvPr>
          <p:cNvSpPr>
            <a:spLocks noGrp="1"/>
          </p:cNvSpPr>
          <p:nvPr>
            <p:ph sz="half" idx="2"/>
          </p:nvPr>
        </p:nvSpPr>
        <p:spPr>
          <a:xfrm>
            <a:off x="839788" y="3190239"/>
            <a:ext cx="5157787" cy="2590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6F3AF-00E2-FC48-9418-D1B50D3E49E9}"/>
              </a:ext>
            </a:extLst>
          </p:cNvPr>
          <p:cNvSpPr>
            <a:spLocks noGrp="1"/>
          </p:cNvSpPr>
          <p:nvPr>
            <p:ph type="body" sz="quarter" idx="3"/>
          </p:nvPr>
        </p:nvSpPr>
        <p:spPr>
          <a:xfrm>
            <a:off x="6169024" y="220868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058E67-3887-D842-87AB-D57A2EE16CF4}"/>
              </a:ext>
            </a:extLst>
          </p:cNvPr>
          <p:cNvSpPr>
            <a:spLocks noGrp="1"/>
          </p:cNvSpPr>
          <p:nvPr>
            <p:ph sz="quarter" idx="4"/>
          </p:nvPr>
        </p:nvSpPr>
        <p:spPr>
          <a:xfrm>
            <a:off x="6172200" y="3190239"/>
            <a:ext cx="5183188" cy="2590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BD9B671-9A40-8048-88B6-E9E3D8BF6906}"/>
              </a:ext>
            </a:extLst>
          </p:cNvPr>
          <p:cNvSpPr>
            <a:spLocks noGrp="1"/>
          </p:cNvSpPr>
          <p:nvPr>
            <p:ph type="dt" sz="half" idx="10"/>
          </p:nvPr>
        </p:nvSpPr>
        <p:spPr/>
        <p:txBody>
          <a:bodyPr/>
          <a:lstStyle/>
          <a:p>
            <a:fld id="{1ABDBB4A-52A4-0E44-A608-CF4D949E412D}" type="datetimeFigureOut">
              <a:rPr lang="en-US" smtClean="0"/>
              <a:t>7/12/2020</a:t>
            </a:fld>
            <a:endParaRPr lang="en-US" dirty="0"/>
          </a:p>
        </p:txBody>
      </p:sp>
      <p:sp>
        <p:nvSpPr>
          <p:cNvPr id="8" name="Footer Placeholder 7">
            <a:extLst>
              <a:ext uri="{FF2B5EF4-FFF2-40B4-BE49-F238E27FC236}">
                <a16:creationId xmlns:a16="http://schemas.microsoft.com/office/drawing/2014/main" id="{F5FF9367-1C7F-8F4F-89F4-FB111F9BB0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B40040-33D7-A142-A3A7-1049F144C869}"/>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42399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F051-9A99-AE4B-8E20-2EA77694AB40}"/>
              </a:ext>
            </a:extLst>
          </p:cNvPr>
          <p:cNvSpPr>
            <a:spLocks noGrp="1"/>
          </p:cNvSpPr>
          <p:nvPr>
            <p:ph type="title"/>
          </p:nvPr>
        </p:nvSpPr>
        <p:spPr>
          <a:xfrm>
            <a:off x="836612" y="158115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5AF642-4AB8-6B4D-ACFD-BDE2141ED5E3}"/>
              </a:ext>
            </a:extLst>
          </p:cNvPr>
          <p:cNvSpPr>
            <a:spLocks noGrp="1"/>
          </p:cNvSpPr>
          <p:nvPr>
            <p:ph idx="1"/>
          </p:nvPr>
        </p:nvSpPr>
        <p:spPr>
          <a:xfrm>
            <a:off x="5067300" y="1581151"/>
            <a:ext cx="6172200" cy="4287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43411B-2A05-5544-B627-BE6A554379AA}"/>
              </a:ext>
            </a:extLst>
          </p:cNvPr>
          <p:cNvSpPr>
            <a:spLocks noGrp="1"/>
          </p:cNvSpPr>
          <p:nvPr>
            <p:ph type="body" sz="half" idx="2"/>
          </p:nvPr>
        </p:nvSpPr>
        <p:spPr>
          <a:xfrm>
            <a:off x="839788" y="3429000"/>
            <a:ext cx="3932237"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FBF2D-9035-5747-B6EA-ABA248374E02}"/>
              </a:ext>
            </a:extLst>
          </p:cNvPr>
          <p:cNvSpPr>
            <a:spLocks noGrp="1"/>
          </p:cNvSpPr>
          <p:nvPr>
            <p:ph type="dt" sz="half" idx="10"/>
          </p:nvPr>
        </p:nvSpPr>
        <p:spPr/>
        <p:txBody>
          <a:bodyPr/>
          <a:lstStyle/>
          <a:p>
            <a:fld id="{1ABDBB4A-52A4-0E44-A608-CF4D949E412D}" type="datetimeFigureOut">
              <a:rPr lang="en-US" smtClean="0"/>
              <a:t>7/12/2020</a:t>
            </a:fld>
            <a:endParaRPr lang="en-US" dirty="0"/>
          </a:p>
        </p:txBody>
      </p:sp>
      <p:sp>
        <p:nvSpPr>
          <p:cNvPr id="6" name="Footer Placeholder 5">
            <a:extLst>
              <a:ext uri="{FF2B5EF4-FFF2-40B4-BE49-F238E27FC236}">
                <a16:creationId xmlns:a16="http://schemas.microsoft.com/office/drawing/2014/main" id="{68E567FE-6B5E-C34C-8EB8-789E7F0FF9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9CF043-2A78-4648-AB8E-2799378B6258}"/>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75306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20AF-B588-3C4B-BA39-C3421AD22D14}"/>
              </a:ext>
            </a:extLst>
          </p:cNvPr>
          <p:cNvSpPr>
            <a:spLocks noGrp="1"/>
          </p:cNvSpPr>
          <p:nvPr>
            <p:ph type="title"/>
          </p:nvPr>
        </p:nvSpPr>
        <p:spPr>
          <a:xfrm>
            <a:off x="836612" y="140208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02B7E6-9C3F-FD44-B5C7-BA7C49571959}"/>
              </a:ext>
            </a:extLst>
          </p:cNvPr>
          <p:cNvSpPr>
            <a:spLocks noGrp="1"/>
          </p:cNvSpPr>
          <p:nvPr>
            <p:ph type="pic" idx="1"/>
          </p:nvPr>
        </p:nvSpPr>
        <p:spPr>
          <a:xfrm>
            <a:off x="5067300" y="1414145"/>
            <a:ext cx="6172200" cy="44548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1649441-BE01-5E47-A95C-CFB947453C16}"/>
              </a:ext>
            </a:extLst>
          </p:cNvPr>
          <p:cNvSpPr>
            <a:spLocks noGrp="1"/>
          </p:cNvSpPr>
          <p:nvPr>
            <p:ph type="body" sz="half" idx="2"/>
          </p:nvPr>
        </p:nvSpPr>
        <p:spPr>
          <a:xfrm>
            <a:off x="839788" y="3129280"/>
            <a:ext cx="3932237" cy="2739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0F030-9B6D-4E4A-BC2D-1F4753FA6311}"/>
              </a:ext>
            </a:extLst>
          </p:cNvPr>
          <p:cNvSpPr>
            <a:spLocks noGrp="1"/>
          </p:cNvSpPr>
          <p:nvPr>
            <p:ph type="dt" sz="half" idx="10"/>
          </p:nvPr>
        </p:nvSpPr>
        <p:spPr/>
        <p:txBody>
          <a:bodyPr/>
          <a:lstStyle/>
          <a:p>
            <a:fld id="{1ABDBB4A-52A4-0E44-A608-CF4D949E412D}" type="datetimeFigureOut">
              <a:rPr lang="en-US" smtClean="0"/>
              <a:t>7/12/2020</a:t>
            </a:fld>
            <a:endParaRPr lang="en-US" dirty="0"/>
          </a:p>
        </p:txBody>
      </p:sp>
      <p:sp>
        <p:nvSpPr>
          <p:cNvPr id="6" name="Footer Placeholder 5">
            <a:extLst>
              <a:ext uri="{FF2B5EF4-FFF2-40B4-BE49-F238E27FC236}">
                <a16:creationId xmlns:a16="http://schemas.microsoft.com/office/drawing/2014/main" id="{D2D24501-2866-BB48-AC98-28E498D65C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8EFB4B-4725-BB42-BD2C-D0D2103BB114}"/>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82604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6028F-DB54-C345-8E84-3EE86B013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9A665-B734-4248-B0A2-B26326C054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5849-6320-A340-AC2E-C6EA3975C283}"/>
              </a:ext>
            </a:extLst>
          </p:cNvPr>
          <p:cNvSpPr>
            <a:spLocks noGrp="1"/>
          </p:cNvSpPr>
          <p:nvPr>
            <p:ph type="dt" sz="half" idx="10"/>
          </p:nvPr>
        </p:nvSpPr>
        <p:spPr/>
        <p:txBody>
          <a:bodyPr/>
          <a:lstStyle/>
          <a:p>
            <a:fld id="{1ABDBB4A-52A4-0E44-A608-CF4D949E412D}" type="datetimeFigureOut">
              <a:rPr lang="en-US" smtClean="0"/>
              <a:t>7/12/2020</a:t>
            </a:fld>
            <a:endParaRPr lang="en-US" dirty="0"/>
          </a:p>
        </p:txBody>
      </p:sp>
      <p:sp>
        <p:nvSpPr>
          <p:cNvPr id="5" name="Footer Placeholder 4">
            <a:extLst>
              <a:ext uri="{FF2B5EF4-FFF2-40B4-BE49-F238E27FC236}">
                <a16:creationId xmlns:a16="http://schemas.microsoft.com/office/drawing/2014/main" id="{376FBBE5-C668-0947-9E1C-407B71D57B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A502B8-5F44-A14D-A2C0-1CDCE7BF4DDF}"/>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16078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D8F77-875F-A344-8E81-9B299167D2B4}"/>
              </a:ext>
            </a:extLst>
          </p:cNvPr>
          <p:cNvSpPr>
            <a:spLocks noGrp="1"/>
          </p:cNvSpPr>
          <p:nvPr>
            <p:ph type="title" orient="vert"/>
          </p:nvPr>
        </p:nvSpPr>
        <p:spPr>
          <a:xfrm>
            <a:off x="8763000" y="1532890"/>
            <a:ext cx="2628900" cy="448183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76178F-48F7-854E-8019-2E067A73D11B}"/>
              </a:ext>
            </a:extLst>
          </p:cNvPr>
          <p:cNvSpPr>
            <a:spLocks noGrp="1"/>
          </p:cNvSpPr>
          <p:nvPr>
            <p:ph type="body" orient="vert" idx="1"/>
          </p:nvPr>
        </p:nvSpPr>
        <p:spPr>
          <a:xfrm>
            <a:off x="838200" y="1513205"/>
            <a:ext cx="7734300" cy="43694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A6856-4D72-6A4F-AD76-2F55CE697E68}"/>
              </a:ext>
            </a:extLst>
          </p:cNvPr>
          <p:cNvSpPr>
            <a:spLocks noGrp="1"/>
          </p:cNvSpPr>
          <p:nvPr>
            <p:ph type="dt" sz="half" idx="10"/>
          </p:nvPr>
        </p:nvSpPr>
        <p:spPr/>
        <p:txBody>
          <a:bodyPr/>
          <a:lstStyle/>
          <a:p>
            <a:fld id="{1ABDBB4A-52A4-0E44-A608-CF4D949E412D}" type="datetimeFigureOut">
              <a:rPr lang="en-US" smtClean="0"/>
              <a:t>7/12/2020</a:t>
            </a:fld>
            <a:endParaRPr lang="en-US" dirty="0"/>
          </a:p>
        </p:txBody>
      </p:sp>
      <p:sp>
        <p:nvSpPr>
          <p:cNvPr id="5" name="Footer Placeholder 4">
            <a:extLst>
              <a:ext uri="{FF2B5EF4-FFF2-40B4-BE49-F238E27FC236}">
                <a16:creationId xmlns:a16="http://schemas.microsoft.com/office/drawing/2014/main" id="{659FF72D-89E2-7545-AC7C-3AB59E8F94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D51131-032C-CF4D-99BB-CEB437629CF1}"/>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80274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EEE01-8CEF-A745-A69B-1E02415D58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01F905-A6AD-8C4B-8440-E5EA0DE406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D7A87-1BB4-6F40-B595-9967DDCFD521}"/>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5" name="Footer Placeholder 4">
            <a:extLst>
              <a:ext uri="{FF2B5EF4-FFF2-40B4-BE49-F238E27FC236}">
                <a16:creationId xmlns:a16="http://schemas.microsoft.com/office/drawing/2014/main" id="{0078135A-CFCE-024E-A280-57A70A7DF8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7AA333-B9C3-AD47-8DED-1596B6911DB5}"/>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51206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6D4D-3EEF-744E-AB05-EE4D43A4F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D988DE-771B-5244-9B5F-0C881F9CB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C7DC2-A2B6-0149-84EE-E4005AED061D}"/>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5" name="Footer Placeholder 4">
            <a:extLst>
              <a:ext uri="{FF2B5EF4-FFF2-40B4-BE49-F238E27FC236}">
                <a16:creationId xmlns:a16="http://schemas.microsoft.com/office/drawing/2014/main" id="{2E4BC98B-5976-2E49-B1BE-EFD1338042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6D2C10-81C3-EC4E-84FB-AED5E530F1DD}"/>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4014018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FD7D-30A3-DF4D-9CA1-E160DA4F9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C5EE-D5E1-AE46-8AEC-FAA325EA38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B3F7DD-2123-054C-90BB-B6588E17D2BA}"/>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5" name="Footer Placeholder 4">
            <a:extLst>
              <a:ext uri="{FF2B5EF4-FFF2-40B4-BE49-F238E27FC236}">
                <a16:creationId xmlns:a16="http://schemas.microsoft.com/office/drawing/2014/main" id="{CBA854E1-AB13-CF4C-9A28-465EFFCDBC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84626A-5B22-3246-AF9E-5F2D80C86F8C}"/>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282602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126B-105D-4F40-8958-A1E3B02C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39FD5-3B69-384E-BC20-3373D50071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26BDF9-2B0C-494D-BAB2-C84D1A1753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1748B9-DF20-D244-ABE1-77E076503F9A}"/>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6" name="Footer Placeholder 5">
            <a:extLst>
              <a:ext uri="{FF2B5EF4-FFF2-40B4-BE49-F238E27FC236}">
                <a16:creationId xmlns:a16="http://schemas.microsoft.com/office/drawing/2014/main" id="{9815F903-8AD5-9743-A3A0-FCB3EBAFCB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8D40F2-D01B-7F42-920F-E1BFEA4A5D2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76004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DE4F-5704-2C41-8013-9566EA4705E3}"/>
              </a:ext>
            </a:extLst>
          </p:cNvPr>
          <p:cNvSpPr>
            <a:spLocks noGrp="1"/>
          </p:cNvSpPr>
          <p:nvPr>
            <p:ph type="title" hasCustomPrompt="1"/>
          </p:nvPr>
        </p:nvSpPr>
        <p:spPr>
          <a:xfrm>
            <a:off x="853440" y="1430642"/>
            <a:ext cx="10251660" cy="938587"/>
          </a:xfrm>
        </p:spPr>
        <p:txBody>
          <a:bodyPr/>
          <a:lstStyle/>
          <a:p>
            <a:r>
              <a:rPr lang="en-US" dirty="0"/>
              <a:t>ADD TITLE</a:t>
            </a:r>
          </a:p>
        </p:txBody>
      </p:sp>
      <p:sp>
        <p:nvSpPr>
          <p:cNvPr id="3" name="Content Placeholder 2">
            <a:extLst>
              <a:ext uri="{FF2B5EF4-FFF2-40B4-BE49-F238E27FC236}">
                <a16:creationId xmlns:a16="http://schemas.microsoft.com/office/drawing/2014/main" id="{0E6BAD94-B37C-F44F-910D-CE8972BABB85}"/>
              </a:ext>
            </a:extLst>
          </p:cNvPr>
          <p:cNvSpPr>
            <a:spLocks noGrp="1"/>
          </p:cNvSpPr>
          <p:nvPr>
            <p:ph idx="1" hasCustomPrompt="1"/>
          </p:nvPr>
        </p:nvSpPr>
        <p:spPr>
          <a:xfrm>
            <a:off x="853440" y="2539974"/>
            <a:ext cx="10251660" cy="3321375"/>
          </a:xfrm>
        </p:spPr>
        <p:txBody>
          <a:bodyPr/>
          <a:lstStyle/>
          <a:p>
            <a:pPr lvl="0"/>
            <a:r>
              <a:rPr lang="en-US" dirty="0"/>
              <a:t>Add first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FD96520B-9326-B546-91E2-3597AE1D82F1}"/>
              </a:ext>
            </a:extLst>
          </p:cNvPr>
          <p:cNvPicPr>
            <a:picLocks noChangeAspect="1"/>
          </p:cNvPicPr>
          <p:nvPr userDrawn="1"/>
        </p:nvPicPr>
        <p:blipFill>
          <a:blip r:embed="rId2"/>
          <a:stretch>
            <a:fillRect/>
          </a:stretch>
        </p:blipFill>
        <p:spPr>
          <a:xfrm>
            <a:off x="0" y="158"/>
            <a:ext cx="12192000" cy="1092200"/>
          </a:xfrm>
          <a:prstGeom prst="rect">
            <a:avLst/>
          </a:prstGeom>
        </p:spPr>
      </p:pic>
      <p:pic>
        <p:nvPicPr>
          <p:cNvPr id="14" name="Picture 13">
            <a:extLst>
              <a:ext uri="{FF2B5EF4-FFF2-40B4-BE49-F238E27FC236}">
                <a16:creationId xmlns:a16="http://schemas.microsoft.com/office/drawing/2014/main" id="{F76CB7C7-2334-EB44-BC2E-29B2C557B6E8}"/>
              </a:ext>
            </a:extLst>
          </p:cNvPr>
          <p:cNvPicPr>
            <a:picLocks noChangeAspect="1"/>
          </p:cNvPicPr>
          <p:nvPr userDrawn="1"/>
        </p:nvPicPr>
        <p:blipFill>
          <a:blip r:embed="rId3"/>
          <a:stretch>
            <a:fillRect/>
          </a:stretch>
        </p:blipFill>
        <p:spPr>
          <a:xfrm>
            <a:off x="3586480" y="6319827"/>
            <a:ext cx="5019040" cy="439683"/>
          </a:xfrm>
          <a:prstGeom prst="rect">
            <a:avLst/>
          </a:prstGeom>
        </p:spPr>
      </p:pic>
      <p:grpSp>
        <p:nvGrpSpPr>
          <p:cNvPr id="15" name="Group 14">
            <a:extLst>
              <a:ext uri="{FF2B5EF4-FFF2-40B4-BE49-F238E27FC236}">
                <a16:creationId xmlns:a16="http://schemas.microsoft.com/office/drawing/2014/main" id="{5850F399-72D6-DD47-B528-3C13C17A5530}"/>
              </a:ext>
            </a:extLst>
          </p:cNvPr>
          <p:cNvGrpSpPr/>
          <p:nvPr userDrawn="1"/>
        </p:nvGrpSpPr>
        <p:grpSpPr>
          <a:xfrm>
            <a:off x="0" y="6221336"/>
            <a:ext cx="12192000" cy="636664"/>
            <a:chOff x="0" y="6243681"/>
            <a:chExt cx="12192000" cy="636664"/>
          </a:xfrm>
        </p:grpSpPr>
        <p:sp>
          <p:nvSpPr>
            <p:cNvPr id="19" name="Rectangle 18">
              <a:extLst>
                <a:ext uri="{FF2B5EF4-FFF2-40B4-BE49-F238E27FC236}">
                  <a16:creationId xmlns:a16="http://schemas.microsoft.com/office/drawing/2014/main" id="{59EA25C3-ECA7-F54E-9B66-603F33EB8223}"/>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9C0C8CB2-B4A5-3541-B08D-02789E6040D7}"/>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310371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CDEE-1835-944E-B7B2-225338F3FA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E909E4-F16F-9748-B7BA-AEA0647390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935D29-3681-3348-99D9-8F8AB02608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ECD73-4C28-EE45-8005-A2F70F6553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38F6F-1009-464F-BDC6-C59AA91254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E7A284-0FFB-8D49-AB7B-68478D7F4BDC}"/>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8" name="Footer Placeholder 7">
            <a:extLst>
              <a:ext uri="{FF2B5EF4-FFF2-40B4-BE49-F238E27FC236}">
                <a16:creationId xmlns:a16="http://schemas.microsoft.com/office/drawing/2014/main" id="{A50DC491-D483-4440-8147-0D4B81498C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7CF1B4B-BAA0-6A44-B6A8-D654FDD55665}"/>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3536837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EE5-E651-BB4F-837C-58573A3A9D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92C07E-BE94-3B42-BFC2-D831F885D342}"/>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4" name="Footer Placeholder 3">
            <a:extLst>
              <a:ext uri="{FF2B5EF4-FFF2-40B4-BE49-F238E27FC236}">
                <a16:creationId xmlns:a16="http://schemas.microsoft.com/office/drawing/2014/main" id="{5D2AA40C-380B-EB45-A61E-9AC6A9C656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D565B3-A3C8-A941-B8D0-45829AF121A9}"/>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727160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69C44E-1451-C141-BAC7-DDFE64EFB9C6}"/>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3" name="Footer Placeholder 2">
            <a:extLst>
              <a:ext uri="{FF2B5EF4-FFF2-40B4-BE49-F238E27FC236}">
                <a16:creationId xmlns:a16="http://schemas.microsoft.com/office/drawing/2014/main" id="{1488D470-D52A-8F4A-AFD2-6125A003AF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9138A3-1403-F244-9F1C-41AA645F3868}"/>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334609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D099-84B1-AB48-8351-902022CA8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2BF9B-0E30-1C4C-85D6-F8DDB6F67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E3DCD-6A82-854D-9C9F-C68DC50AF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C317DC-CEBB-494E-8973-414D25F01B1F}"/>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6" name="Footer Placeholder 5">
            <a:extLst>
              <a:ext uri="{FF2B5EF4-FFF2-40B4-BE49-F238E27FC236}">
                <a16:creationId xmlns:a16="http://schemas.microsoft.com/office/drawing/2014/main" id="{21A4BC48-36B5-6A40-948E-4E83CABD3D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7B0F82-F213-324B-B36C-773EF0D4EE2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607782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3995-8B53-6241-AA64-62F8DC0CE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4FF0B6-D26B-FC47-9EC9-B5169196C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79E4DF2-5A02-DF4D-9D03-8338382F7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BC0D66-55F8-114D-8448-3FABC033EF93}"/>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6" name="Footer Placeholder 5">
            <a:extLst>
              <a:ext uri="{FF2B5EF4-FFF2-40B4-BE49-F238E27FC236}">
                <a16:creationId xmlns:a16="http://schemas.microsoft.com/office/drawing/2014/main" id="{747C6AA0-0624-3945-A827-99BE8A9884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B1B766-3153-8A48-A851-F4F1F1C1C4F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761054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80CE-EB3E-1B40-879F-FB3948326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88727B-96B5-8544-A64D-D3AE7702AF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414A2-CD12-6442-898C-F0012ECBF827}"/>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5" name="Footer Placeholder 4">
            <a:extLst>
              <a:ext uri="{FF2B5EF4-FFF2-40B4-BE49-F238E27FC236}">
                <a16:creationId xmlns:a16="http://schemas.microsoft.com/office/drawing/2014/main" id="{FE6C089A-CF80-3346-B8C7-5928E167CD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EBAD4D-3358-784C-9B98-C275448FB9A0}"/>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4206625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B7A1B-BB1F-9241-82B4-E7E796AE55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C568-D702-2E4A-B98D-143A3B3183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CECF3-01C1-EC40-A2A4-9F8310645B71}"/>
              </a:ext>
            </a:extLst>
          </p:cNvPr>
          <p:cNvSpPr>
            <a:spLocks noGrp="1"/>
          </p:cNvSpPr>
          <p:nvPr>
            <p:ph type="dt" sz="half" idx="10"/>
          </p:nvPr>
        </p:nvSpPr>
        <p:spPr/>
        <p:txBody>
          <a:bodyPr/>
          <a:lstStyle/>
          <a:p>
            <a:fld id="{DDDF17D3-6F94-A742-A396-A388579C5AF3}" type="datetimeFigureOut">
              <a:rPr lang="en-US" smtClean="0"/>
              <a:t>7/12/2020</a:t>
            </a:fld>
            <a:endParaRPr lang="en-US" dirty="0"/>
          </a:p>
        </p:txBody>
      </p:sp>
      <p:sp>
        <p:nvSpPr>
          <p:cNvPr id="5" name="Footer Placeholder 4">
            <a:extLst>
              <a:ext uri="{FF2B5EF4-FFF2-40B4-BE49-F238E27FC236}">
                <a16:creationId xmlns:a16="http://schemas.microsoft.com/office/drawing/2014/main" id="{B7259D50-2FAA-7E40-B445-2CB78B75B4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781014-8D9C-5547-AEAD-A05B7C77C2FF}"/>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285636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589500" y="1798419"/>
            <a:ext cx="5339224" cy="3754898"/>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6172563" y="1798419"/>
            <a:ext cx="5339225" cy="3754898"/>
          </a:xfrm>
        </p:spPr>
        <p:txBody>
          <a:bodyPr/>
          <a:lstStyle>
            <a:lvl1pPr marL="0" indent="0">
              <a:buNone/>
              <a:defRPr/>
            </a:lvl1pPr>
          </a:lstStyle>
          <a:p>
            <a:pPr lvl="0"/>
            <a:r>
              <a:rPr lang="en-US" dirty="0"/>
              <a:t>ADD IMAGE, CHART, VIDEO</a:t>
            </a:r>
          </a:p>
        </p:txBody>
      </p:sp>
      <p:pic>
        <p:nvPicPr>
          <p:cNvPr id="10" name="Picture 9"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666F0EA9-9F42-2745-A9F9-7FA4BD4AC8B4}"/>
              </a:ext>
            </a:extLst>
          </p:cNvPr>
          <p:cNvPicPr>
            <a:picLocks noChangeAspect="1"/>
          </p:cNvPicPr>
          <p:nvPr userDrawn="1"/>
        </p:nvPicPr>
        <p:blipFill>
          <a:blip r:embed="rId2"/>
          <a:stretch>
            <a:fillRect/>
          </a:stretch>
        </p:blipFill>
        <p:spPr>
          <a:xfrm>
            <a:off x="0" y="158"/>
            <a:ext cx="12192000" cy="1092200"/>
          </a:xfrm>
          <a:prstGeom prst="rect">
            <a:avLst/>
          </a:prstGeom>
        </p:spPr>
      </p:pic>
      <p:grpSp>
        <p:nvGrpSpPr>
          <p:cNvPr id="9" name="Group 8">
            <a:extLst>
              <a:ext uri="{FF2B5EF4-FFF2-40B4-BE49-F238E27FC236}">
                <a16:creationId xmlns:a16="http://schemas.microsoft.com/office/drawing/2014/main" id="{A1C418F0-19EF-3749-AB40-D2A9AE841565}"/>
              </a:ext>
            </a:extLst>
          </p:cNvPr>
          <p:cNvGrpSpPr/>
          <p:nvPr userDrawn="1"/>
        </p:nvGrpSpPr>
        <p:grpSpPr>
          <a:xfrm>
            <a:off x="0" y="6221336"/>
            <a:ext cx="12192000" cy="636664"/>
            <a:chOff x="0" y="6243681"/>
            <a:chExt cx="12192000" cy="636664"/>
          </a:xfrm>
        </p:grpSpPr>
        <p:sp>
          <p:nvSpPr>
            <p:cNvPr id="11" name="Rectangle 10">
              <a:extLst>
                <a:ext uri="{FF2B5EF4-FFF2-40B4-BE49-F238E27FC236}">
                  <a16:creationId xmlns:a16="http://schemas.microsoft.com/office/drawing/2014/main" id="{DCA3AE1E-B065-D74C-802E-F7BCE3760BD8}"/>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D5868F7-0CC3-FF40-A01C-F2CF68F6B8C9}"/>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307036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Section-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CE3C-8541-C840-A2E1-1044BFDFB53A}"/>
              </a:ext>
            </a:extLst>
          </p:cNvPr>
          <p:cNvSpPr>
            <a:spLocks noGrp="1"/>
          </p:cNvSpPr>
          <p:nvPr>
            <p:ph type="title" hasCustomPrompt="1"/>
          </p:nvPr>
        </p:nvSpPr>
        <p:spPr>
          <a:xfrm>
            <a:off x="647700" y="1814945"/>
            <a:ext cx="10896600" cy="725055"/>
          </a:xfrm>
        </p:spPr>
        <p:txBody>
          <a:bodyPr/>
          <a:lstStyle>
            <a:lvl1pPr algn="ctr">
              <a:defRPr/>
            </a:lvl1pPr>
          </a:lstStyle>
          <a:p>
            <a:r>
              <a:rPr lang="en-US" dirty="0"/>
              <a:t>ADD SECTION HEADER HERE</a:t>
            </a:r>
          </a:p>
        </p:txBody>
      </p:sp>
      <p:sp>
        <p:nvSpPr>
          <p:cNvPr id="3" name="Date Placeholder 2">
            <a:extLst>
              <a:ext uri="{FF2B5EF4-FFF2-40B4-BE49-F238E27FC236}">
                <a16:creationId xmlns:a16="http://schemas.microsoft.com/office/drawing/2014/main" id="{FC8D1BCB-6318-F844-8E90-3457D031B857}"/>
              </a:ext>
            </a:extLst>
          </p:cNvPr>
          <p:cNvSpPr>
            <a:spLocks noGrp="1"/>
          </p:cNvSpPr>
          <p:nvPr>
            <p:ph type="dt" sz="half" idx="10"/>
          </p:nvPr>
        </p:nvSpPr>
        <p:spPr/>
        <p:txBody>
          <a:bodyPr/>
          <a:lstStyle/>
          <a:p>
            <a:fld id="{1ABDBB4A-52A4-0E44-A608-CF4D949E412D}" type="datetimeFigureOut">
              <a:rPr lang="en-US" smtClean="0"/>
              <a:pPr/>
              <a:t>7/12/2020</a:t>
            </a:fld>
            <a:endParaRPr lang="en-US" dirty="0"/>
          </a:p>
        </p:txBody>
      </p:sp>
      <p:sp>
        <p:nvSpPr>
          <p:cNvPr id="4" name="Footer Placeholder 3">
            <a:extLst>
              <a:ext uri="{FF2B5EF4-FFF2-40B4-BE49-F238E27FC236}">
                <a16:creationId xmlns:a16="http://schemas.microsoft.com/office/drawing/2014/main" id="{AC376F0E-C36F-9B48-B4D8-B046EA8109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E45D40-4EAC-074D-9E73-58CF04596C21}"/>
              </a:ext>
            </a:extLst>
          </p:cNvPr>
          <p:cNvSpPr>
            <a:spLocks noGrp="1"/>
          </p:cNvSpPr>
          <p:nvPr>
            <p:ph type="sldNum" sz="quarter" idx="12"/>
          </p:nvPr>
        </p:nvSpPr>
        <p:spPr/>
        <p:txBody>
          <a:bodyPr/>
          <a:lstStyle/>
          <a:p>
            <a:fld id="{4A49ADB1-9382-8547-8180-5C5890893E19}" type="slidenum">
              <a:rPr lang="en-US" smtClean="0"/>
              <a:pPr/>
              <a:t>‹#›</a:t>
            </a:fld>
            <a:endParaRPr lang="en-US" dirty="0"/>
          </a:p>
        </p:txBody>
      </p:sp>
      <p:pic>
        <p:nvPicPr>
          <p:cNvPr id="12" name="Picture 11"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1FC97E49-1CEB-8342-AA9F-80EDB8614FA2}"/>
              </a:ext>
            </a:extLst>
          </p:cNvPr>
          <p:cNvPicPr>
            <a:picLocks noChangeAspect="1"/>
          </p:cNvPicPr>
          <p:nvPr userDrawn="1"/>
        </p:nvPicPr>
        <p:blipFill>
          <a:blip r:embed="rId2"/>
          <a:stretch>
            <a:fillRect/>
          </a:stretch>
        </p:blipFill>
        <p:spPr>
          <a:xfrm>
            <a:off x="0" y="158"/>
            <a:ext cx="12192000" cy="1092200"/>
          </a:xfrm>
          <a:prstGeom prst="rect">
            <a:avLst/>
          </a:prstGeom>
        </p:spPr>
      </p:pic>
      <p:grpSp>
        <p:nvGrpSpPr>
          <p:cNvPr id="10" name="Group 9">
            <a:extLst>
              <a:ext uri="{FF2B5EF4-FFF2-40B4-BE49-F238E27FC236}">
                <a16:creationId xmlns:a16="http://schemas.microsoft.com/office/drawing/2014/main" id="{1529A58A-E7F6-2D49-8378-12654D648CA4}"/>
              </a:ext>
            </a:extLst>
          </p:cNvPr>
          <p:cNvGrpSpPr/>
          <p:nvPr userDrawn="1"/>
        </p:nvGrpSpPr>
        <p:grpSpPr>
          <a:xfrm>
            <a:off x="0" y="6221336"/>
            <a:ext cx="12192000" cy="636664"/>
            <a:chOff x="0" y="6243681"/>
            <a:chExt cx="12192000" cy="636664"/>
          </a:xfrm>
        </p:grpSpPr>
        <p:sp>
          <p:nvSpPr>
            <p:cNvPr id="11" name="Rectangle 10">
              <a:extLst>
                <a:ext uri="{FF2B5EF4-FFF2-40B4-BE49-F238E27FC236}">
                  <a16:creationId xmlns:a16="http://schemas.microsoft.com/office/drawing/2014/main" id="{7E7FECA5-8DF4-9B4F-90E6-DD6B7378D80E}"/>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7E8DFB00-11F4-8249-B6A0-12F9D90BAB38}"/>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111754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Bullet-List-and-Chart-Image-Vide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640190" y="1656081"/>
            <a:ext cx="3190130" cy="3169920"/>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4175760" y="1656081"/>
            <a:ext cx="7545185" cy="4246880"/>
          </a:xfrm>
        </p:spPr>
        <p:txBody>
          <a:bodyPr/>
          <a:lstStyle>
            <a:lvl2pPr marL="457200" indent="0">
              <a:buNone/>
              <a:defRPr/>
            </a:lvl2pPr>
          </a:lstStyle>
          <a:p>
            <a:pPr lvl="0"/>
            <a:r>
              <a:rPr lang="en-US" dirty="0"/>
              <a:t>ADD CHART, IMAGE, OR VIDEO</a:t>
            </a:r>
          </a:p>
        </p:txBody>
      </p:sp>
      <p:pic>
        <p:nvPicPr>
          <p:cNvPr id="10" name="Picture 9"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6D7B5A67-66C1-7B4B-867C-19A3D4CF5092}"/>
              </a:ext>
            </a:extLst>
          </p:cNvPr>
          <p:cNvPicPr>
            <a:picLocks noChangeAspect="1"/>
          </p:cNvPicPr>
          <p:nvPr userDrawn="1"/>
        </p:nvPicPr>
        <p:blipFill>
          <a:blip r:embed="rId2"/>
          <a:stretch>
            <a:fillRect/>
          </a:stretch>
        </p:blipFill>
        <p:spPr>
          <a:xfrm>
            <a:off x="0" y="158"/>
            <a:ext cx="12192000" cy="1092200"/>
          </a:xfrm>
          <a:prstGeom prst="rect">
            <a:avLst/>
          </a:prstGeom>
        </p:spPr>
      </p:pic>
      <p:grpSp>
        <p:nvGrpSpPr>
          <p:cNvPr id="9" name="Group 8">
            <a:extLst>
              <a:ext uri="{FF2B5EF4-FFF2-40B4-BE49-F238E27FC236}">
                <a16:creationId xmlns:a16="http://schemas.microsoft.com/office/drawing/2014/main" id="{563F47FA-BB6E-B545-B1B8-FCFDFD9E1F21}"/>
              </a:ext>
            </a:extLst>
          </p:cNvPr>
          <p:cNvGrpSpPr/>
          <p:nvPr userDrawn="1"/>
        </p:nvGrpSpPr>
        <p:grpSpPr>
          <a:xfrm>
            <a:off x="0" y="6221336"/>
            <a:ext cx="12192000" cy="636664"/>
            <a:chOff x="0" y="6243681"/>
            <a:chExt cx="12192000" cy="636664"/>
          </a:xfrm>
        </p:grpSpPr>
        <p:sp>
          <p:nvSpPr>
            <p:cNvPr id="11" name="Rectangle 10">
              <a:extLst>
                <a:ext uri="{FF2B5EF4-FFF2-40B4-BE49-F238E27FC236}">
                  <a16:creationId xmlns:a16="http://schemas.microsoft.com/office/drawing/2014/main" id="{37955607-09E2-2B46-B390-03EE25E74C9D}"/>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DEECD37-CE87-5146-8379-42AF8298D6C4}"/>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338202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634856" y="1914381"/>
            <a:ext cx="5339224" cy="4008899"/>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p:nvPr>
        </p:nvSpPr>
        <p:spPr>
          <a:xfrm>
            <a:off x="6217923" y="1914381"/>
            <a:ext cx="5339221" cy="400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BB1FC4E3-6C2C-F445-AD3E-5226237B32FD}"/>
              </a:ext>
            </a:extLst>
          </p:cNvPr>
          <p:cNvPicPr>
            <a:picLocks noChangeAspect="1"/>
          </p:cNvPicPr>
          <p:nvPr userDrawn="1"/>
        </p:nvPicPr>
        <p:blipFill>
          <a:blip r:embed="rId2"/>
          <a:stretch>
            <a:fillRect/>
          </a:stretch>
        </p:blipFill>
        <p:spPr>
          <a:xfrm>
            <a:off x="0" y="158"/>
            <a:ext cx="12192000" cy="1092200"/>
          </a:xfrm>
          <a:prstGeom prst="rect">
            <a:avLst/>
          </a:prstGeom>
        </p:spPr>
      </p:pic>
      <p:grpSp>
        <p:nvGrpSpPr>
          <p:cNvPr id="5" name="Group 4">
            <a:extLst>
              <a:ext uri="{FF2B5EF4-FFF2-40B4-BE49-F238E27FC236}">
                <a16:creationId xmlns:a16="http://schemas.microsoft.com/office/drawing/2014/main" id="{6705AD54-F20D-CA48-8BED-C18984831B7E}"/>
              </a:ext>
            </a:extLst>
          </p:cNvPr>
          <p:cNvGrpSpPr/>
          <p:nvPr userDrawn="1"/>
        </p:nvGrpSpPr>
        <p:grpSpPr>
          <a:xfrm>
            <a:off x="0" y="6221336"/>
            <a:ext cx="12192000" cy="636664"/>
            <a:chOff x="0" y="6243681"/>
            <a:chExt cx="12192000" cy="636664"/>
          </a:xfrm>
        </p:grpSpPr>
        <p:sp>
          <p:nvSpPr>
            <p:cNvPr id="9" name="Rectangle 8">
              <a:extLst>
                <a:ext uri="{FF2B5EF4-FFF2-40B4-BE49-F238E27FC236}">
                  <a16:creationId xmlns:a16="http://schemas.microsoft.com/office/drawing/2014/main" id="{6C507337-8F61-CC48-985B-4C2421E51E5A}"/>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F6F940A-BD3D-AC48-A62F-7FFA88295A0C}"/>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28989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Map-GLOBE-country-regions">
    <p:spTree>
      <p:nvGrpSpPr>
        <p:cNvPr id="1" name=""/>
        <p:cNvGrpSpPr/>
        <p:nvPr/>
      </p:nvGrpSpPr>
      <p:grpSpPr>
        <a:xfrm>
          <a:off x="0" y="0"/>
          <a:ext cx="0" cy="0"/>
          <a:chOff x="0" y="0"/>
          <a:chExt cx="0" cy="0"/>
        </a:xfrm>
      </p:grpSpPr>
      <p:pic>
        <p:nvPicPr>
          <p:cNvPr id="3" name="Picture 2" descr="A map of the world highlighting all 123 countries that are part of the GLOBE Program. " title="GLOBE countries map">
            <a:extLst>
              <a:ext uri="{FF2B5EF4-FFF2-40B4-BE49-F238E27FC236}">
                <a16:creationId xmlns:a16="http://schemas.microsoft.com/office/drawing/2014/main" id="{F26C1564-7084-BC48-8C33-F21122B9949C}"/>
              </a:ext>
            </a:extLst>
          </p:cNvPr>
          <p:cNvPicPr>
            <a:picLocks noChangeAspect="1"/>
          </p:cNvPicPr>
          <p:nvPr userDrawn="1"/>
        </p:nvPicPr>
        <p:blipFill>
          <a:blip r:embed="rId2"/>
          <a:stretch>
            <a:fillRect/>
          </a:stretch>
        </p:blipFill>
        <p:spPr>
          <a:xfrm>
            <a:off x="0" y="936780"/>
            <a:ext cx="12192000" cy="5845075"/>
          </a:xfrm>
          <a:prstGeom prst="rect">
            <a:avLst/>
          </a:prstGeom>
        </p:spPr>
      </p:pic>
      <p:pic>
        <p:nvPicPr>
          <p:cNvPr id="10" name="Picture 9"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18213111-B3AA-E04B-A90A-ABBEC8F8FEC9}"/>
              </a:ext>
            </a:extLst>
          </p:cNvPr>
          <p:cNvPicPr>
            <a:picLocks noChangeAspect="1"/>
          </p:cNvPicPr>
          <p:nvPr userDrawn="1"/>
        </p:nvPicPr>
        <p:blipFill>
          <a:blip r:embed="rId3"/>
          <a:stretch>
            <a:fillRect/>
          </a:stretch>
        </p:blipFill>
        <p:spPr>
          <a:xfrm>
            <a:off x="0" y="158"/>
            <a:ext cx="12192000" cy="1092200"/>
          </a:xfrm>
          <a:prstGeom prst="rect">
            <a:avLst/>
          </a:prstGeom>
        </p:spPr>
      </p:pic>
      <p:grpSp>
        <p:nvGrpSpPr>
          <p:cNvPr id="7" name="Group 6">
            <a:extLst>
              <a:ext uri="{FF2B5EF4-FFF2-40B4-BE49-F238E27FC236}">
                <a16:creationId xmlns:a16="http://schemas.microsoft.com/office/drawing/2014/main" id="{D04CE8D2-A9B8-304A-A616-42C31AC962A3}"/>
              </a:ext>
            </a:extLst>
          </p:cNvPr>
          <p:cNvGrpSpPr/>
          <p:nvPr userDrawn="1"/>
        </p:nvGrpSpPr>
        <p:grpSpPr>
          <a:xfrm>
            <a:off x="0" y="6221336"/>
            <a:ext cx="12192000" cy="636664"/>
            <a:chOff x="0" y="6243681"/>
            <a:chExt cx="12192000" cy="636664"/>
          </a:xfrm>
        </p:grpSpPr>
        <p:sp>
          <p:nvSpPr>
            <p:cNvPr id="8" name="Rectangle 7">
              <a:extLst>
                <a:ext uri="{FF2B5EF4-FFF2-40B4-BE49-F238E27FC236}">
                  <a16:creationId xmlns:a16="http://schemas.microsoft.com/office/drawing/2014/main" id="{E7C4D273-5D75-844E-87E7-B0A14835A23C}"/>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B251391-B190-AC41-9955-514E5E27D3F6}"/>
                </a:ext>
              </a:extLst>
            </p:cNvPr>
            <p:cNvPicPr>
              <a:picLocks noChangeAspect="1"/>
            </p:cNvPicPr>
            <p:nvPr userDrawn="1"/>
          </p:nvPicPr>
          <p:blipFill>
            <a:blip r:embed="rId4"/>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28795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Final-slide-contact-info">
    <p:spTree>
      <p:nvGrpSpPr>
        <p:cNvPr id="1" name=""/>
        <p:cNvGrpSpPr/>
        <p:nvPr/>
      </p:nvGrpSpPr>
      <p:grpSpPr>
        <a:xfrm>
          <a:off x="0" y="0"/>
          <a:ext cx="0" cy="0"/>
          <a:chOff x="0" y="0"/>
          <a:chExt cx="0" cy="0"/>
        </a:xfrm>
      </p:grpSpPr>
      <p:pic>
        <p:nvPicPr>
          <p:cNvPr id="11" name="Picture 10" descr="A large group of GLOBE students from around the world wearing native dress from many cultures and locations and holding a GLOBE flag. " title="GLOBE students">
            <a:extLst>
              <a:ext uri="{FF2B5EF4-FFF2-40B4-BE49-F238E27FC236}">
                <a16:creationId xmlns:a16="http://schemas.microsoft.com/office/drawing/2014/main" id="{7EA75CA0-A1FD-FD4F-B37C-5062CD444816}"/>
              </a:ext>
            </a:extLst>
          </p:cNvPr>
          <p:cNvPicPr>
            <a:picLocks noChangeAspect="1"/>
          </p:cNvPicPr>
          <p:nvPr userDrawn="1"/>
        </p:nvPicPr>
        <p:blipFill rotWithShape="1">
          <a:blip r:embed="rId2"/>
          <a:srcRect l="14122" t="2178" r="14057"/>
          <a:stretch/>
        </p:blipFill>
        <p:spPr>
          <a:xfrm>
            <a:off x="5399807" y="999835"/>
            <a:ext cx="6791410" cy="5356515"/>
          </a:xfrm>
          <a:prstGeom prst="rect">
            <a:avLst/>
          </a:prstGeom>
          <a:ln w="3175">
            <a:noFill/>
          </a:ln>
        </p:spPr>
      </p:pic>
      <p:sp>
        <p:nvSpPr>
          <p:cNvPr id="2" name="Title 1">
            <a:extLst>
              <a:ext uri="{FF2B5EF4-FFF2-40B4-BE49-F238E27FC236}">
                <a16:creationId xmlns:a16="http://schemas.microsoft.com/office/drawing/2014/main" id="{2FE48C09-5092-C04E-833B-B6BCD6AFF229}"/>
              </a:ext>
            </a:extLst>
          </p:cNvPr>
          <p:cNvSpPr>
            <a:spLocks noGrp="1"/>
          </p:cNvSpPr>
          <p:nvPr>
            <p:ph type="title" hasCustomPrompt="1"/>
          </p:nvPr>
        </p:nvSpPr>
        <p:spPr>
          <a:xfrm>
            <a:off x="548640" y="1826022"/>
            <a:ext cx="4378960" cy="636664"/>
          </a:xfrm>
        </p:spPr>
        <p:txBody>
          <a:bodyPr anchor="b"/>
          <a:lstStyle>
            <a:lvl1pPr algn="ctr">
              <a:defRPr sz="2000"/>
            </a:lvl1pPr>
          </a:lstStyle>
          <a:p>
            <a:r>
              <a:rPr lang="en-US" dirty="0"/>
              <a:t>ADD CONTACT INFO</a:t>
            </a:r>
          </a:p>
        </p:txBody>
      </p:sp>
      <p:sp>
        <p:nvSpPr>
          <p:cNvPr id="4" name="Content Placeholder 3">
            <a:extLst>
              <a:ext uri="{FF2B5EF4-FFF2-40B4-BE49-F238E27FC236}">
                <a16:creationId xmlns:a16="http://schemas.microsoft.com/office/drawing/2014/main" id="{F7A54A3B-6B26-5C4E-AD87-679FB2EB7EF5}"/>
              </a:ext>
            </a:extLst>
          </p:cNvPr>
          <p:cNvSpPr>
            <a:spLocks noGrp="1"/>
          </p:cNvSpPr>
          <p:nvPr>
            <p:ph sz="half" idx="2" hasCustomPrompt="1"/>
          </p:nvPr>
        </p:nvSpPr>
        <p:spPr>
          <a:xfrm>
            <a:off x="548640" y="2662382"/>
            <a:ext cx="4378960" cy="2294074"/>
          </a:xfrm>
        </p:spPr>
        <p:txBody>
          <a:bodyPr anchor="b">
            <a:normAutofit/>
          </a:bodyPr>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content</a:t>
            </a:r>
          </a:p>
        </p:txBody>
      </p:sp>
      <p:sp>
        <p:nvSpPr>
          <p:cNvPr id="5" name="Date Placeholder 4">
            <a:extLst>
              <a:ext uri="{FF2B5EF4-FFF2-40B4-BE49-F238E27FC236}">
                <a16:creationId xmlns:a16="http://schemas.microsoft.com/office/drawing/2014/main" id="{DB140D63-039A-C14C-9389-33EA3F6159C8}"/>
              </a:ext>
            </a:extLst>
          </p:cNvPr>
          <p:cNvSpPr>
            <a:spLocks noGrp="1"/>
          </p:cNvSpPr>
          <p:nvPr>
            <p:ph type="dt" sz="half" idx="10"/>
          </p:nvPr>
        </p:nvSpPr>
        <p:spPr/>
        <p:txBody>
          <a:bodyPr/>
          <a:lstStyle/>
          <a:p>
            <a:fld id="{1ABDBB4A-52A4-0E44-A608-CF4D949E412D}" type="datetimeFigureOut">
              <a:rPr lang="en-US" smtClean="0"/>
              <a:t>7/12/2020</a:t>
            </a:fld>
            <a:endParaRPr lang="en-US" dirty="0"/>
          </a:p>
        </p:txBody>
      </p:sp>
      <p:sp>
        <p:nvSpPr>
          <p:cNvPr id="6" name="Footer Placeholder 5">
            <a:extLst>
              <a:ext uri="{FF2B5EF4-FFF2-40B4-BE49-F238E27FC236}">
                <a16:creationId xmlns:a16="http://schemas.microsoft.com/office/drawing/2014/main" id="{489F0DA5-807D-8B4D-B437-650BD330D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54FF7D-25AA-A149-BD57-817CF1C02B36}"/>
              </a:ext>
            </a:extLst>
          </p:cNvPr>
          <p:cNvSpPr>
            <a:spLocks noGrp="1"/>
          </p:cNvSpPr>
          <p:nvPr>
            <p:ph type="sldNum" sz="quarter" idx="12"/>
          </p:nvPr>
        </p:nvSpPr>
        <p:spPr/>
        <p:txBody>
          <a:bodyPr/>
          <a:lstStyle/>
          <a:p>
            <a:fld id="{4A49ADB1-9382-8547-8180-5C5890893E19}" type="slidenum">
              <a:rPr lang="en-US" smtClean="0"/>
              <a:t>‹#›</a:t>
            </a:fld>
            <a:endParaRPr lang="en-US" dirty="0"/>
          </a:p>
        </p:txBody>
      </p:sp>
      <p:pic>
        <p:nvPicPr>
          <p:cNvPr id="10" name="Picture 9">
            <a:extLst>
              <a:ext uri="{FF2B5EF4-FFF2-40B4-BE49-F238E27FC236}">
                <a16:creationId xmlns:a16="http://schemas.microsoft.com/office/drawing/2014/main" id="{DAFDDBBD-5AC6-FD42-9F73-1DC6073A8565}"/>
              </a:ext>
            </a:extLst>
          </p:cNvPr>
          <p:cNvPicPr>
            <a:picLocks noChangeAspect="1"/>
          </p:cNvPicPr>
          <p:nvPr userDrawn="1"/>
        </p:nvPicPr>
        <p:blipFill>
          <a:blip r:embed="rId3"/>
          <a:stretch>
            <a:fillRect/>
          </a:stretch>
        </p:blipFill>
        <p:spPr>
          <a:xfrm>
            <a:off x="3429783" y="6356350"/>
            <a:ext cx="5332434" cy="467318"/>
          </a:xfrm>
          <a:prstGeom prst="rect">
            <a:avLst/>
          </a:prstGeom>
          <a:effectLst>
            <a:outerShdw blurRad="50800" dist="50800" dir="5400000" sx="27000" sy="27000" algn="ctr" rotWithShape="0">
              <a:srgbClr val="000000">
                <a:alpha val="8000"/>
              </a:srgbClr>
            </a:outerShdw>
          </a:effectLst>
        </p:spPr>
      </p:pic>
      <p:pic>
        <p:nvPicPr>
          <p:cNvPr id="16" name="Picture 15" descr="Text saying &quot;for more information, visit www.globe.gov.&quot; ">
            <a:extLst>
              <a:ext uri="{FF2B5EF4-FFF2-40B4-BE49-F238E27FC236}">
                <a16:creationId xmlns:a16="http://schemas.microsoft.com/office/drawing/2014/main" id="{E16CFD48-434C-3243-A928-2448C1D0CD25}"/>
              </a:ext>
            </a:extLst>
          </p:cNvPr>
          <p:cNvPicPr>
            <a:picLocks noChangeAspect="1"/>
          </p:cNvPicPr>
          <p:nvPr userDrawn="1"/>
        </p:nvPicPr>
        <p:blipFill>
          <a:blip r:embed="rId4"/>
          <a:stretch>
            <a:fillRect/>
          </a:stretch>
        </p:blipFill>
        <p:spPr>
          <a:xfrm>
            <a:off x="1239553" y="5890872"/>
            <a:ext cx="2966654" cy="193939"/>
          </a:xfrm>
          <a:prstGeom prst="rect">
            <a:avLst/>
          </a:prstGeom>
        </p:spPr>
      </p:pic>
      <p:pic>
        <p:nvPicPr>
          <p:cNvPr id="22" name="Picture 21"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62540157-A418-3C48-94F9-C7AE03DDEA41}"/>
              </a:ext>
            </a:extLst>
          </p:cNvPr>
          <p:cNvPicPr>
            <a:picLocks noChangeAspect="1"/>
          </p:cNvPicPr>
          <p:nvPr userDrawn="1"/>
        </p:nvPicPr>
        <p:blipFill>
          <a:blip r:embed="rId5"/>
          <a:stretch>
            <a:fillRect/>
          </a:stretch>
        </p:blipFill>
        <p:spPr>
          <a:xfrm>
            <a:off x="0" y="158"/>
            <a:ext cx="12192000" cy="1092200"/>
          </a:xfrm>
          <a:prstGeom prst="rect">
            <a:avLst/>
          </a:prstGeom>
        </p:spPr>
      </p:pic>
      <p:grpSp>
        <p:nvGrpSpPr>
          <p:cNvPr id="14" name="Group 13">
            <a:extLst>
              <a:ext uri="{FF2B5EF4-FFF2-40B4-BE49-F238E27FC236}">
                <a16:creationId xmlns:a16="http://schemas.microsoft.com/office/drawing/2014/main" id="{6B655312-50A1-2E49-B1D0-71DA1C181A7D}"/>
              </a:ext>
            </a:extLst>
          </p:cNvPr>
          <p:cNvGrpSpPr/>
          <p:nvPr userDrawn="1"/>
        </p:nvGrpSpPr>
        <p:grpSpPr>
          <a:xfrm>
            <a:off x="0" y="6221336"/>
            <a:ext cx="12192000" cy="636664"/>
            <a:chOff x="0" y="6243681"/>
            <a:chExt cx="12192000" cy="636664"/>
          </a:xfrm>
        </p:grpSpPr>
        <p:sp>
          <p:nvSpPr>
            <p:cNvPr id="15" name="Rectangle 14">
              <a:extLst>
                <a:ext uri="{FF2B5EF4-FFF2-40B4-BE49-F238E27FC236}">
                  <a16:creationId xmlns:a16="http://schemas.microsoft.com/office/drawing/2014/main" id="{5FF47E72-A19E-0E4C-AE11-6B2DA3D85E99}"/>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3A4D22C-D96C-E34D-896E-30BE0871DD2D}"/>
                </a:ext>
              </a:extLst>
            </p:cNvPr>
            <p:cNvPicPr>
              <a:picLocks noChangeAspect="1"/>
            </p:cNvPicPr>
            <p:nvPr userDrawn="1"/>
          </p:nvPicPr>
          <p:blipFill>
            <a:blip r:embed="rId6"/>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6040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62EF4C-6837-E64F-B444-E8E538DF205C}"/>
              </a:ext>
            </a:extLst>
          </p:cNvPr>
          <p:cNvSpPr>
            <a:spLocks noGrp="1"/>
          </p:cNvSpPr>
          <p:nvPr>
            <p:ph type="subTitle" idx="1" hasCustomPrompt="1"/>
          </p:nvPr>
        </p:nvSpPr>
        <p:spPr>
          <a:xfrm>
            <a:off x="431800" y="3332479"/>
            <a:ext cx="6558280" cy="512921"/>
          </a:xfrm>
        </p:spPr>
        <p:txBody>
          <a:bodyPr anchor="b"/>
          <a:lstStyle>
            <a:lvl1pPr marL="0" indent="0" algn="l">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14" name="Title 13">
            <a:extLst>
              <a:ext uri="{FF2B5EF4-FFF2-40B4-BE49-F238E27FC236}">
                <a16:creationId xmlns:a16="http://schemas.microsoft.com/office/drawing/2014/main" id="{56FADFF6-868C-3544-924D-D0FE92B289AA}"/>
              </a:ext>
            </a:extLst>
          </p:cNvPr>
          <p:cNvSpPr>
            <a:spLocks noGrp="1"/>
          </p:cNvSpPr>
          <p:nvPr>
            <p:ph type="title"/>
          </p:nvPr>
        </p:nvSpPr>
        <p:spPr>
          <a:xfrm>
            <a:off x="431800" y="1888143"/>
            <a:ext cx="6558280" cy="1238463"/>
          </a:xfrm>
        </p:spPr>
        <p:txBody>
          <a:bodyPr/>
          <a:lstStyle/>
          <a:p>
            <a:r>
              <a:rPr lang="en-US"/>
              <a:t>Click to edit Master title style</a:t>
            </a:r>
          </a:p>
        </p:txBody>
      </p:sp>
    </p:spTree>
    <p:extLst>
      <p:ext uri="{BB962C8B-B14F-4D97-AF65-F5344CB8AC3E}">
        <p14:creationId xmlns:p14="http://schemas.microsoft.com/office/powerpoint/2010/main" val="187622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742C5-A148-F54F-A470-3696B185843C}"/>
              </a:ext>
            </a:extLst>
          </p:cNvPr>
          <p:cNvSpPr>
            <a:spLocks noGrp="1"/>
          </p:cNvSpPr>
          <p:nvPr>
            <p:ph type="title"/>
          </p:nvPr>
        </p:nvSpPr>
        <p:spPr>
          <a:xfrm>
            <a:off x="838200" y="1649191"/>
            <a:ext cx="10515600" cy="938587"/>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AEFDA9-06FB-0E41-A3AC-E0AD031004D3}"/>
              </a:ext>
            </a:extLst>
          </p:cNvPr>
          <p:cNvSpPr>
            <a:spLocks noGrp="1"/>
          </p:cNvSpPr>
          <p:nvPr>
            <p:ph type="body" idx="1"/>
          </p:nvPr>
        </p:nvSpPr>
        <p:spPr>
          <a:xfrm>
            <a:off x="838200" y="2746648"/>
            <a:ext cx="10515600" cy="3321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90482F-30EB-4949-B4BB-FDCCC4D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Arial" panose="020B0604020202020204" pitchFamily="34" charset="0"/>
                <a:cs typeface="Arial" panose="020B0604020202020204" pitchFamily="34" charset="0"/>
              </a:defRPr>
            </a:lvl1pPr>
          </a:lstStyle>
          <a:p>
            <a:fld id="{1ABDBB4A-52A4-0E44-A608-CF4D949E412D}" type="datetimeFigureOut">
              <a:rPr lang="en-US" smtClean="0"/>
              <a:pPr/>
              <a:t>7/12/2020</a:t>
            </a:fld>
            <a:endParaRPr lang="en-US" dirty="0"/>
          </a:p>
        </p:txBody>
      </p:sp>
      <p:sp>
        <p:nvSpPr>
          <p:cNvPr id="5" name="Footer Placeholder 4">
            <a:extLst>
              <a:ext uri="{FF2B5EF4-FFF2-40B4-BE49-F238E27FC236}">
                <a16:creationId xmlns:a16="http://schemas.microsoft.com/office/drawing/2014/main" id="{63A7B515-6CC6-304D-95CC-EAD704C53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000" b="0" i="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868E32B-561E-4147-96A5-49824E837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4A49ADB1-9382-8547-8180-5C5890893E19}" type="slidenum">
              <a:rPr lang="en-US" smtClean="0"/>
              <a:pPr/>
              <a:t>‹#›</a:t>
            </a:fld>
            <a:endParaRPr lang="en-US" dirty="0"/>
          </a:p>
        </p:txBody>
      </p:sp>
    </p:spTree>
    <p:extLst>
      <p:ext uri="{BB962C8B-B14F-4D97-AF65-F5344CB8AC3E}">
        <p14:creationId xmlns:p14="http://schemas.microsoft.com/office/powerpoint/2010/main" val="128154119"/>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2" r:id="rId3"/>
    <p:sldLayoutId id="2147483661" r:id="rId4"/>
    <p:sldLayoutId id="2147483654" r:id="rId5"/>
    <p:sldLayoutId id="2147483688" r:id="rId6"/>
    <p:sldLayoutId id="2147483687" r:id="rId7"/>
    <p:sldLayoutId id="2147483652" r:id="rId8"/>
    <p:sldLayoutId id="2147483649" r:id="rId9"/>
    <p:sldLayoutId id="2147483651" r:id="rId10"/>
    <p:sldLayoutId id="2147483653"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36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03EBD-8403-7D4F-A12F-28B6AA1435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60133B-38D8-1441-B48C-FFFF1A7C1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CCE2B-628F-104B-BFF9-4062E2EB8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F17D3-6F94-A742-A396-A388579C5AF3}" type="datetimeFigureOut">
              <a:rPr lang="en-US" smtClean="0"/>
              <a:t>7/12/2020</a:t>
            </a:fld>
            <a:endParaRPr lang="en-US" dirty="0"/>
          </a:p>
        </p:txBody>
      </p:sp>
      <p:sp>
        <p:nvSpPr>
          <p:cNvPr id="5" name="Footer Placeholder 4">
            <a:extLst>
              <a:ext uri="{FF2B5EF4-FFF2-40B4-BE49-F238E27FC236}">
                <a16:creationId xmlns:a16="http://schemas.microsoft.com/office/drawing/2014/main" id="{20C2F7B5-5241-CD43-8F83-5F2AC33AD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0DE0F01-FCE6-8F4D-AF6D-6CF22BF4B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5ADCB-1B61-CB45-98F5-3FB948F72A8D}" type="slidenum">
              <a:rPr lang="en-US" smtClean="0"/>
              <a:t>‹#›</a:t>
            </a:fld>
            <a:endParaRPr lang="en-US" dirty="0"/>
          </a:p>
        </p:txBody>
      </p:sp>
    </p:spTree>
    <p:extLst>
      <p:ext uri="{BB962C8B-B14F-4D97-AF65-F5344CB8AC3E}">
        <p14:creationId xmlns:p14="http://schemas.microsoft.com/office/powerpoint/2010/main" val="19939918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owd.cc/2020virtualmeeti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crowd.cc/s/3RKl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
          <p:cNvSpPr txBox="1">
            <a:spLocks noGrp="1"/>
          </p:cNvSpPr>
          <p:nvPr>
            <p:ph type="title"/>
          </p:nvPr>
        </p:nvSpPr>
        <p:spPr>
          <a:xfrm>
            <a:off x="853440" y="1194011"/>
            <a:ext cx="10251660" cy="62339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81E75"/>
              </a:buClr>
              <a:buSzPts val="3600"/>
              <a:buFont typeface="Helvetica Neue"/>
              <a:buNone/>
            </a:pPr>
            <a:r>
              <a:rPr lang="en-US"/>
              <a:t>Participate live through our Mobile App!</a:t>
            </a:r>
            <a:endParaRPr/>
          </a:p>
        </p:txBody>
      </p:sp>
      <p:sp>
        <p:nvSpPr>
          <p:cNvPr id="207" name="Google Shape;207;p2"/>
          <p:cNvSpPr txBox="1">
            <a:spLocks noGrp="1"/>
          </p:cNvSpPr>
          <p:nvPr>
            <p:ph type="body" idx="1"/>
          </p:nvPr>
        </p:nvSpPr>
        <p:spPr>
          <a:xfrm>
            <a:off x="755702" y="1949712"/>
            <a:ext cx="5924708" cy="39116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F8D2E"/>
              </a:buClr>
              <a:buSzPts val="2287"/>
              <a:buNone/>
            </a:pPr>
            <a:r>
              <a:rPr lang="en-US" sz="2220"/>
              <a:t>Login to the mobile app NOW to participate live during this presentation.</a:t>
            </a:r>
            <a:endParaRPr/>
          </a:p>
          <a:p>
            <a:pPr marL="0" lvl="0" indent="0" algn="l" rtl="0">
              <a:lnSpc>
                <a:spcPct val="90000"/>
              </a:lnSpc>
              <a:spcBef>
                <a:spcPts val="1200"/>
              </a:spcBef>
              <a:spcAft>
                <a:spcPts val="0"/>
              </a:spcAft>
              <a:buClr>
                <a:srgbClr val="BF8D2E"/>
              </a:buClr>
              <a:buSzPts val="2287"/>
              <a:buNone/>
            </a:pPr>
            <a:endParaRPr sz="2220"/>
          </a:p>
          <a:p>
            <a:pPr marL="0" lvl="0" indent="0" algn="l" rtl="0">
              <a:lnSpc>
                <a:spcPct val="90000"/>
              </a:lnSpc>
              <a:spcBef>
                <a:spcPts val="1200"/>
              </a:spcBef>
              <a:spcAft>
                <a:spcPts val="0"/>
              </a:spcAft>
              <a:buClr>
                <a:srgbClr val="BF8D2E"/>
              </a:buClr>
              <a:buSzPts val="2287"/>
              <a:buNone/>
            </a:pPr>
            <a:r>
              <a:rPr lang="en-US" sz="2220"/>
              <a:t>You can get to the website version of our Mobile Application using the following link: </a:t>
            </a:r>
            <a:r>
              <a:rPr lang="en-US" sz="2220" u="sng">
                <a:solidFill>
                  <a:schemeClr val="hlink"/>
                </a:solidFill>
                <a:hlinkClick r:id="rId3"/>
              </a:rPr>
              <a:t>https://crowd.cc/2020virtualmeeting</a:t>
            </a:r>
            <a:endParaRPr sz="2220"/>
          </a:p>
          <a:p>
            <a:pPr marL="0" lvl="0" indent="0" algn="l" rtl="0">
              <a:lnSpc>
                <a:spcPct val="90000"/>
              </a:lnSpc>
              <a:spcBef>
                <a:spcPts val="1200"/>
              </a:spcBef>
              <a:spcAft>
                <a:spcPts val="0"/>
              </a:spcAft>
              <a:buClr>
                <a:srgbClr val="BF8D2E"/>
              </a:buClr>
              <a:buSzPts val="2287"/>
              <a:buNone/>
            </a:pPr>
            <a:endParaRPr sz="2220"/>
          </a:p>
          <a:p>
            <a:pPr marL="0" lvl="0" indent="0" algn="l" rtl="0">
              <a:lnSpc>
                <a:spcPct val="90000"/>
              </a:lnSpc>
              <a:spcBef>
                <a:spcPts val="1200"/>
              </a:spcBef>
              <a:spcAft>
                <a:spcPts val="0"/>
              </a:spcAft>
              <a:buClr>
                <a:srgbClr val="BF8D2E"/>
              </a:buClr>
              <a:buSzPts val="2287"/>
              <a:buNone/>
            </a:pPr>
            <a:r>
              <a:rPr lang="en-US" sz="2220"/>
              <a:t>Or use this quick link for getting to the CrowdCompass AttendeeHub app in the app store on a mobile or tablet device: </a:t>
            </a:r>
            <a:r>
              <a:rPr lang="en-US" sz="2220" u="sng">
                <a:solidFill>
                  <a:schemeClr val="hlink"/>
                </a:solidFill>
                <a:hlinkClick r:id="rId4"/>
              </a:rPr>
              <a:t>https://crowd.cc/s/3RKlm</a:t>
            </a:r>
            <a:endParaRPr sz="2220"/>
          </a:p>
          <a:p>
            <a:pPr marL="0" lvl="0" indent="0" algn="l" rtl="0">
              <a:lnSpc>
                <a:spcPct val="90000"/>
              </a:lnSpc>
              <a:spcBef>
                <a:spcPts val="1200"/>
              </a:spcBef>
              <a:spcAft>
                <a:spcPts val="0"/>
              </a:spcAft>
              <a:buClr>
                <a:srgbClr val="BF8D2E"/>
              </a:buClr>
              <a:buSzPts val="2668"/>
              <a:buNone/>
            </a:pPr>
            <a:endParaRPr sz="2590"/>
          </a:p>
        </p:txBody>
      </p:sp>
      <p:pic>
        <p:nvPicPr>
          <p:cNvPr id="208" name="Google Shape;208;p2"/>
          <p:cNvPicPr preferRelativeResize="0"/>
          <p:nvPr/>
        </p:nvPicPr>
        <p:blipFill rotWithShape="1">
          <a:blip r:embed="rId5">
            <a:alphaModFix/>
          </a:blip>
          <a:srcRect/>
          <a:stretch/>
        </p:blipFill>
        <p:spPr>
          <a:xfrm>
            <a:off x="8104149" y="3262547"/>
            <a:ext cx="2598803" cy="2598803"/>
          </a:xfrm>
          <a:prstGeom prst="rect">
            <a:avLst/>
          </a:prstGeom>
          <a:noFill/>
          <a:ln>
            <a:noFill/>
          </a:ln>
        </p:spPr>
      </p:pic>
      <p:sp>
        <p:nvSpPr>
          <p:cNvPr id="209" name="Google Shape;209;p2"/>
          <p:cNvSpPr txBox="1"/>
          <p:nvPr/>
        </p:nvSpPr>
        <p:spPr>
          <a:xfrm>
            <a:off x="7764895" y="2062218"/>
            <a:ext cx="334020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rgbClr val="000962"/>
                </a:solidFill>
                <a:latin typeface="Calibri"/>
                <a:ea typeface="Calibri"/>
                <a:cs typeface="Calibri"/>
                <a:sym typeface="Calibri"/>
              </a:rPr>
              <a:t>Scan this QR code using your iOS or Android devi</a:t>
            </a:r>
            <a:r>
              <a:rPr lang="en-US" sz="1800">
                <a:solidFill>
                  <a:srgbClr val="000962"/>
                </a:solidFill>
                <a:latin typeface="Calibri"/>
                <a:ea typeface="Calibri"/>
                <a:cs typeface="Calibri"/>
                <a:sym typeface="Calibri"/>
              </a:rPr>
              <a:t>c</a:t>
            </a:r>
            <a:r>
              <a:rPr lang="en-US" sz="1800" b="0" i="0" u="none" strike="noStrike" cap="none">
                <a:solidFill>
                  <a:srgbClr val="000962"/>
                </a:solidFill>
                <a:latin typeface="Calibri"/>
                <a:ea typeface="Calibri"/>
                <a:cs typeface="Calibri"/>
                <a:sym typeface="Calibri"/>
              </a:rPr>
              <a:t>e to be taken to the website version of our Mobile Application. </a:t>
            </a:r>
            <a:endParaRPr/>
          </a:p>
        </p:txBody>
      </p:sp>
      <p:cxnSp>
        <p:nvCxnSpPr>
          <p:cNvPr id="210" name="Google Shape;210;p2"/>
          <p:cNvCxnSpPr/>
          <p:nvPr/>
        </p:nvCxnSpPr>
        <p:spPr>
          <a:xfrm>
            <a:off x="7392279" y="1949712"/>
            <a:ext cx="0" cy="3755842"/>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87346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6570" y="1728735"/>
            <a:ext cx="7230119" cy="3335403"/>
          </a:xfrm>
        </p:spPr>
        <p:txBody>
          <a:bodyPr>
            <a:normAutofit fontScale="92500" lnSpcReduction="10000"/>
          </a:bodyPr>
          <a:lstStyle/>
          <a:p>
            <a:pPr>
              <a:lnSpc>
                <a:spcPct val="200000"/>
              </a:lnSpc>
              <a:spcBef>
                <a:spcPts val="0"/>
              </a:spcBef>
            </a:pPr>
            <a:r>
              <a:rPr lang="en-US" sz="4000" dirty="0" smtClean="0"/>
              <a:t>Gained over 7.6K Followers</a:t>
            </a:r>
          </a:p>
          <a:p>
            <a:pPr>
              <a:lnSpc>
                <a:spcPct val="200000"/>
              </a:lnSpc>
              <a:spcBef>
                <a:spcPts val="0"/>
              </a:spcBef>
            </a:pPr>
            <a:r>
              <a:rPr lang="en-US" sz="4000" dirty="0" smtClean="0"/>
              <a:t>2,211 Tweets/Posts Created</a:t>
            </a:r>
          </a:p>
          <a:p>
            <a:pPr>
              <a:lnSpc>
                <a:spcPct val="200000"/>
              </a:lnSpc>
              <a:spcBef>
                <a:spcPts val="0"/>
              </a:spcBef>
            </a:pPr>
            <a:r>
              <a:rPr lang="en-US" sz="4000" dirty="0" smtClean="0"/>
              <a:t>Reached/Impressed </a:t>
            </a:r>
            <a:r>
              <a:rPr lang="en-US" sz="4000" u="sng" dirty="0" smtClean="0"/>
              <a:t>Over 13.6 million</a:t>
            </a:r>
            <a:r>
              <a:rPr lang="en-US" sz="4000" dirty="0" smtClean="0"/>
              <a:t>!</a:t>
            </a:r>
          </a:p>
          <a:p>
            <a:pPr marL="0" indent="0">
              <a:lnSpc>
                <a:spcPct val="200000"/>
              </a:lnSpc>
              <a:spcBef>
                <a:spcPts val="0"/>
              </a:spcBef>
              <a:buNone/>
            </a:pPr>
            <a:endParaRPr lang="en-US" dirty="0" smtClean="0"/>
          </a:p>
          <a:p>
            <a:pPr>
              <a:lnSpc>
                <a:spcPct val="200000"/>
              </a:lnSpc>
              <a:spcBef>
                <a:spcPts val="0"/>
              </a:spcBef>
            </a:pPr>
            <a:endParaRPr lang="en-US" dirty="0"/>
          </a:p>
        </p:txBody>
      </p:sp>
      <p:sp>
        <p:nvSpPr>
          <p:cNvPr id="4" name="TextBox 3"/>
          <p:cNvSpPr txBox="1"/>
          <p:nvPr/>
        </p:nvSpPr>
        <p:spPr>
          <a:xfrm>
            <a:off x="1063427" y="1174737"/>
            <a:ext cx="3807453" cy="1107996"/>
          </a:xfrm>
          <a:prstGeom prst="rect">
            <a:avLst/>
          </a:prstGeom>
          <a:noFill/>
        </p:spPr>
        <p:txBody>
          <a:bodyPr wrap="none" rtlCol="0">
            <a:spAutoFit/>
          </a:bodyPr>
          <a:lstStyle/>
          <a:p>
            <a:r>
              <a:rPr lang="en-US" sz="6600" b="1" dirty="0" smtClean="0">
                <a:solidFill>
                  <a:schemeClr val="tx2"/>
                </a:solidFill>
                <a:latin typeface="Helvetica Neue" panose="02000503000000020004"/>
              </a:rPr>
              <a:t>In Summary,</a:t>
            </a:r>
            <a:endParaRPr lang="en-US" sz="6600" b="1" dirty="0">
              <a:solidFill>
                <a:schemeClr val="tx2"/>
              </a:solidFill>
              <a:latin typeface="Helvetica Neue" panose="02000503000000020004"/>
            </a:endParaRPr>
          </a:p>
        </p:txBody>
      </p:sp>
      <p:sp>
        <p:nvSpPr>
          <p:cNvPr id="5" name="TextBox 4"/>
          <p:cNvSpPr txBox="1"/>
          <p:nvPr/>
        </p:nvSpPr>
        <p:spPr>
          <a:xfrm>
            <a:off x="1300118" y="2286903"/>
            <a:ext cx="3086101" cy="523220"/>
          </a:xfrm>
          <a:prstGeom prst="rect">
            <a:avLst/>
          </a:prstGeom>
          <a:noFill/>
        </p:spPr>
        <p:txBody>
          <a:bodyPr wrap="none" rtlCol="0">
            <a:spAutoFit/>
          </a:bodyPr>
          <a:lstStyle/>
          <a:p>
            <a:r>
              <a:rPr lang="en-US" sz="2800" dirty="0">
                <a:solidFill>
                  <a:schemeClr val="tx2"/>
                </a:solidFill>
                <a:latin typeface="Helvetica Neue" panose="02000503000000020004"/>
              </a:rPr>
              <a:t>s</a:t>
            </a:r>
            <a:r>
              <a:rPr lang="en-US" sz="2800" dirty="0" smtClean="0">
                <a:solidFill>
                  <a:schemeClr val="tx2"/>
                </a:solidFill>
                <a:latin typeface="Helvetica Neue" panose="02000503000000020004"/>
              </a:rPr>
              <a:t>ince July 2019, we have: </a:t>
            </a:r>
            <a:endParaRPr lang="en-US" sz="2800" dirty="0">
              <a:solidFill>
                <a:schemeClr val="tx2"/>
              </a:solidFill>
              <a:latin typeface="Helvetica Neue" panose="02000503000000020004"/>
            </a:endParaRPr>
          </a:p>
        </p:txBody>
      </p:sp>
      <p:pic>
        <p:nvPicPr>
          <p:cNvPr id="6"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96244" y="2810123"/>
            <a:ext cx="4537481" cy="1799783"/>
          </a:xfrm>
          <a:prstGeom prst="rect">
            <a:avLst/>
          </a:prstGeom>
        </p:spPr>
      </p:pic>
    </p:spTree>
    <p:extLst>
      <p:ext uri="{BB962C8B-B14F-4D97-AF65-F5344CB8AC3E}">
        <p14:creationId xmlns:p14="http://schemas.microsoft.com/office/powerpoint/2010/main" val="3874024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772-34C8-B144-8F74-3E060EDF2E14}"/>
              </a:ext>
            </a:extLst>
          </p:cNvPr>
          <p:cNvSpPr>
            <a:spLocks noGrp="1"/>
          </p:cNvSpPr>
          <p:nvPr>
            <p:ph type="title"/>
          </p:nvPr>
        </p:nvSpPr>
        <p:spPr>
          <a:xfrm>
            <a:off x="1004458" y="1488003"/>
            <a:ext cx="12561415" cy="725055"/>
          </a:xfrm>
        </p:spPr>
        <p:txBody>
          <a:bodyPr/>
          <a:lstStyle/>
          <a:p>
            <a:r>
              <a:rPr lang="en-US" sz="5400" dirty="0" smtClean="0"/>
              <a:t>GLOBE Social -- July 2019 to February 2020</a:t>
            </a:r>
            <a:endParaRPr lang="en-US" sz="5400" dirty="0"/>
          </a:p>
        </p:txBody>
      </p:sp>
      <p:sp>
        <p:nvSpPr>
          <p:cNvPr id="5" name="Rectangle 4"/>
          <p:cNvSpPr/>
          <p:nvPr/>
        </p:nvSpPr>
        <p:spPr>
          <a:xfrm>
            <a:off x="480164" y="3310841"/>
            <a:ext cx="4217095" cy="1477328"/>
          </a:xfrm>
          <a:prstGeom prst="rect">
            <a:avLst/>
          </a:prstGeom>
        </p:spPr>
        <p:txBody>
          <a:bodyPr wrap="square">
            <a:spAutoFit/>
          </a:bodyPr>
          <a:lstStyle/>
          <a:p>
            <a:pPr marL="214313" indent="-214313">
              <a:buFont typeface="Arial" panose="020B0604020202020204" pitchFamily="34" charset="0"/>
              <a:buChar char="•"/>
            </a:pPr>
            <a:r>
              <a:rPr lang="en-US" sz="2400" dirty="0" smtClean="0">
                <a:latin typeface="Helvetica Neue" panose="02000503000000020004"/>
              </a:rPr>
              <a:t>Gained </a:t>
            </a:r>
            <a:r>
              <a:rPr lang="en-US" sz="2400" b="1" dirty="0" smtClean="0">
                <a:latin typeface="Helvetica Neue" panose="02000503000000020004"/>
              </a:rPr>
              <a:t>1,912 fo</a:t>
            </a:r>
            <a:r>
              <a:rPr lang="en-US" sz="2400" dirty="0" smtClean="0">
                <a:latin typeface="Helvetica Neue" panose="02000503000000020004"/>
              </a:rPr>
              <a:t>llowers </a:t>
            </a:r>
            <a:r>
              <a:rPr lang="en-US" sz="2400" dirty="0">
                <a:latin typeface="Helvetica Neue" panose="02000503000000020004"/>
              </a:rPr>
              <a:t>on </a:t>
            </a:r>
            <a:r>
              <a:rPr lang="en-US" sz="2400" dirty="0" smtClean="0">
                <a:latin typeface="Helvetica Neue" panose="02000503000000020004"/>
              </a:rPr>
              <a:t>Facebook</a:t>
            </a:r>
            <a:endParaRPr lang="en-US" sz="2400" dirty="0">
              <a:latin typeface="Helvetica Neue" panose="02000503000000020004"/>
            </a:endParaRPr>
          </a:p>
          <a:p>
            <a:pPr marL="214313" indent="-214313">
              <a:buFont typeface="Arial" panose="020B0604020202020204" pitchFamily="34" charset="0"/>
              <a:buChar char="•"/>
            </a:pPr>
            <a:r>
              <a:rPr lang="en-US" sz="2400" b="1" u="sng" dirty="0" smtClean="0">
                <a:latin typeface="Helvetica Neue" panose="02000503000000020004"/>
              </a:rPr>
              <a:t>226 </a:t>
            </a:r>
            <a:r>
              <a:rPr lang="en-US" sz="2400" b="1" u="sng" dirty="0">
                <a:latin typeface="Helvetica Neue" panose="02000503000000020004"/>
              </a:rPr>
              <a:t>posts </a:t>
            </a:r>
            <a:r>
              <a:rPr lang="en-US" sz="2400" dirty="0" smtClean="0">
                <a:latin typeface="Helvetica Neue" panose="02000503000000020004"/>
              </a:rPr>
              <a:t>written/shared. </a:t>
            </a:r>
          </a:p>
          <a:p>
            <a:pPr marL="214313" indent="-214313">
              <a:buFont typeface="Arial" panose="020B0604020202020204" pitchFamily="34" charset="0"/>
              <a:buChar char="•"/>
            </a:pPr>
            <a:r>
              <a:rPr lang="en-US" sz="2400" dirty="0" smtClean="0">
                <a:latin typeface="Helvetica Neue" panose="02000503000000020004"/>
              </a:rPr>
              <a:t>Our </a:t>
            </a:r>
            <a:r>
              <a:rPr lang="en-US" sz="2400" dirty="0">
                <a:latin typeface="Helvetica Neue" panose="02000503000000020004"/>
              </a:rPr>
              <a:t>posts </a:t>
            </a:r>
            <a:r>
              <a:rPr lang="en-US" sz="2400" b="1" u="sng" dirty="0">
                <a:latin typeface="Helvetica Neue" panose="02000503000000020004"/>
              </a:rPr>
              <a:t>reached over </a:t>
            </a:r>
            <a:r>
              <a:rPr lang="en-US" sz="2400" b="1" u="sng" dirty="0" smtClean="0">
                <a:latin typeface="Helvetica Neue" panose="02000503000000020004"/>
              </a:rPr>
              <a:t>120K</a:t>
            </a:r>
          </a:p>
          <a:p>
            <a:pPr marL="671513" lvl="1" indent="-214313">
              <a:buFont typeface="Arial" panose="020B0604020202020204" pitchFamily="34" charset="0"/>
              <a:buChar char="•"/>
            </a:pPr>
            <a:r>
              <a:rPr lang="en-US" dirty="0" smtClean="0">
                <a:latin typeface="Helvetica Neue" panose="02000503000000020004"/>
              </a:rPr>
              <a:t>The top post reached 7.5K</a:t>
            </a:r>
            <a:endParaRPr lang="en-US" dirty="0">
              <a:latin typeface="Helvetica Neue" panose="02000503000000020004"/>
            </a:endParaRPr>
          </a:p>
        </p:txBody>
      </p:sp>
      <p:sp>
        <p:nvSpPr>
          <p:cNvPr id="8" name="Rectangle 7"/>
          <p:cNvSpPr/>
          <p:nvPr/>
        </p:nvSpPr>
        <p:spPr>
          <a:xfrm>
            <a:off x="6108354" y="3310841"/>
            <a:ext cx="3097639" cy="2862322"/>
          </a:xfrm>
          <a:prstGeom prst="rect">
            <a:avLst/>
          </a:prstGeom>
        </p:spPr>
        <p:txBody>
          <a:bodyPr wrap="square">
            <a:spAutoFit/>
          </a:bodyPr>
          <a:lstStyle/>
          <a:p>
            <a:pPr marL="214313" indent="-214313">
              <a:buFont typeface="Arial" panose="020B0604020202020204" pitchFamily="34" charset="0"/>
              <a:buChar char="•"/>
            </a:pPr>
            <a:r>
              <a:rPr lang="en-US" sz="2400" dirty="0" smtClean="0">
                <a:latin typeface="Helvetica Neue" panose="02000503000000020004"/>
              </a:rPr>
              <a:t>Gained</a:t>
            </a:r>
            <a:r>
              <a:rPr lang="en-US" sz="2400" b="1" dirty="0" smtClean="0">
                <a:latin typeface="Helvetica Neue" panose="02000503000000020004"/>
              </a:rPr>
              <a:t> </a:t>
            </a:r>
            <a:r>
              <a:rPr lang="en-US" sz="2400" b="1" u="sng" dirty="0" smtClean="0">
                <a:latin typeface="Helvetica Neue" panose="02000503000000020004"/>
              </a:rPr>
              <a:t>1,007</a:t>
            </a:r>
            <a:r>
              <a:rPr lang="en-US" sz="2400" b="1" dirty="0" smtClean="0">
                <a:latin typeface="Helvetica Neue" panose="02000503000000020004"/>
              </a:rPr>
              <a:t> </a:t>
            </a:r>
            <a:r>
              <a:rPr lang="en-US" sz="2400" b="1" dirty="0">
                <a:latin typeface="Helvetica Neue" panose="02000503000000020004"/>
              </a:rPr>
              <a:t>followers </a:t>
            </a:r>
            <a:r>
              <a:rPr lang="en-US" sz="2400" dirty="0">
                <a:latin typeface="Helvetica Neue" panose="02000503000000020004"/>
              </a:rPr>
              <a:t>on Twitter</a:t>
            </a:r>
          </a:p>
          <a:p>
            <a:pPr marL="214313" indent="-214313">
              <a:buFont typeface="Arial" panose="020B0604020202020204" pitchFamily="34" charset="0"/>
              <a:buChar char="•"/>
            </a:pPr>
            <a:r>
              <a:rPr lang="en-US" sz="2400" b="1" u="sng" dirty="0" smtClean="0">
                <a:latin typeface="Helvetica Neue" panose="02000503000000020004"/>
              </a:rPr>
              <a:t>323 tweets </a:t>
            </a:r>
            <a:r>
              <a:rPr lang="en-US" sz="2400" dirty="0" smtClean="0">
                <a:latin typeface="Helvetica Neue" panose="02000503000000020004"/>
              </a:rPr>
              <a:t>written/shared</a:t>
            </a:r>
          </a:p>
          <a:p>
            <a:pPr marL="214313" indent="-214313">
              <a:buFont typeface="Arial" panose="020B0604020202020204" pitchFamily="34" charset="0"/>
              <a:buChar char="•"/>
            </a:pPr>
            <a:r>
              <a:rPr lang="en-US" sz="2400" dirty="0" smtClean="0">
                <a:latin typeface="Helvetica Neue" panose="02000503000000020004"/>
              </a:rPr>
              <a:t>Our </a:t>
            </a:r>
            <a:r>
              <a:rPr lang="en-US" sz="2400" dirty="0">
                <a:latin typeface="Helvetica Neue" panose="02000503000000020004"/>
              </a:rPr>
              <a:t>tweets </a:t>
            </a:r>
            <a:r>
              <a:rPr lang="en-US" sz="2400" b="1" u="sng" dirty="0">
                <a:latin typeface="Helvetica Neue" panose="02000503000000020004"/>
              </a:rPr>
              <a:t>impressed over </a:t>
            </a:r>
            <a:r>
              <a:rPr lang="en-US" sz="2400" b="1" u="sng" dirty="0" smtClean="0">
                <a:latin typeface="Helvetica Neue" panose="02000503000000020004"/>
              </a:rPr>
              <a:t>272.6K </a:t>
            </a:r>
            <a:endParaRPr lang="en-US" sz="2400" b="1" u="sng" dirty="0">
              <a:latin typeface="Helvetica Neue" panose="02000503000000020004"/>
            </a:endParaRPr>
          </a:p>
          <a:p>
            <a:pPr marL="557213" lvl="1" indent="-214313">
              <a:buFont typeface="Arial" panose="020B0604020202020204" pitchFamily="34" charset="0"/>
              <a:buChar char="•"/>
            </a:pPr>
            <a:r>
              <a:rPr lang="en-US" dirty="0"/>
              <a:t>The top tweet impressed </a:t>
            </a:r>
            <a:r>
              <a:rPr lang="en-US" dirty="0" smtClean="0"/>
              <a:t>7.5K </a:t>
            </a:r>
            <a:endParaRPr lang="en-US" dirty="0"/>
          </a:p>
        </p:txBody>
      </p:sp>
      <p:pic>
        <p:nvPicPr>
          <p:cNvPr id="10" name="Picture 9"/>
          <p:cNvPicPr>
            <a:picLocks noChangeAspect="1"/>
          </p:cNvPicPr>
          <p:nvPr/>
        </p:nvPicPr>
        <p:blipFill>
          <a:blip r:embed="rId3"/>
          <a:stretch>
            <a:fillRect/>
          </a:stretch>
        </p:blipFill>
        <p:spPr>
          <a:xfrm>
            <a:off x="4798904" y="2314549"/>
            <a:ext cx="797197" cy="797197"/>
          </a:xfrm>
          <a:prstGeom prst="rect">
            <a:avLst/>
          </a:prstGeom>
        </p:spPr>
      </p:pic>
      <p:pic>
        <p:nvPicPr>
          <p:cNvPr id="11" name="Picture 10"/>
          <p:cNvPicPr>
            <a:picLocks noChangeAspect="1"/>
          </p:cNvPicPr>
          <p:nvPr/>
        </p:nvPicPr>
        <p:blipFill>
          <a:blip r:embed="rId4"/>
          <a:stretch>
            <a:fillRect/>
          </a:stretch>
        </p:blipFill>
        <p:spPr>
          <a:xfrm>
            <a:off x="9748114" y="2338936"/>
            <a:ext cx="809880" cy="80205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165" y="1301733"/>
            <a:ext cx="1797997" cy="1496973"/>
          </a:xfrm>
          <a:prstGeom prst="rect">
            <a:avLst/>
          </a:prstGeom>
        </p:spPr>
      </p:pic>
      <p:pic>
        <p:nvPicPr>
          <p:cNvPr id="13" name="Picture 12"/>
          <p:cNvPicPr>
            <a:picLocks noChangeAspect="1"/>
          </p:cNvPicPr>
          <p:nvPr/>
        </p:nvPicPr>
        <p:blipFill rotWithShape="1">
          <a:blip r:embed="rId6"/>
          <a:srcRect b="22271"/>
          <a:stretch/>
        </p:blipFill>
        <p:spPr>
          <a:xfrm>
            <a:off x="4286652" y="3341030"/>
            <a:ext cx="1821702" cy="2624982"/>
          </a:xfrm>
          <a:prstGeom prst="rect">
            <a:avLst/>
          </a:prstGeom>
        </p:spPr>
      </p:pic>
      <p:pic>
        <p:nvPicPr>
          <p:cNvPr id="14" name="Picture 13"/>
          <p:cNvPicPr>
            <a:picLocks noChangeAspect="1"/>
          </p:cNvPicPr>
          <p:nvPr/>
        </p:nvPicPr>
        <p:blipFill>
          <a:blip r:embed="rId7"/>
          <a:stretch>
            <a:fillRect/>
          </a:stretch>
        </p:blipFill>
        <p:spPr>
          <a:xfrm>
            <a:off x="8503747" y="3691252"/>
            <a:ext cx="3298615" cy="1645568"/>
          </a:xfrm>
          <a:prstGeom prst="rect">
            <a:avLst/>
          </a:prstGeom>
        </p:spPr>
      </p:pic>
    </p:spTree>
    <p:extLst>
      <p:ext uri="{BB962C8B-B14F-4D97-AF65-F5344CB8AC3E}">
        <p14:creationId xmlns:p14="http://schemas.microsoft.com/office/powerpoint/2010/main" val="1599515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772-34C8-B144-8F74-3E060EDF2E14}"/>
              </a:ext>
            </a:extLst>
          </p:cNvPr>
          <p:cNvSpPr>
            <a:spLocks noGrp="1"/>
          </p:cNvSpPr>
          <p:nvPr>
            <p:ph type="title"/>
          </p:nvPr>
        </p:nvSpPr>
        <p:spPr>
          <a:xfrm>
            <a:off x="2108871" y="1623615"/>
            <a:ext cx="11607129" cy="379880"/>
          </a:xfrm>
        </p:spPr>
        <p:txBody>
          <a:bodyPr/>
          <a:lstStyle/>
          <a:p>
            <a:r>
              <a:rPr lang="en-US" sz="4000" dirty="0" smtClean="0"/>
              <a:t>Social -- July 2019 to February 2020</a:t>
            </a:r>
            <a:endParaRPr lang="en-US" sz="4000" dirty="0"/>
          </a:p>
        </p:txBody>
      </p:sp>
      <p:sp>
        <p:nvSpPr>
          <p:cNvPr id="5" name="Rectangle 4"/>
          <p:cNvSpPr/>
          <p:nvPr/>
        </p:nvSpPr>
        <p:spPr>
          <a:xfrm>
            <a:off x="480165" y="3310841"/>
            <a:ext cx="3130940" cy="2215991"/>
          </a:xfrm>
          <a:prstGeom prst="rect">
            <a:avLst/>
          </a:prstGeom>
        </p:spPr>
        <p:txBody>
          <a:bodyPr wrap="square">
            <a:spAutoFit/>
          </a:bodyPr>
          <a:lstStyle/>
          <a:p>
            <a:pPr marL="214313" indent="-214313">
              <a:buFont typeface="Arial" panose="020B0604020202020204" pitchFamily="34" charset="0"/>
              <a:buChar char="•"/>
            </a:pPr>
            <a:r>
              <a:rPr lang="en-US" sz="2400" b="1" dirty="0" smtClean="0">
                <a:latin typeface="Helvetica Neue" panose="02000503000000020004"/>
              </a:rPr>
              <a:t>Gained </a:t>
            </a:r>
            <a:r>
              <a:rPr lang="en-US" sz="2400" b="1" u="sng" dirty="0" smtClean="0">
                <a:latin typeface="Helvetica Neue" panose="02000503000000020004"/>
              </a:rPr>
              <a:t>1,679</a:t>
            </a:r>
            <a:r>
              <a:rPr lang="en-US" sz="2400" b="1" dirty="0" smtClean="0">
                <a:latin typeface="Helvetica Neue" panose="02000503000000020004"/>
              </a:rPr>
              <a:t> </a:t>
            </a:r>
            <a:r>
              <a:rPr lang="en-US" sz="2400" b="1" dirty="0">
                <a:latin typeface="Helvetica Neue" panose="02000503000000020004"/>
              </a:rPr>
              <a:t>followers on </a:t>
            </a:r>
            <a:r>
              <a:rPr lang="en-US" sz="2400" b="1" dirty="0" smtClean="0">
                <a:latin typeface="Helvetica Neue" panose="02000503000000020004"/>
              </a:rPr>
              <a:t>Facebook</a:t>
            </a:r>
            <a:endParaRPr lang="en-US" sz="2400" b="1" dirty="0">
              <a:latin typeface="Helvetica Neue" panose="02000503000000020004"/>
            </a:endParaRPr>
          </a:p>
          <a:p>
            <a:pPr marL="214313" indent="-214313">
              <a:buFont typeface="Arial" panose="020B0604020202020204" pitchFamily="34" charset="0"/>
              <a:buChar char="•"/>
            </a:pPr>
            <a:r>
              <a:rPr lang="en-US" sz="2400" b="1" u="sng" dirty="0" smtClean="0">
                <a:latin typeface="Helvetica Neue" panose="02000503000000020004"/>
              </a:rPr>
              <a:t>450 </a:t>
            </a:r>
            <a:r>
              <a:rPr lang="en-US" sz="2400" b="1" u="sng" dirty="0">
                <a:latin typeface="Helvetica Neue" panose="02000503000000020004"/>
              </a:rPr>
              <a:t>posts </a:t>
            </a:r>
            <a:r>
              <a:rPr lang="en-US" sz="2400" dirty="0">
                <a:latin typeface="Helvetica Neue" panose="02000503000000020004"/>
              </a:rPr>
              <a:t>written/shared </a:t>
            </a:r>
            <a:endParaRPr lang="en-US" sz="2400" dirty="0" smtClean="0">
              <a:latin typeface="Helvetica Neue" panose="02000503000000020004"/>
            </a:endParaRPr>
          </a:p>
          <a:p>
            <a:pPr marL="214313" indent="-214313">
              <a:buFont typeface="Arial" panose="020B0604020202020204" pitchFamily="34" charset="0"/>
              <a:buChar char="•"/>
            </a:pPr>
            <a:r>
              <a:rPr lang="en-US" sz="2400" dirty="0" smtClean="0">
                <a:latin typeface="Helvetica Neue" panose="02000503000000020004"/>
              </a:rPr>
              <a:t>Our </a:t>
            </a:r>
            <a:r>
              <a:rPr lang="en-US" sz="2400" dirty="0">
                <a:latin typeface="Helvetica Neue" panose="02000503000000020004"/>
              </a:rPr>
              <a:t>posts </a:t>
            </a:r>
            <a:r>
              <a:rPr lang="en-US" sz="2400" b="1" u="sng" dirty="0">
                <a:latin typeface="Helvetica Neue" panose="02000503000000020004"/>
              </a:rPr>
              <a:t>reached over </a:t>
            </a:r>
            <a:r>
              <a:rPr lang="en-US" sz="2400" b="1" u="sng" dirty="0" smtClean="0">
                <a:latin typeface="Helvetica Neue" panose="02000503000000020004"/>
              </a:rPr>
              <a:t>302.6 K</a:t>
            </a:r>
          </a:p>
          <a:p>
            <a:pPr marL="671513" lvl="1" indent="-214313">
              <a:buFont typeface="Arial" panose="020B0604020202020204" pitchFamily="34" charset="0"/>
              <a:buChar char="•"/>
            </a:pPr>
            <a:r>
              <a:rPr lang="en-US" dirty="0" smtClean="0">
                <a:latin typeface="Helvetica Neue" panose="02000503000000020004"/>
              </a:rPr>
              <a:t>The top post reached over 64K</a:t>
            </a:r>
            <a:endParaRPr lang="en-US" dirty="0">
              <a:latin typeface="Helvetica Neue" panose="02000503000000020004"/>
            </a:endParaRPr>
          </a:p>
        </p:txBody>
      </p:sp>
      <p:sp>
        <p:nvSpPr>
          <p:cNvPr id="8" name="Rectangle 7"/>
          <p:cNvSpPr/>
          <p:nvPr/>
        </p:nvSpPr>
        <p:spPr>
          <a:xfrm>
            <a:off x="6280442" y="3318751"/>
            <a:ext cx="3263985" cy="2492990"/>
          </a:xfrm>
          <a:prstGeom prst="rect">
            <a:avLst/>
          </a:prstGeom>
        </p:spPr>
        <p:txBody>
          <a:bodyPr wrap="square">
            <a:spAutoFit/>
          </a:bodyPr>
          <a:lstStyle/>
          <a:p>
            <a:pPr marL="214313" indent="-214313">
              <a:buFont typeface="Arial" panose="020B0604020202020204" pitchFamily="34" charset="0"/>
              <a:buChar char="•"/>
            </a:pPr>
            <a:r>
              <a:rPr lang="en-US" sz="2400" b="1" dirty="0" smtClean="0">
                <a:latin typeface="Helvetica Neue" panose="02000503000000020004"/>
              </a:rPr>
              <a:t>Gained </a:t>
            </a:r>
            <a:r>
              <a:rPr lang="en-US" sz="2400" b="1" u="sng" dirty="0" smtClean="0">
                <a:latin typeface="Helvetica Neue" panose="02000503000000020004"/>
              </a:rPr>
              <a:t>1,148</a:t>
            </a:r>
            <a:r>
              <a:rPr lang="en-US" sz="2400" b="1" dirty="0" smtClean="0">
                <a:latin typeface="Helvetica Neue" panose="02000503000000020004"/>
              </a:rPr>
              <a:t> </a:t>
            </a:r>
            <a:r>
              <a:rPr lang="en-US" sz="2400" b="1" dirty="0">
                <a:latin typeface="Helvetica Neue" panose="02000503000000020004"/>
              </a:rPr>
              <a:t>followers on Twitter</a:t>
            </a:r>
          </a:p>
          <a:p>
            <a:pPr marL="214313" indent="-214313">
              <a:buFont typeface="Arial" panose="020B0604020202020204" pitchFamily="34" charset="0"/>
              <a:buChar char="•"/>
            </a:pPr>
            <a:r>
              <a:rPr lang="en-US" sz="2400" b="1" u="sng" dirty="0" smtClean="0">
                <a:latin typeface="Helvetica Neue" panose="02000503000000020004"/>
              </a:rPr>
              <a:t>507 </a:t>
            </a:r>
            <a:r>
              <a:rPr lang="en-US" sz="2400" b="1" u="sng" dirty="0">
                <a:latin typeface="Helvetica Neue" panose="02000503000000020004"/>
              </a:rPr>
              <a:t>tweets </a:t>
            </a:r>
            <a:r>
              <a:rPr lang="en-US" sz="2400" dirty="0">
                <a:latin typeface="Helvetica Neue" panose="02000503000000020004"/>
              </a:rPr>
              <a:t>written/shared </a:t>
            </a:r>
            <a:endParaRPr lang="en-US" sz="2400" dirty="0" smtClean="0">
              <a:latin typeface="Helvetica Neue" panose="02000503000000020004"/>
            </a:endParaRPr>
          </a:p>
          <a:p>
            <a:pPr marL="214313" indent="-214313">
              <a:buFont typeface="Arial" panose="020B0604020202020204" pitchFamily="34" charset="0"/>
              <a:buChar char="•"/>
            </a:pPr>
            <a:r>
              <a:rPr lang="en-US" sz="2400" dirty="0" smtClean="0">
                <a:latin typeface="Helvetica Neue" panose="02000503000000020004"/>
              </a:rPr>
              <a:t>Our </a:t>
            </a:r>
            <a:r>
              <a:rPr lang="en-US" sz="2400" dirty="0">
                <a:latin typeface="Helvetica Neue" panose="02000503000000020004"/>
              </a:rPr>
              <a:t>tweets </a:t>
            </a:r>
            <a:r>
              <a:rPr lang="en-US" sz="2400" b="1" u="sng" dirty="0">
                <a:latin typeface="Helvetica Neue" panose="02000503000000020004"/>
              </a:rPr>
              <a:t>impressed over </a:t>
            </a:r>
            <a:r>
              <a:rPr lang="en-US" sz="2400" b="1" u="sng" dirty="0" smtClean="0">
                <a:latin typeface="Helvetica Neue" panose="02000503000000020004"/>
              </a:rPr>
              <a:t>935.3K </a:t>
            </a:r>
            <a:endParaRPr lang="en-US" sz="2400" b="1" u="sng" dirty="0">
              <a:latin typeface="Helvetica Neue" panose="02000503000000020004"/>
            </a:endParaRPr>
          </a:p>
          <a:p>
            <a:pPr marL="557213" lvl="1" indent="-214313">
              <a:buFont typeface="Arial" panose="020B0604020202020204" pitchFamily="34" charset="0"/>
              <a:buChar char="•"/>
            </a:pPr>
            <a:r>
              <a:rPr lang="en-US" dirty="0"/>
              <a:t>The top tweet </a:t>
            </a:r>
            <a:r>
              <a:rPr lang="en-US" dirty="0" smtClean="0"/>
              <a:t>impressed 36.4K  </a:t>
            </a:r>
            <a:endParaRPr lang="en-US" dirty="0"/>
          </a:p>
        </p:txBody>
      </p:sp>
      <p:pic>
        <p:nvPicPr>
          <p:cNvPr id="10" name="Picture 9"/>
          <p:cNvPicPr>
            <a:picLocks noChangeAspect="1"/>
          </p:cNvPicPr>
          <p:nvPr/>
        </p:nvPicPr>
        <p:blipFill>
          <a:blip r:embed="rId3"/>
          <a:stretch>
            <a:fillRect/>
          </a:stretch>
        </p:blipFill>
        <p:spPr>
          <a:xfrm>
            <a:off x="4485569" y="2231533"/>
            <a:ext cx="797197" cy="797197"/>
          </a:xfrm>
          <a:prstGeom prst="rect">
            <a:avLst/>
          </a:prstGeom>
        </p:spPr>
      </p:pic>
      <p:pic>
        <p:nvPicPr>
          <p:cNvPr id="11" name="Picture 10"/>
          <p:cNvPicPr>
            <a:picLocks noChangeAspect="1"/>
          </p:cNvPicPr>
          <p:nvPr/>
        </p:nvPicPr>
        <p:blipFill>
          <a:blip r:embed="rId4"/>
          <a:stretch>
            <a:fillRect/>
          </a:stretch>
        </p:blipFill>
        <p:spPr>
          <a:xfrm>
            <a:off x="10189624" y="2224248"/>
            <a:ext cx="809880" cy="80205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223" y="1271370"/>
            <a:ext cx="3445296" cy="1464251"/>
          </a:xfrm>
          <a:prstGeom prst="rect">
            <a:avLst/>
          </a:prstGeom>
        </p:spPr>
      </p:pic>
      <p:pic>
        <p:nvPicPr>
          <p:cNvPr id="9" name="Picture 8"/>
          <p:cNvPicPr>
            <a:picLocks noChangeAspect="1"/>
          </p:cNvPicPr>
          <p:nvPr/>
        </p:nvPicPr>
        <p:blipFill>
          <a:blip r:embed="rId6"/>
          <a:stretch>
            <a:fillRect/>
          </a:stretch>
        </p:blipFill>
        <p:spPr>
          <a:xfrm>
            <a:off x="3831519" y="3247056"/>
            <a:ext cx="2105299" cy="2785800"/>
          </a:xfrm>
          <a:prstGeom prst="rect">
            <a:avLst/>
          </a:prstGeom>
        </p:spPr>
      </p:pic>
      <p:pic>
        <p:nvPicPr>
          <p:cNvPr id="4" name="Picture 3"/>
          <p:cNvPicPr>
            <a:picLocks noChangeAspect="1"/>
          </p:cNvPicPr>
          <p:nvPr/>
        </p:nvPicPr>
        <p:blipFill>
          <a:blip r:embed="rId7"/>
          <a:stretch>
            <a:fillRect/>
          </a:stretch>
        </p:blipFill>
        <p:spPr>
          <a:xfrm>
            <a:off x="9616578" y="3247056"/>
            <a:ext cx="2092352" cy="2612295"/>
          </a:xfrm>
          <a:prstGeom prst="rect">
            <a:avLst/>
          </a:prstGeom>
        </p:spPr>
      </p:pic>
    </p:spTree>
    <p:extLst>
      <p:ext uri="{BB962C8B-B14F-4D97-AF65-F5344CB8AC3E}">
        <p14:creationId xmlns:p14="http://schemas.microsoft.com/office/powerpoint/2010/main" val="13812847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772-34C8-B144-8F74-3E060EDF2E14}"/>
              </a:ext>
            </a:extLst>
          </p:cNvPr>
          <p:cNvSpPr>
            <a:spLocks noGrp="1"/>
          </p:cNvSpPr>
          <p:nvPr>
            <p:ph type="title"/>
          </p:nvPr>
        </p:nvSpPr>
        <p:spPr>
          <a:xfrm>
            <a:off x="1020974" y="1678850"/>
            <a:ext cx="12561415" cy="725055"/>
          </a:xfrm>
        </p:spPr>
        <p:txBody>
          <a:bodyPr/>
          <a:lstStyle/>
          <a:p>
            <a:r>
              <a:rPr lang="en-US" sz="5400" dirty="0" smtClean="0"/>
              <a:t>Post Consolidation – March to June 2020</a:t>
            </a:r>
            <a:endParaRPr lang="en-US" sz="5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64" y="1252979"/>
            <a:ext cx="2016690" cy="2016690"/>
          </a:xfrm>
          <a:prstGeom prst="rect">
            <a:avLst/>
          </a:prstGeom>
        </p:spPr>
      </p:pic>
      <p:sp>
        <p:nvSpPr>
          <p:cNvPr id="4" name="Rectangle 3"/>
          <p:cNvSpPr/>
          <p:nvPr/>
        </p:nvSpPr>
        <p:spPr>
          <a:xfrm>
            <a:off x="242170" y="3695540"/>
            <a:ext cx="3837125" cy="2215991"/>
          </a:xfrm>
          <a:prstGeom prst="rect">
            <a:avLst/>
          </a:prstGeom>
        </p:spPr>
        <p:txBody>
          <a:bodyPr wrap="square">
            <a:spAutoFit/>
          </a:bodyPr>
          <a:lstStyle/>
          <a:p>
            <a:pPr marL="214313" indent="-214313">
              <a:buFont typeface="Arial" panose="020B0604020202020204" pitchFamily="34" charset="0"/>
              <a:buChar char="•"/>
            </a:pPr>
            <a:r>
              <a:rPr lang="en-US" sz="2400" b="1" dirty="0">
                <a:latin typeface="Helvetica Neue" panose="02000503000000020004"/>
              </a:rPr>
              <a:t>Gained </a:t>
            </a:r>
            <a:r>
              <a:rPr lang="en-US" sz="2400" b="1" dirty="0" smtClean="0">
                <a:latin typeface="Helvetica Neue" panose="02000503000000020004"/>
              </a:rPr>
              <a:t>1,467 followers </a:t>
            </a:r>
            <a:r>
              <a:rPr lang="en-US" sz="2400" b="1" dirty="0">
                <a:latin typeface="Helvetica Neue" panose="02000503000000020004"/>
              </a:rPr>
              <a:t>on Facebook</a:t>
            </a:r>
          </a:p>
          <a:p>
            <a:pPr marL="214313" indent="-214313">
              <a:buFont typeface="Arial" panose="020B0604020202020204" pitchFamily="34" charset="0"/>
              <a:buChar char="•"/>
            </a:pPr>
            <a:r>
              <a:rPr lang="en-US" sz="2400" b="1" u="sng" dirty="0" smtClean="0">
                <a:latin typeface="Helvetica Neue" panose="02000503000000020004"/>
              </a:rPr>
              <a:t>229 </a:t>
            </a:r>
            <a:r>
              <a:rPr lang="en-US" sz="2400" b="1" u="sng" dirty="0">
                <a:latin typeface="Helvetica Neue" panose="02000503000000020004"/>
              </a:rPr>
              <a:t>posts </a:t>
            </a:r>
            <a:r>
              <a:rPr lang="en-US" sz="2400" dirty="0">
                <a:latin typeface="Helvetica Neue" panose="02000503000000020004"/>
              </a:rPr>
              <a:t>written/shared </a:t>
            </a:r>
            <a:r>
              <a:rPr lang="en-US" sz="2400" dirty="0" smtClean="0">
                <a:latin typeface="Helvetica Neue" panose="02000503000000020004"/>
              </a:rPr>
              <a:t>since consolidating</a:t>
            </a:r>
            <a:endParaRPr lang="en-US" sz="2400" dirty="0">
              <a:latin typeface="Helvetica Neue" panose="02000503000000020004"/>
            </a:endParaRPr>
          </a:p>
          <a:p>
            <a:pPr marL="214313" indent="-214313">
              <a:buFont typeface="Arial" panose="020B0604020202020204" pitchFamily="34" charset="0"/>
              <a:buChar char="•"/>
            </a:pPr>
            <a:r>
              <a:rPr lang="en-US" sz="2400" dirty="0">
                <a:latin typeface="Helvetica Neue" panose="02000503000000020004"/>
              </a:rPr>
              <a:t>Our posts </a:t>
            </a:r>
            <a:r>
              <a:rPr lang="en-US" sz="2400" b="1" u="sng" dirty="0">
                <a:latin typeface="Helvetica Neue" panose="02000503000000020004"/>
              </a:rPr>
              <a:t>reached over </a:t>
            </a:r>
            <a:r>
              <a:rPr lang="en-US" sz="2400" b="1" u="sng" dirty="0" smtClean="0">
                <a:latin typeface="Helvetica Neue" panose="02000503000000020004"/>
              </a:rPr>
              <a:t>94.4K</a:t>
            </a:r>
            <a:endParaRPr lang="en-US" sz="2400" b="1" u="sng" dirty="0">
              <a:latin typeface="Helvetica Neue" panose="02000503000000020004"/>
            </a:endParaRPr>
          </a:p>
          <a:p>
            <a:pPr marL="671513" lvl="1" indent="-214313">
              <a:buFont typeface="Arial" panose="020B0604020202020204" pitchFamily="34" charset="0"/>
              <a:buChar char="•"/>
            </a:pPr>
            <a:r>
              <a:rPr lang="en-US" dirty="0">
                <a:latin typeface="Helvetica Neue" panose="02000503000000020004"/>
              </a:rPr>
              <a:t>The top post </a:t>
            </a:r>
            <a:r>
              <a:rPr lang="en-US" dirty="0" smtClean="0">
                <a:latin typeface="Helvetica Neue" panose="02000503000000020004"/>
              </a:rPr>
              <a:t>reached 9.3K</a:t>
            </a:r>
            <a:endParaRPr lang="en-US" dirty="0">
              <a:latin typeface="Helvetica Neue" panose="02000503000000020004"/>
            </a:endParaRPr>
          </a:p>
        </p:txBody>
      </p:sp>
      <p:pic>
        <p:nvPicPr>
          <p:cNvPr id="5" name="Picture 4"/>
          <p:cNvPicPr>
            <a:picLocks noChangeAspect="1"/>
          </p:cNvPicPr>
          <p:nvPr/>
        </p:nvPicPr>
        <p:blipFill>
          <a:blip r:embed="rId4"/>
          <a:stretch>
            <a:fillRect/>
          </a:stretch>
        </p:blipFill>
        <p:spPr>
          <a:xfrm>
            <a:off x="4585810" y="2403905"/>
            <a:ext cx="797197" cy="797197"/>
          </a:xfrm>
          <a:prstGeom prst="rect">
            <a:avLst/>
          </a:prstGeom>
        </p:spPr>
      </p:pic>
      <p:sp>
        <p:nvSpPr>
          <p:cNvPr id="6" name="Rectangle 5"/>
          <p:cNvSpPr/>
          <p:nvPr/>
        </p:nvSpPr>
        <p:spPr>
          <a:xfrm>
            <a:off x="6006884" y="2957051"/>
            <a:ext cx="2765158" cy="3231654"/>
          </a:xfrm>
          <a:prstGeom prst="rect">
            <a:avLst/>
          </a:prstGeom>
        </p:spPr>
        <p:txBody>
          <a:bodyPr wrap="square">
            <a:spAutoFit/>
          </a:bodyPr>
          <a:lstStyle/>
          <a:p>
            <a:pPr marL="214313" indent="-214313">
              <a:buFont typeface="Arial" panose="020B0604020202020204" pitchFamily="34" charset="0"/>
              <a:buChar char="•"/>
            </a:pPr>
            <a:r>
              <a:rPr lang="en-US" sz="2400" b="1" dirty="0" smtClean="0">
                <a:latin typeface="Helvetica Neue" panose="02000503000000020004"/>
              </a:rPr>
              <a:t>Gained </a:t>
            </a:r>
            <a:r>
              <a:rPr lang="en-US" sz="2400" b="1" u="sng" dirty="0" smtClean="0">
                <a:latin typeface="Helvetica Neue" panose="02000503000000020004"/>
              </a:rPr>
              <a:t>425 </a:t>
            </a:r>
            <a:r>
              <a:rPr lang="en-US" sz="2400" b="1" dirty="0" smtClean="0">
                <a:latin typeface="Helvetica Neue" panose="02000503000000020004"/>
              </a:rPr>
              <a:t>followers </a:t>
            </a:r>
            <a:r>
              <a:rPr lang="en-US" sz="2400" b="1" dirty="0">
                <a:latin typeface="Helvetica Neue" panose="02000503000000020004"/>
              </a:rPr>
              <a:t>on Twitter</a:t>
            </a:r>
          </a:p>
          <a:p>
            <a:pPr marL="214313" indent="-214313">
              <a:buFont typeface="Arial" panose="020B0604020202020204" pitchFamily="34" charset="0"/>
              <a:buChar char="•"/>
            </a:pPr>
            <a:r>
              <a:rPr lang="en-US" sz="2400" b="1" u="sng" dirty="0" smtClean="0">
                <a:latin typeface="Helvetica Neue" panose="02000503000000020004"/>
              </a:rPr>
              <a:t>389 </a:t>
            </a:r>
            <a:r>
              <a:rPr lang="en-US" sz="2400" b="1" u="sng" dirty="0">
                <a:latin typeface="Helvetica Neue" panose="02000503000000020004"/>
              </a:rPr>
              <a:t>tweets </a:t>
            </a:r>
            <a:r>
              <a:rPr lang="en-US" sz="2400" dirty="0">
                <a:latin typeface="Helvetica Neue" panose="02000503000000020004"/>
              </a:rPr>
              <a:t>written/shared since the last annual meeting</a:t>
            </a:r>
          </a:p>
          <a:p>
            <a:pPr marL="214313" indent="-214313">
              <a:buFont typeface="Arial" panose="020B0604020202020204" pitchFamily="34" charset="0"/>
              <a:buChar char="•"/>
            </a:pPr>
            <a:r>
              <a:rPr lang="en-US" sz="2400" dirty="0">
                <a:latin typeface="Helvetica Neue" panose="02000503000000020004"/>
              </a:rPr>
              <a:t>Our tweets </a:t>
            </a:r>
            <a:r>
              <a:rPr lang="en-US" sz="2400" b="1" u="sng" dirty="0">
                <a:latin typeface="Helvetica Neue" panose="02000503000000020004"/>
              </a:rPr>
              <a:t>impressed over </a:t>
            </a:r>
            <a:r>
              <a:rPr lang="en-US" sz="2400" b="1" u="sng" dirty="0" smtClean="0">
                <a:latin typeface="Helvetica Neue" panose="02000503000000020004"/>
              </a:rPr>
              <a:t>688.8K </a:t>
            </a:r>
            <a:endParaRPr lang="en-US" sz="2400" b="1" u="sng" dirty="0">
              <a:latin typeface="Helvetica Neue" panose="02000503000000020004"/>
            </a:endParaRPr>
          </a:p>
          <a:p>
            <a:pPr marL="557213" lvl="1" indent="-214313">
              <a:buFont typeface="Arial" panose="020B0604020202020204" pitchFamily="34" charset="0"/>
              <a:buChar char="•"/>
            </a:pPr>
            <a:r>
              <a:rPr lang="en-US" dirty="0"/>
              <a:t>The top tweet </a:t>
            </a:r>
            <a:r>
              <a:rPr lang="en-US" dirty="0" smtClean="0"/>
              <a:t>impressed 139.4K  </a:t>
            </a:r>
            <a:endParaRPr lang="en-US" dirty="0"/>
          </a:p>
        </p:txBody>
      </p:sp>
      <p:pic>
        <p:nvPicPr>
          <p:cNvPr id="7" name="Picture 6"/>
          <p:cNvPicPr>
            <a:picLocks noChangeAspect="1"/>
          </p:cNvPicPr>
          <p:nvPr/>
        </p:nvPicPr>
        <p:blipFill>
          <a:blip r:embed="rId5"/>
          <a:stretch>
            <a:fillRect/>
          </a:stretch>
        </p:blipFill>
        <p:spPr>
          <a:xfrm>
            <a:off x="9622566" y="2399047"/>
            <a:ext cx="809880" cy="80205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407" y="3361057"/>
            <a:ext cx="2152315" cy="2550474"/>
          </a:xfrm>
          <a:prstGeom prst="rect">
            <a:avLst/>
          </a:prstGeom>
        </p:spPr>
      </p:pic>
      <p:pic>
        <p:nvPicPr>
          <p:cNvPr id="9" name="Picture 8"/>
          <p:cNvPicPr>
            <a:picLocks noChangeAspect="1"/>
          </p:cNvPicPr>
          <p:nvPr/>
        </p:nvPicPr>
        <p:blipFill>
          <a:blip r:embed="rId7"/>
          <a:stretch>
            <a:fillRect/>
          </a:stretch>
        </p:blipFill>
        <p:spPr>
          <a:xfrm>
            <a:off x="8548355" y="3361057"/>
            <a:ext cx="3240689" cy="2167909"/>
          </a:xfrm>
          <a:prstGeom prst="rect">
            <a:avLst/>
          </a:prstGeom>
        </p:spPr>
      </p:pic>
    </p:spTree>
    <p:extLst>
      <p:ext uri="{BB962C8B-B14F-4D97-AF65-F5344CB8AC3E}">
        <p14:creationId xmlns:p14="http://schemas.microsoft.com/office/powerpoint/2010/main" val="3040990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6719" y="1186958"/>
            <a:ext cx="8073765" cy="1077218"/>
          </a:xfrm>
          <a:prstGeom prst="rect">
            <a:avLst/>
          </a:prstGeom>
          <a:noFill/>
        </p:spPr>
        <p:txBody>
          <a:bodyPr wrap="square" rtlCol="0">
            <a:spAutoFit/>
          </a:bodyPr>
          <a:lstStyle/>
          <a:p>
            <a:r>
              <a:rPr lang="en-US" sz="4400" b="1" dirty="0" smtClean="0">
                <a:latin typeface="Helvetica Neue" panose="02000503000000020004"/>
              </a:rPr>
              <a:t>GLOBE </a:t>
            </a:r>
            <a:r>
              <a:rPr lang="en-US" sz="4400" b="1" dirty="0" smtClean="0">
                <a:solidFill>
                  <a:srgbClr val="CC00FF"/>
                </a:solidFill>
                <a:latin typeface="Helvetica Neue" panose="02000503000000020004"/>
              </a:rPr>
              <a:t>INSTAGRAM </a:t>
            </a:r>
            <a:r>
              <a:rPr lang="en-US" sz="4400" b="1" dirty="0" smtClean="0">
                <a:latin typeface="Helvetica Neue" panose="02000503000000020004"/>
              </a:rPr>
              <a:t>July 2019-June 2020</a:t>
            </a:r>
            <a:endParaRPr lang="en-US" sz="4400" b="1" dirty="0">
              <a:latin typeface="Helvetica Neue" panose="02000503000000020004"/>
            </a:endParaRPr>
          </a:p>
          <a:p>
            <a:pPr marL="742950" lvl="1" indent="-285750">
              <a:buFont typeface="Arial" panose="020B0604020202020204" pitchFamily="34" charset="0"/>
              <a:buChar char="•"/>
            </a:pPr>
            <a:endParaRPr lang="en-US" sz="2000" dirty="0"/>
          </a:p>
        </p:txBody>
      </p:sp>
      <p:sp>
        <p:nvSpPr>
          <p:cNvPr id="9" name="TextBox 8"/>
          <p:cNvSpPr txBox="1"/>
          <p:nvPr/>
        </p:nvSpPr>
        <p:spPr>
          <a:xfrm>
            <a:off x="-243652" y="1981495"/>
            <a:ext cx="5940845" cy="3416320"/>
          </a:xfrm>
          <a:prstGeom prst="rect">
            <a:avLst/>
          </a:prstGeom>
          <a:noFill/>
        </p:spPr>
        <p:txBody>
          <a:bodyPr wrap="square" rtlCol="0">
            <a:spAutoFit/>
          </a:bodyPr>
          <a:lstStyle/>
          <a:p>
            <a:pPr lvl="2"/>
            <a:endParaRPr lang="en-US" dirty="0">
              <a:latin typeface="Helvetica Neue" panose="02000503000000020004"/>
            </a:endParaRPr>
          </a:p>
          <a:p>
            <a:pPr marL="742950" lvl="1" indent="-285750">
              <a:buFont typeface="Arial" panose="020B0604020202020204" pitchFamily="34" charset="0"/>
              <a:buChar char="•"/>
            </a:pPr>
            <a:r>
              <a:rPr lang="en-US" dirty="0" smtClean="0">
                <a:latin typeface="Helvetica Neue" panose="02000503000000020004"/>
              </a:rPr>
              <a:t>Posted weekly (with some additional posts) – </a:t>
            </a:r>
            <a:r>
              <a:rPr lang="en-US" b="1" u="sng" dirty="0" smtClean="0">
                <a:latin typeface="Helvetica Neue" panose="02000503000000020004"/>
              </a:rPr>
              <a:t>58 posts</a:t>
            </a:r>
            <a:r>
              <a:rPr lang="en-US" dirty="0" smtClean="0">
                <a:latin typeface="Helvetica Neue" panose="02000503000000020004"/>
              </a:rPr>
              <a:t> shared </a:t>
            </a:r>
          </a:p>
          <a:p>
            <a:pPr marL="742950" lvl="1" indent="-285750">
              <a:buFont typeface="Arial" panose="020B0604020202020204" pitchFamily="34" charset="0"/>
              <a:buChar char="•"/>
            </a:pPr>
            <a:r>
              <a:rPr lang="en-US" dirty="0" smtClean="0">
                <a:latin typeface="Helvetica Neue" panose="02000503000000020004"/>
              </a:rPr>
              <a:t>These were liked by over </a:t>
            </a:r>
            <a:r>
              <a:rPr lang="en-US" b="1" dirty="0" smtClean="0">
                <a:latin typeface="Helvetica Neue" panose="02000503000000020004"/>
              </a:rPr>
              <a:t>3.7K people</a:t>
            </a:r>
            <a:r>
              <a:rPr lang="en-US" dirty="0" smtClean="0">
                <a:latin typeface="Helvetica Neue" panose="02000503000000020004"/>
              </a:rPr>
              <a:t> (our followers and the public) </a:t>
            </a:r>
          </a:p>
          <a:p>
            <a:pPr lvl="2"/>
            <a:endParaRPr lang="en-US" dirty="0" smtClean="0">
              <a:latin typeface="Helvetica Neue" panose="02000503000000020004"/>
            </a:endParaRPr>
          </a:p>
          <a:p>
            <a:pPr marL="742950" lvl="1" indent="-285750">
              <a:buFont typeface="Arial" panose="020B0604020202020204" pitchFamily="34" charset="0"/>
              <a:buChar char="•"/>
            </a:pPr>
            <a:r>
              <a:rPr lang="en-US" dirty="0" smtClean="0">
                <a:latin typeface="Helvetica Neue" panose="02000503000000020004"/>
              </a:rPr>
              <a:t>Produced </a:t>
            </a:r>
            <a:r>
              <a:rPr lang="en-US" b="1" u="sng" dirty="0" smtClean="0">
                <a:latin typeface="Helvetica Neue" panose="02000503000000020004"/>
              </a:rPr>
              <a:t>29 stories </a:t>
            </a:r>
            <a:r>
              <a:rPr lang="en-US" dirty="0" smtClean="0">
                <a:latin typeface="Helvetica Neue" panose="02000503000000020004"/>
              </a:rPr>
              <a:t>.  </a:t>
            </a:r>
          </a:p>
          <a:p>
            <a:pPr marL="1200150" lvl="2" indent="-285750">
              <a:buFont typeface="Arial" panose="020B0604020202020204" pitchFamily="34" charset="0"/>
              <a:buChar char="•"/>
            </a:pPr>
            <a:r>
              <a:rPr lang="en-US" dirty="0" smtClean="0">
                <a:latin typeface="Helvetica Neue" panose="02000503000000020004"/>
              </a:rPr>
              <a:t>Either monthly or daily coverage at a GLOBE event.</a:t>
            </a:r>
          </a:p>
          <a:p>
            <a:pPr marL="1657350" lvl="3" indent="-285750">
              <a:buFont typeface="Arial" panose="020B0604020202020204" pitchFamily="34" charset="0"/>
              <a:buChar char="•"/>
            </a:pPr>
            <a:r>
              <a:rPr lang="en-US" dirty="0" smtClean="0">
                <a:latin typeface="Helvetica Neue" panose="02000503000000020004"/>
              </a:rPr>
              <a:t>These included:</a:t>
            </a:r>
          </a:p>
          <a:p>
            <a:pPr marL="1657350" lvl="3" indent="-285750">
              <a:buFont typeface="Arial" panose="020B0604020202020204" pitchFamily="34" charset="0"/>
              <a:buChar char="•"/>
            </a:pPr>
            <a:r>
              <a:rPr lang="en-US" dirty="0" smtClean="0">
                <a:latin typeface="Helvetica Neue" panose="02000503000000020004"/>
              </a:rPr>
              <a:t>Daily coverage of #GLOBE23 in Michigan</a:t>
            </a:r>
          </a:p>
          <a:p>
            <a:pPr marL="1657350" lvl="3" indent="-285750">
              <a:buFont typeface="Arial" panose="020B0604020202020204" pitchFamily="34" charset="0"/>
              <a:buChar char="•"/>
            </a:pPr>
            <a:r>
              <a:rPr lang="en-US" dirty="0" smtClean="0">
                <a:latin typeface="Helvetica Neue" panose="02000503000000020004"/>
              </a:rPr>
              <a:t>And themed stories, such as </a:t>
            </a:r>
            <a:r>
              <a:rPr lang="en-US" dirty="0">
                <a:latin typeface="Helvetica Neue" panose="02000503000000020004"/>
              </a:rPr>
              <a:t> </a:t>
            </a:r>
            <a:r>
              <a:rPr lang="en-US" dirty="0" smtClean="0">
                <a:latin typeface="Helvetica Neue" panose="02000503000000020004"/>
              </a:rPr>
              <a:t>World Soils Day, and releases, anniversaries and GLOBE at Home.</a:t>
            </a:r>
          </a:p>
          <a:p>
            <a:pPr marL="2114550" lvl="4" indent="-285750">
              <a:buFont typeface="Arial" panose="020B0604020202020204" pitchFamily="34" charset="0"/>
              <a:buChar char="•"/>
            </a:pPr>
            <a:r>
              <a:rPr lang="en-US" dirty="0" smtClean="0">
                <a:latin typeface="Helvetica Neue" panose="02000503000000020004"/>
              </a:rPr>
              <a:t>Stories on average reached between 180 people each time. </a:t>
            </a:r>
            <a:r>
              <a:rPr lang="en-US" b="1" u="sng" dirty="0" smtClean="0">
                <a:latin typeface="Helvetica Neue" panose="02000503000000020004"/>
              </a:rPr>
              <a:t>Reaching about 5K people</a:t>
            </a:r>
            <a:endParaRPr lang="en-US" dirty="0" smtClean="0">
              <a:latin typeface="Helvetica Neue" panose="02000503000000020004"/>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605" b="6524"/>
          <a:stretch/>
        </p:blipFill>
        <p:spPr>
          <a:xfrm rot="20276951">
            <a:off x="5594243" y="2595572"/>
            <a:ext cx="1918017" cy="286127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60741">
            <a:off x="10396680" y="3526653"/>
            <a:ext cx="1149140" cy="204393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808" y="3385009"/>
            <a:ext cx="1454425" cy="2586938"/>
          </a:xfrm>
          <a:prstGeom prst="rect">
            <a:avLst/>
          </a:prstGeom>
        </p:spPr>
      </p:pic>
      <p:sp>
        <p:nvSpPr>
          <p:cNvPr id="17" name="TextBox 16"/>
          <p:cNvSpPr txBox="1"/>
          <p:nvPr/>
        </p:nvSpPr>
        <p:spPr>
          <a:xfrm rot="711392">
            <a:off x="7237217" y="2476733"/>
            <a:ext cx="2046534" cy="600164"/>
          </a:xfrm>
          <a:prstGeom prst="rect">
            <a:avLst/>
          </a:prstGeom>
          <a:noFill/>
          <a:ln>
            <a:solidFill>
              <a:schemeClr val="tx1"/>
            </a:solidFill>
          </a:ln>
        </p:spPr>
        <p:txBody>
          <a:bodyPr wrap="square" rtlCol="0">
            <a:spAutoFit/>
          </a:bodyPr>
          <a:lstStyle/>
          <a:p>
            <a:r>
              <a:rPr lang="en-US" sz="1100" dirty="0" smtClean="0"/>
              <a:t>Top </a:t>
            </a:r>
            <a:r>
              <a:rPr lang="en-US" sz="1100" dirty="0" err="1" smtClean="0"/>
              <a:t>Insta</a:t>
            </a:r>
            <a:r>
              <a:rPr lang="en-US" sz="1100" dirty="0" smtClean="0"/>
              <a:t> Post for this period was the Int. Ed. Week – liked by 109 people.</a:t>
            </a:r>
            <a:endParaRPr lang="en-US" sz="1100" dirty="0"/>
          </a:p>
        </p:txBody>
      </p:sp>
      <p:cxnSp>
        <p:nvCxnSpPr>
          <p:cNvPr id="19" name="Straight Arrow Connector 18"/>
          <p:cNvCxnSpPr/>
          <p:nvPr/>
        </p:nvCxnSpPr>
        <p:spPr>
          <a:xfrm flipV="1">
            <a:off x="5828057" y="1751656"/>
            <a:ext cx="1035116" cy="12093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7665" y="1690010"/>
            <a:ext cx="992220" cy="992220"/>
          </a:xfrm>
          <a:prstGeom prst="rect">
            <a:avLst/>
          </a:prstGeom>
        </p:spPr>
      </p:pic>
    </p:spTree>
    <p:extLst>
      <p:ext uri="{BB962C8B-B14F-4D97-AF65-F5344CB8AC3E}">
        <p14:creationId xmlns:p14="http://schemas.microsoft.com/office/powerpoint/2010/main" val="1784690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772-34C8-B144-8F74-3E060EDF2E14}"/>
              </a:ext>
            </a:extLst>
          </p:cNvPr>
          <p:cNvSpPr>
            <a:spLocks noGrp="1"/>
          </p:cNvSpPr>
          <p:nvPr>
            <p:ph type="title"/>
          </p:nvPr>
        </p:nvSpPr>
        <p:spPr>
          <a:xfrm>
            <a:off x="6134101" y="3044345"/>
            <a:ext cx="5940990" cy="725055"/>
          </a:xfrm>
        </p:spPr>
        <p:txBody>
          <a:bodyPr/>
          <a:lstStyle/>
          <a:p>
            <a:r>
              <a:rPr lang="en-US" dirty="0" smtClean="0"/>
              <a:t>2020 Community Cloud Challenge: Science is Better Together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26" y="1090806"/>
            <a:ext cx="5109578" cy="5109578"/>
          </a:xfrm>
          <a:prstGeom prst="rect">
            <a:avLst/>
          </a:prstGeom>
        </p:spPr>
      </p:pic>
      <p:sp>
        <p:nvSpPr>
          <p:cNvPr id="4" name="TextBox 3"/>
          <p:cNvSpPr txBox="1"/>
          <p:nvPr/>
        </p:nvSpPr>
        <p:spPr>
          <a:xfrm>
            <a:off x="7765447" y="4500616"/>
            <a:ext cx="2678297" cy="523220"/>
          </a:xfrm>
          <a:prstGeom prst="rect">
            <a:avLst/>
          </a:prstGeom>
          <a:noFill/>
          <a:ln w="57150">
            <a:solidFill>
              <a:srgbClr val="235270"/>
            </a:solidFill>
          </a:ln>
        </p:spPr>
        <p:txBody>
          <a:bodyPr wrap="none" rtlCol="0">
            <a:spAutoFit/>
          </a:bodyPr>
          <a:lstStyle/>
          <a:p>
            <a:r>
              <a:rPr lang="en-US" sz="2800" b="1" dirty="0" smtClean="0">
                <a:solidFill>
                  <a:srgbClr val="53C5D0"/>
                </a:solidFill>
              </a:rPr>
              <a:t>#</a:t>
            </a:r>
            <a:r>
              <a:rPr lang="en-US" sz="2800" b="1" dirty="0" err="1" smtClean="0">
                <a:solidFill>
                  <a:srgbClr val="53C5D0"/>
                </a:solidFill>
              </a:rPr>
              <a:t>CloudChallenge</a:t>
            </a:r>
            <a:endParaRPr lang="en-US" sz="2800" b="1" dirty="0">
              <a:solidFill>
                <a:srgbClr val="53C5D0"/>
              </a:solidFill>
            </a:endParaRPr>
          </a:p>
        </p:txBody>
      </p:sp>
    </p:spTree>
    <p:extLst>
      <p:ext uri="{BB962C8B-B14F-4D97-AF65-F5344CB8AC3E}">
        <p14:creationId xmlns:p14="http://schemas.microsoft.com/office/powerpoint/2010/main" val="2812738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 r="2217"/>
          <a:stretch/>
        </p:blipFill>
        <p:spPr>
          <a:xfrm>
            <a:off x="5395589" y="410623"/>
            <a:ext cx="4461333" cy="5819775"/>
          </a:xfrm>
          <a:prstGeom prst="rect">
            <a:avLst/>
          </a:prstGeom>
        </p:spPr>
      </p:pic>
      <p:sp>
        <p:nvSpPr>
          <p:cNvPr id="5" name="Rectangle 4"/>
          <p:cNvSpPr/>
          <p:nvPr/>
        </p:nvSpPr>
        <p:spPr>
          <a:xfrm>
            <a:off x="808878" y="3063213"/>
            <a:ext cx="3522118" cy="584775"/>
          </a:xfrm>
          <a:prstGeom prst="rect">
            <a:avLst/>
          </a:prstGeom>
        </p:spPr>
        <p:txBody>
          <a:bodyPr wrap="none">
            <a:spAutoFit/>
          </a:bodyPr>
          <a:lstStyle/>
          <a:p>
            <a:r>
              <a:rPr lang="en-US" sz="3200" dirty="0">
                <a:latin typeface="Helvetica Neue" panose="02000503000000020004"/>
              </a:rPr>
              <a:t>Many Ways to Participate!</a:t>
            </a:r>
          </a:p>
        </p:txBody>
      </p:sp>
      <p:sp>
        <p:nvSpPr>
          <p:cNvPr id="6" name="TextBox 5"/>
          <p:cNvSpPr txBox="1"/>
          <p:nvPr/>
        </p:nvSpPr>
        <p:spPr>
          <a:xfrm>
            <a:off x="10374034" y="2832380"/>
            <a:ext cx="1462132" cy="461665"/>
          </a:xfrm>
          <a:prstGeom prst="rect">
            <a:avLst/>
          </a:prstGeom>
          <a:noFill/>
        </p:spPr>
        <p:txBody>
          <a:bodyPr wrap="none" rtlCol="0">
            <a:spAutoFit/>
          </a:bodyPr>
          <a:lstStyle/>
          <a:p>
            <a:r>
              <a:rPr lang="en-US" sz="2400" b="1" dirty="0" smtClean="0">
                <a:solidFill>
                  <a:srgbClr val="FF0000"/>
                </a:solidFill>
              </a:rPr>
              <a:t>Poll Alert!</a:t>
            </a:r>
            <a:endParaRPr lang="en-US" sz="2400" b="1" dirty="0">
              <a:solidFill>
                <a:srgbClr val="FF0000"/>
              </a:solidFill>
            </a:endParaRPr>
          </a:p>
        </p:txBody>
      </p:sp>
      <p:sp>
        <p:nvSpPr>
          <p:cNvPr id="8" name="Rectangle 7"/>
          <p:cNvSpPr/>
          <p:nvPr/>
        </p:nvSpPr>
        <p:spPr>
          <a:xfrm>
            <a:off x="10211827" y="3501599"/>
            <a:ext cx="1786545" cy="1394968"/>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Are you excited for this year’s cloud challenge?</a:t>
            </a:r>
            <a:endParaRPr lang="en-US" b="1" dirty="0">
              <a:solidFill>
                <a:schemeClr val="tx1"/>
              </a:solidFill>
            </a:endParaRPr>
          </a:p>
        </p:txBody>
      </p:sp>
    </p:spTree>
    <p:extLst>
      <p:ext uri="{BB962C8B-B14F-4D97-AF65-F5344CB8AC3E}">
        <p14:creationId xmlns:p14="http://schemas.microsoft.com/office/powerpoint/2010/main" val="17193795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95227" y="1200190"/>
            <a:ext cx="10251660" cy="938587"/>
          </a:xfrm>
        </p:spPr>
        <p:txBody>
          <a:bodyPr/>
          <a:lstStyle/>
          <a:p>
            <a:r>
              <a:rPr lang="en-US" sz="4800" dirty="0" smtClean="0"/>
              <a:t>How to Participate in Social This Week</a:t>
            </a:r>
            <a:endParaRPr lang="en-US" sz="4800" dirty="0"/>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558690" y="2809088"/>
            <a:ext cx="6831666" cy="3321375"/>
          </a:xfrm>
        </p:spPr>
        <p:txBody>
          <a:bodyPr>
            <a:normAutofit/>
          </a:bodyPr>
          <a:lstStyle/>
          <a:p>
            <a:pPr>
              <a:buClr>
                <a:srgbClr val="BF8D2E"/>
              </a:buClr>
            </a:pPr>
            <a:r>
              <a:rPr lang="en-US" sz="4400" dirty="0" smtClean="0"/>
              <a:t>Use the hashtag (#VirtualGLOBE2020) and share with your friends and family what you are doing, thinking and learning</a:t>
            </a:r>
          </a:p>
          <a:p>
            <a:pPr marL="0" indent="0">
              <a:buClr>
                <a:srgbClr val="BF8D2E"/>
              </a:buClr>
              <a:buNone/>
            </a:pPr>
            <a:endParaRPr lang="en-US" dirty="0" smtClean="0"/>
          </a:p>
          <a:p>
            <a:pPr>
              <a:buClr>
                <a:srgbClr val="BF8D2E"/>
              </a:buClr>
            </a:pPr>
            <a:endParaRPr lang="en-US" dirty="0"/>
          </a:p>
        </p:txBody>
      </p:sp>
      <p:cxnSp>
        <p:nvCxnSpPr>
          <p:cNvPr id="5" name="Elbow Connector 4"/>
          <p:cNvCxnSpPr/>
          <p:nvPr/>
        </p:nvCxnSpPr>
        <p:spPr>
          <a:xfrm flipV="1">
            <a:off x="6726477" y="563671"/>
            <a:ext cx="3620410" cy="3469710"/>
          </a:xfrm>
          <a:prstGeom prst="bentConnector3">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stretch>
            <a:fillRect/>
          </a:stretch>
        </p:blipFill>
        <p:spPr>
          <a:xfrm>
            <a:off x="8823007" y="3369501"/>
            <a:ext cx="3039142" cy="2573186"/>
          </a:xfrm>
          <a:prstGeom prst="rect">
            <a:avLst/>
          </a:prstGeom>
        </p:spPr>
      </p:pic>
    </p:spTree>
    <p:extLst>
      <p:ext uri="{BB962C8B-B14F-4D97-AF65-F5344CB8AC3E}">
        <p14:creationId xmlns:p14="http://schemas.microsoft.com/office/powerpoint/2010/main" val="2281578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95226" y="1174915"/>
            <a:ext cx="7245025" cy="4649688"/>
          </a:xfrm>
        </p:spPr>
        <p:txBody>
          <a:bodyPr>
            <a:normAutofit fontScale="85000" lnSpcReduction="20000"/>
          </a:bodyPr>
          <a:lstStyle/>
          <a:p>
            <a:pPr marL="0" indent="0">
              <a:buClr>
                <a:srgbClr val="BF8D2E"/>
              </a:buClr>
              <a:buNone/>
            </a:pPr>
            <a:endParaRPr lang="en-US" dirty="0" smtClean="0"/>
          </a:p>
          <a:p>
            <a:pPr>
              <a:buClr>
                <a:srgbClr val="BF8D2E"/>
              </a:buClr>
            </a:pPr>
            <a:r>
              <a:rPr lang="en-US" sz="4100" dirty="0" smtClean="0"/>
              <a:t>Celebrate The GLOBE Program’s 25</a:t>
            </a:r>
            <a:r>
              <a:rPr lang="en-US" sz="4100" baseline="30000" dirty="0" smtClean="0"/>
              <a:t>th</a:t>
            </a:r>
            <a:r>
              <a:rPr lang="en-US" sz="4100" dirty="0" smtClean="0"/>
              <a:t> (#GLOBE25) Anniversary all week long by sharing on social media </a:t>
            </a:r>
          </a:p>
          <a:p>
            <a:pPr lvl="1">
              <a:buClr>
                <a:srgbClr val="BF8D2E"/>
              </a:buClr>
            </a:pPr>
            <a:r>
              <a:rPr lang="en-US" sz="4100" b="1" u="sng" dirty="0" smtClean="0"/>
              <a:t>Share a picture a day </a:t>
            </a:r>
            <a:r>
              <a:rPr lang="en-US" sz="4100" dirty="0" smtClean="0"/>
              <a:t>(starting today) of past good times in person at GLOBE Annual Meetings or GLOBE Learning Expeditions </a:t>
            </a:r>
          </a:p>
          <a:p>
            <a:pPr lvl="1">
              <a:buClr>
                <a:srgbClr val="BF8D2E"/>
              </a:buClr>
            </a:pPr>
            <a:r>
              <a:rPr lang="en-US" sz="4100" dirty="0" smtClean="0"/>
              <a:t>And </a:t>
            </a:r>
            <a:r>
              <a:rPr lang="en-US" sz="4100" b="1" u="sng" dirty="0" smtClean="0"/>
              <a:t>nominate three people </a:t>
            </a:r>
            <a:r>
              <a:rPr lang="en-US" sz="4100" dirty="0" smtClean="0"/>
              <a:t>you know or meet here to do the same each day</a:t>
            </a:r>
          </a:p>
          <a:p>
            <a:pPr lvl="2">
              <a:buClr>
                <a:srgbClr val="BF8D2E"/>
              </a:buClr>
            </a:pPr>
            <a:r>
              <a:rPr lang="en-US" sz="3700" dirty="0" smtClean="0"/>
              <a:t>Thank you to Claudia, Andrea, and Marta for this great idea </a:t>
            </a:r>
            <a:r>
              <a:rPr lang="en-US" sz="3700" dirty="0" smtClean="0">
                <a:sym typeface="Wingdings" panose="05000000000000000000" pitchFamily="2" charset="2"/>
              </a:rPr>
              <a:t></a:t>
            </a:r>
            <a:endParaRPr lang="en-US" sz="3700" dirty="0" smtClean="0"/>
          </a:p>
          <a:p>
            <a:pPr>
              <a:buClr>
                <a:srgbClr val="BF8D2E"/>
              </a:buClr>
            </a:pP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909" y="0"/>
            <a:ext cx="4243344" cy="4243344"/>
          </a:xfrm>
          <a:prstGeom prst="rect">
            <a:avLst/>
          </a:prstGeom>
        </p:spPr>
      </p:pic>
      <p:sp>
        <p:nvSpPr>
          <p:cNvPr id="14" name="TextBox 13"/>
          <p:cNvSpPr txBox="1"/>
          <p:nvPr/>
        </p:nvSpPr>
        <p:spPr>
          <a:xfrm>
            <a:off x="7457162" y="4269651"/>
            <a:ext cx="4734838" cy="1815882"/>
          </a:xfrm>
          <a:prstGeom prst="rect">
            <a:avLst/>
          </a:prstGeom>
          <a:noFill/>
          <a:ln w="38100">
            <a:solidFill>
              <a:schemeClr val="tx1"/>
            </a:solidFill>
          </a:ln>
        </p:spPr>
        <p:txBody>
          <a:bodyPr wrap="square" rtlCol="0">
            <a:spAutoFit/>
          </a:bodyPr>
          <a:lstStyle/>
          <a:p>
            <a:r>
              <a:rPr lang="en-US" sz="1600" dirty="0" smtClean="0"/>
              <a:t>Day 1 of 4: Let’s fill social media all week long with images and memories of good times together with @</a:t>
            </a:r>
            <a:r>
              <a:rPr lang="en-US" sz="1600" dirty="0" err="1" smtClean="0"/>
              <a:t>TheGLOBEProgram</a:t>
            </a:r>
            <a:r>
              <a:rPr lang="en-US" sz="1600" dirty="0" smtClean="0"/>
              <a:t>! I nominate @</a:t>
            </a:r>
            <a:r>
              <a:rPr lang="en-US" sz="1600" dirty="0" err="1" smtClean="0"/>
              <a:t>LauraAltin</a:t>
            </a:r>
            <a:r>
              <a:rPr lang="en-US" sz="1600" dirty="0" smtClean="0"/>
              <a:t> @</a:t>
            </a:r>
            <a:r>
              <a:rPr lang="en-US" sz="1600" dirty="0" err="1" smtClean="0"/>
              <a:t>AmosKaui</a:t>
            </a:r>
            <a:r>
              <a:rPr lang="en-US" sz="1600" dirty="0" smtClean="0"/>
              <a:t> and @</a:t>
            </a:r>
            <a:r>
              <a:rPr lang="en-US" sz="1600" dirty="0" err="1" smtClean="0"/>
              <a:t>AnaBPietro</a:t>
            </a:r>
            <a:r>
              <a:rPr lang="en-US" sz="1600" dirty="0" smtClean="0"/>
              <a:t> to do the same. </a:t>
            </a:r>
          </a:p>
          <a:p>
            <a:r>
              <a:rPr lang="en-US" sz="1600" dirty="0" smtClean="0"/>
              <a:t>About this pic: Berthy and her mother are some of the kindest people I know.  I loved meeting them both in Ireland in 2018! #GLOBE25 #VirtualGLOBE2020</a:t>
            </a:r>
            <a:endParaRPr lang="en-US" sz="1600" dirty="0"/>
          </a:p>
        </p:txBody>
      </p:sp>
    </p:spTree>
    <p:extLst>
      <p:ext uri="{BB962C8B-B14F-4D97-AF65-F5344CB8AC3E}">
        <p14:creationId xmlns:p14="http://schemas.microsoft.com/office/powerpoint/2010/main" val="35973078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D13ECF-406D-F644-8A92-DB01BDDBA722}"/>
              </a:ext>
            </a:extLst>
          </p:cNvPr>
          <p:cNvSpPr>
            <a:spLocks noGrp="1"/>
          </p:cNvSpPr>
          <p:nvPr>
            <p:ph sz="half" idx="2"/>
          </p:nvPr>
        </p:nvSpPr>
        <p:spPr>
          <a:xfrm>
            <a:off x="548639" y="1108581"/>
            <a:ext cx="4378960" cy="2294074"/>
          </a:xfrm>
        </p:spPr>
        <p:txBody>
          <a:bodyPr>
            <a:normAutofit/>
          </a:bodyPr>
          <a:lstStyle/>
          <a:p>
            <a:r>
              <a:rPr lang="en-US" sz="4000" dirty="0" smtClean="0"/>
              <a:t>Thank you!</a:t>
            </a:r>
            <a:endParaRPr lang="en-US" sz="4000" dirty="0"/>
          </a:p>
          <a:p>
            <a:r>
              <a:rPr lang="en-US" sz="4000" dirty="0" smtClean="0"/>
              <a:t>Any Questions?</a:t>
            </a:r>
            <a:endParaRPr lang="en-US" sz="4000" dirty="0"/>
          </a:p>
        </p:txBody>
      </p:sp>
      <p:sp>
        <p:nvSpPr>
          <p:cNvPr id="5" name="Rectangle 4"/>
          <p:cNvSpPr/>
          <p:nvPr/>
        </p:nvSpPr>
        <p:spPr>
          <a:xfrm>
            <a:off x="1038776" y="4176792"/>
            <a:ext cx="3398687" cy="954107"/>
          </a:xfrm>
          <a:prstGeom prst="rect">
            <a:avLst/>
          </a:prstGeom>
        </p:spPr>
        <p:txBody>
          <a:bodyPr wrap="none">
            <a:spAutoFit/>
          </a:bodyPr>
          <a:lstStyle/>
          <a:p>
            <a:pPr algn="ctr"/>
            <a:r>
              <a:rPr lang="en-US" sz="2800" dirty="0" smtClean="0">
                <a:latin typeface="Helvetica Neue" panose="02000503000000020004"/>
              </a:rPr>
              <a:t>You can also contact </a:t>
            </a:r>
            <a:r>
              <a:rPr lang="en-US" sz="2800" dirty="0">
                <a:latin typeface="Helvetica Neue" panose="02000503000000020004"/>
              </a:rPr>
              <a:t>me at: </a:t>
            </a:r>
            <a:endParaRPr lang="en-US" sz="2800" dirty="0" smtClean="0">
              <a:latin typeface="Helvetica Neue" panose="02000503000000020004"/>
            </a:endParaRPr>
          </a:p>
          <a:p>
            <a:pPr algn="ctr"/>
            <a:r>
              <a:rPr lang="en-US" sz="2800" dirty="0" smtClean="0">
                <a:latin typeface="Helvetica Neue" panose="02000503000000020004"/>
              </a:rPr>
              <a:t>autumn.burdick@ssaihq.com</a:t>
            </a:r>
            <a:endParaRPr lang="en-US" sz="2800" dirty="0">
              <a:latin typeface="Helvetica Neue" panose="02000503000000020004"/>
            </a:endParaRPr>
          </a:p>
        </p:txBody>
      </p:sp>
    </p:spTree>
    <p:extLst>
      <p:ext uri="{BB962C8B-B14F-4D97-AF65-F5344CB8AC3E}">
        <p14:creationId xmlns:p14="http://schemas.microsoft.com/office/powerpoint/2010/main" val="51868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278EF-C557-DD43-A4A4-F872A65BB8F9}"/>
              </a:ext>
            </a:extLst>
          </p:cNvPr>
          <p:cNvSpPr>
            <a:spLocks noGrp="1"/>
          </p:cNvSpPr>
          <p:nvPr>
            <p:ph type="title"/>
          </p:nvPr>
        </p:nvSpPr>
        <p:spPr>
          <a:xfrm>
            <a:off x="-908251" y="1421015"/>
            <a:ext cx="6040690" cy="823912"/>
          </a:xfrm>
        </p:spPr>
        <p:txBody>
          <a:bodyPr/>
          <a:lstStyle/>
          <a:p>
            <a:r>
              <a:rPr lang="en-US" sz="4800" dirty="0" smtClean="0"/>
              <a:t>GLOBE Social Media</a:t>
            </a:r>
            <a:endParaRPr lang="en-US" sz="4800" dirty="0"/>
          </a:p>
        </p:txBody>
      </p:sp>
      <p:sp>
        <p:nvSpPr>
          <p:cNvPr id="5" name="Text Placeholder 4">
            <a:extLst>
              <a:ext uri="{FF2B5EF4-FFF2-40B4-BE49-F238E27FC236}">
                <a16:creationId xmlns:a16="http://schemas.microsoft.com/office/drawing/2014/main" id="{216B7BE7-824D-BB47-9F5E-0DCB96097A3B}"/>
              </a:ext>
            </a:extLst>
          </p:cNvPr>
          <p:cNvSpPr>
            <a:spLocks noGrp="1"/>
          </p:cNvSpPr>
          <p:nvPr>
            <p:ph type="body" idx="1"/>
          </p:nvPr>
        </p:nvSpPr>
        <p:spPr>
          <a:xfrm>
            <a:off x="5043949" y="1465514"/>
            <a:ext cx="2098045" cy="4505130"/>
          </a:xfrm>
          <a:ln w="57150">
            <a:solidFill>
              <a:srgbClr val="60AC67"/>
            </a:solidFill>
          </a:ln>
        </p:spPr>
        <p:txBody>
          <a:bodyPr>
            <a:noAutofit/>
          </a:bodyPr>
          <a:lstStyle/>
          <a:p>
            <a:pPr>
              <a:lnSpc>
                <a:spcPct val="100000"/>
              </a:lnSpc>
              <a:spcBef>
                <a:spcPts val="0"/>
              </a:spcBef>
            </a:pPr>
            <a:r>
              <a:rPr lang="en-US" sz="2800" dirty="0" smtClean="0"/>
              <a:t>Social Media Lead </a:t>
            </a:r>
          </a:p>
          <a:p>
            <a:pPr>
              <a:lnSpc>
                <a:spcPct val="100000"/>
              </a:lnSpc>
              <a:spcBef>
                <a:spcPts val="0"/>
              </a:spcBef>
            </a:pPr>
            <a:r>
              <a:rPr lang="en-US" sz="1800" dirty="0" smtClean="0"/>
              <a:t>for </a:t>
            </a:r>
          </a:p>
          <a:p>
            <a:pPr>
              <a:lnSpc>
                <a:spcPct val="100000"/>
              </a:lnSpc>
              <a:spcBef>
                <a:spcPts val="0"/>
              </a:spcBef>
            </a:pPr>
            <a:r>
              <a:rPr lang="en-US" sz="2800" dirty="0" smtClean="0"/>
              <a:t>The GLOBE Program </a:t>
            </a:r>
          </a:p>
          <a:p>
            <a:pPr>
              <a:lnSpc>
                <a:spcPct val="100000"/>
              </a:lnSpc>
              <a:spcBef>
                <a:spcPts val="0"/>
              </a:spcBef>
            </a:pPr>
            <a:r>
              <a:rPr lang="en-US" sz="1800" dirty="0" smtClean="0"/>
              <a:t>and</a:t>
            </a:r>
            <a:r>
              <a:rPr lang="en-US" sz="2800" dirty="0" smtClean="0"/>
              <a:t> </a:t>
            </a:r>
          </a:p>
          <a:p>
            <a:pPr>
              <a:lnSpc>
                <a:spcPct val="100000"/>
              </a:lnSpc>
              <a:spcBef>
                <a:spcPts val="0"/>
              </a:spcBef>
            </a:pPr>
            <a:r>
              <a:rPr lang="en-US" sz="2800" dirty="0" smtClean="0"/>
              <a:t>Communications Director </a:t>
            </a:r>
          </a:p>
          <a:p>
            <a:pPr>
              <a:lnSpc>
                <a:spcPct val="100000"/>
              </a:lnSpc>
              <a:spcBef>
                <a:spcPts val="0"/>
              </a:spcBef>
            </a:pPr>
            <a:r>
              <a:rPr lang="en-US" sz="2000" dirty="0" smtClean="0"/>
              <a:t>for </a:t>
            </a:r>
          </a:p>
          <a:p>
            <a:pPr>
              <a:lnSpc>
                <a:spcPct val="100000"/>
              </a:lnSpc>
              <a:spcBef>
                <a:spcPts val="0"/>
              </a:spcBef>
            </a:pPr>
            <a:r>
              <a:rPr lang="en-US" sz="2800" dirty="0" smtClean="0"/>
              <a:t>NASA GLOBE Observer</a:t>
            </a: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11" y="2269995"/>
            <a:ext cx="1687483" cy="2198169"/>
          </a:xfrm>
          <a:prstGeom prst="rect">
            <a:avLst/>
          </a:prstGeom>
        </p:spPr>
      </p:pic>
      <p:pic>
        <p:nvPicPr>
          <p:cNvPr id="6" name="Picture 5"/>
          <p:cNvPicPr>
            <a:picLocks noChangeAspect="1"/>
          </p:cNvPicPr>
          <p:nvPr/>
        </p:nvPicPr>
        <p:blipFill rotWithShape="1">
          <a:blip r:embed="rId3"/>
          <a:srcRect l="16211" b="4704"/>
          <a:stretch/>
        </p:blipFill>
        <p:spPr>
          <a:xfrm>
            <a:off x="382358" y="4493232"/>
            <a:ext cx="3049100" cy="611227"/>
          </a:xfrm>
          <a:prstGeom prst="rect">
            <a:avLst/>
          </a:prstGeom>
        </p:spPr>
      </p:pic>
      <p:pic>
        <p:nvPicPr>
          <p:cNvPr id="7" name="Picture 6"/>
          <p:cNvPicPr>
            <a:picLocks noChangeAspect="1"/>
          </p:cNvPicPr>
          <p:nvPr/>
        </p:nvPicPr>
        <p:blipFill>
          <a:blip r:embed="rId4"/>
          <a:stretch>
            <a:fillRect/>
          </a:stretch>
        </p:blipFill>
        <p:spPr>
          <a:xfrm>
            <a:off x="1199739" y="4970098"/>
            <a:ext cx="864163" cy="708924"/>
          </a:xfrm>
          <a:prstGeom prst="rect">
            <a:avLst/>
          </a:prstGeom>
        </p:spPr>
      </p:pic>
      <p:sp>
        <p:nvSpPr>
          <p:cNvPr id="9" name="Title 3">
            <a:extLst>
              <a:ext uri="{FF2B5EF4-FFF2-40B4-BE49-F238E27FC236}">
                <a16:creationId xmlns:a16="http://schemas.microsoft.com/office/drawing/2014/main" id="{4B7278EF-C557-DD43-A4A4-F872A65BB8F9}"/>
              </a:ext>
            </a:extLst>
          </p:cNvPr>
          <p:cNvSpPr txBox="1">
            <a:spLocks/>
          </p:cNvSpPr>
          <p:nvPr/>
        </p:nvSpPr>
        <p:spPr>
          <a:xfrm>
            <a:off x="2258458" y="3449219"/>
            <a:ext cx="3073589" cy="8239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2400" dirty="0" smtClean="0"/>
              <a:t>With</a:t>
            </a:r>
            <a:r>
              <a:rPr lang="en-US" sz="4800" dirty="0" smtClean="0"/>
              <a:t> </a:t>
            </a:r>
          </a:p>
          <a:p>
            <a:r>
              <a:rPr lang="en-US" sz="4800" dirty="0" smtClean="0"/>
              <a:t>Autumn Burdick</a:t>
            </a:r>
            <a:endParaRPr lang="en-US" sz="4800" dirty="0"/>
          </a:p>
        </p:txBody>
      </p:sp>
    </p:spTree>
    <p:extLst>
      <p:ext uri="{BB962C8B-B14F-4D97-AF65-F5344CB8AC3E}">
        <p14:creationId xmlns:p14="http://schemas.microsoft.com/office/powerpoint/2010/main" val="2439007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358140" y="1120140"/>
            <a:ext cx="11466430" cy="2769279"/>
          </a:xfrm>
        </p:spPr>
        <p:txBody>
          <a:bodyPr/>
          <a:lstStyle/>
          <a:p>
            <a:r>
              <a:rPr lang="en-US" dirty="0"/>
              <a:t>Be sure to tune in for our next session </a:t>
            </a:r>
            <a:r>
              <a:rPr lang="en-US" dirty="0" smtClean="0"/>
              <a:t>at: </a:t>
            </a:r>
            <a:r>
              <a:rPr lang="en-US" sz="4400" b="1" dirty="0" smtClean="0"/>
              <a:t>2 </a:t>
            </a:r>
            <a:r>
              <a:rPr lang="en-US" sz="4400" b="1" dirty="0"/>
              <a:t>pm MT</a:t>
            </a:r>
            <a:r>
              <a:rPr lang="en-US" dirty="0"/>
              <a:t>.  </a:t>
            </a:r>
            <a:br>
              <a:rPr lang="en-US" dirty="0"/>
            </a:br>
            <a:r>
              <a:rPr lang="en-US" dirty="0"/>
              <a:t/>
            </a:r>
            <a:br>
              <a:rPr lang="en-US" dirty="0"/>
            </a:br>
            <a:r>
              <a:rPr lang="en-US" dirty="0"/>
              <a:t>Dave and Cornell will be back and presenting </a:t>
            </a:r>
            <a:r>
              <a:rPr lang="en-US" dirty="0" smtClean="0"/>
              <a:t>on: </a:t>
            </a:r>
            <a:r>
              <a:rPr lang="en-US" u="sng" dirty="0" smtClean="0"/>
              <a:t>The </a:t>
            </a:r>
            <a:r>
              <a:rPr lang="en-US" u="sng" dirty="0"/>
              <a:t>New Data Entry System and GLOBE Observer.</a:t>
            </a:r>
          </a:p>
        </p:txBody>
      </p:sp>
      <p:pic>
        <p:nvPicPr>
          <p:cNvPr id="4" name="Picture 3"/>
          <p:cNvPicPr>
            <a:picLocks noChangeAspect="1"/>
          </p:cNvPicPr>
          <p:nvPr/>
        </p:nvPicPr>
        <p:blipFill>
          <a:blip r:embed="rId2"/>
          <a:stretch>
            <a:fillRect/>
          </a:stretch>
        </p:blipFill>
        <p:spPr>
          <a:xfrm>
            <a:off x="4530090" y="4021825"/>
            <a:ext cx="7562850" cy="2112627"/>
          </a:xfrm>
          <a:prstGeom prst="rect">
            <a:avLst/>
          </a:prstGeom>
        </p:spPr>
      </p:pic>
    </p:spTree>
    <p:extLst>
      <p:ext uri="{BB962C8B-B14F-4D97-AF65-F5344CB8AC3E}">
        <p14:creationId xmlns:p14="http://schemas.microsoft.com/office/powerpoint/2010/main" val="496840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Follow Us!</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4229" y="292171"/>
            <a:ext cx="7416265" cy="2941647"/>
          </a:xfrm>
          <a:prstGeom prst="rect">
            <a:avLst/>
          </a:prstGeom>
        </p:spPr>
      </p:pic>
      <p:pic>
        <p:nvPicPr>
          <p:cNvPr id="5" name="Picture 4"/>
          <p:cNvPicPr>
            <a:picLocks noChangeAspect="1"/>
          </p:cNvPicPr>
          <p:nvPr/>
        </p:nvPicPr>
        <p:blipFill>
          <a:blip r:embed="rId4"/>
          <a:stretch>
            <a:fillRect/>
          </a:stretch>
        </p:blipFill>
        <p:spPr>
          <a:xfrm>
            <a:off x="1878443" y="2967267"/>
            <a:ext cx="1881512" cy="3009731"/>
          </a:xfrm>
          <a:prstGeom prst="rect">
            <a:avLst/>
          </a:prstGeom>
        </p:spPr>
      </p:pic>
      <p:pic>
        <p:nvPicPr>
          <p:cNvPr id="6" name="Picture 5"/>
          <p:cNvPicPr>
            <a:picLocks noChangeAspect="1"/>
          </p:cNvPicPr>
          <p:nvPr/>
        </p:nvPicPr>
        <p:blipFill>
          <a:blip r:embed="rId5"/>
          <a:stretch>
            <a:fillRect/>
          </a:stretch>
        </p:blipFill>
        <p:spPr>
          <a:xfrm>
            <a:off x="4355188" y="2967267"/>
            <a:ext cx="2016577" cy="3202798"/>
          </a:xfrm>
          <a:prstGeom prst="rect">
            <a:avLst/>
          </a:prstGeom>
        </p:spPr>
      </p:pic>
      <p:pic>
        <p:nvPicPr>
          <p:cNvPr id="7" name="Picture 6"/>
          <p:cNvPicPr>
            <a:picLocks noChangeAspect="1"/>
          </p:cNvPicPr>
          <p:nvPr/>
        </p:nvPicPr>
        <p:blipFill>
          <a:blip r:embed="rId6"/>
          <a:stretch>
            <a:fillRect/>
          </a:stretch>
        </p:blipFill>
        <p:spPr>
          <a:xfrm>
            <a:off x="6826496" y="3501973"/>
            <a:ext cx="1748851" cy="2229722"/>
          </a:xfrm>
          <a:prstGeom prst="rect">
            <a:avLst/>
          </a:prstGeom>
        </p:spPr>
      </p:pic>
      <p:cxnSp>
        <p:nvCxnSpPr>
          <p:cNvPr id="9" name="Straight Arrow Connector 8"/>
          <p:cNvCxnSpPr/>
          <p:nvPr/>
        </p:nvCxnSpPr>
        <p:spPr>
          <a:xfrm flipH="1">
            <a:off x="6337091" y="2746272"/>
            <a:ext cx="1192726" cy="975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195853" y="1984023"/>
            <a:ext cx="849852" cy="9575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252460" y="2782775"/>
            <a:ext cx="1657350" cy="17858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209" y="2967267"/>
            <a:ext cx="1668592" cy="1754326"/>
          </a:xfrm>
          <a:prstGeom prst="rect">
            <a:avLst/>
          </a:prstGeom>
          <a:noFill/>
        </p:spPr>
        <p:txBody>
          <a:bodyPr wrap="square" rtlCol="0">
            <a:spAutoFit/>
          </a:bodyPr>
          <a:lstStyle/>
          <a:p>
            <a:r>
              <a:rPr lang="en-US" dirty="0" smtClean="0"/>
              <a:t>Just search up: </a:t>
            </a:r>
            <a:r>
              <a:rPr lang="en-US" b="1" u="sng" dirty="0" smtClean="0"/>
              <a:t>The GLOBE Program </a:t>
            </a:r>
            <a:r>
              <a:rPr lang="en-US" dirty="0" smtClean="0"/>
              <a:t>on any of these platforms.</a:t>
            </a:r>
            <a:endParaRPr lang="en-US" dirty="0"/>
          </a:p>
        </p:txBody>
      </p:sp>
      <p:sp>
        <p:nvSpPr>
          <p:cNvPr id="16" name="TextBox 15"/>
          <p:cNvSpPr txBox="1"/>
          <p:nvPr/>
        </p:nvSpPr>
        <p:spPr>
          <a:xfrm>
            <a:off x="10094354" y="3910624"/>
            <a:ext cx="1462132" cy="461665"/>
          </a:xfrm>
          <a:prstGeom prst="rect">
            <a:avLst/>
          </a:prstGeom>
          <a:noFill/>
        </p:spPr>
        <p:txBody>
          <a:bodyPr wrap="none" rtlCol="0">
            <a:spAutoFit/>
          </a:bodyPr>
          <a:lstStyle/>
          <a:p>
            <a:r>
              <a:rPr lang="en-US" sz="2400" b="1" dirty="0" smtClean="0">
                <a:solidFill>
                  <a:srgbClr val="FF0000"/>
                </a:solidFill>
              </a:rPr>
              <a:t>Poll Alert!</a:t>
            </a:r>
            <a:endParaRPr lang="en-US" sz="2400" b="1" dirty="0">
              <a:solidFill>
                <a:srgbClr val="FF0000"/>
              </a:solidFill>
            </a:endParaRPr>
          </a:p>
        </p:txBody>
      </p:sp>
      <p:sp>
        <p:nvSpPr>
          <p:cNvPr id="18" name="Rectangle 17"/>
          <p:cNvSpPr/>
          <p:nvPr/>
        </p:nvSpPr>
        <p:spPr>
          <a:xfrm>
            <a:off x="9770300" y="4409505"/>
            <a:ext cx="2110241" cy="161769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Have you followed GLOBE yet? </a:t>
            </a:r>
          </a:p>
        </p:txBody>
      </p:sp>
    </p:spTree>
    <p:extLst>
      <p:ext uri="{BB962C8B-B14F-4D97-AF65-F5344CB8AC3E}">
        <p14:creationId xmlns:p14="http://schemas.microsoft.com/office/powerpoint/2010/main" val="2186029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772-34C8-B144-8F74-3E060EDF2E14}"/>
              </a:ext>
            </a:extLst>
          </p:cNvPr>
          <p:cNvSpPr>
            <a:spLocks noGrp="1"/>
          </p:cNvSpPr>
          <p:nvPr>
            <p:ph type="title"/>
          </p:nvPr>
        </p:nvSpPr>
        <p:spPr>
          <a:xfrm>
            <a:off x="-2461260" y="3394734"/>
            <a:ext cx="10896600" cy="725055"/>
          </a:xfrm>
        </p:spPr>
        <p:txBody>
          <a:bodyPr/>
          <a:lstStyle/>
          <a:p>
            <a:r>
              <a:rPr lang="en-US" sz="8000" dirty="0" smtClean="0"/>
              <a:t>What’s New</a:t>
            </a:r>
            <a:endParaRPr lang="en-US" sz="8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785" y="403407"/>
            <a:ext cx="5273249" cy="5273249"/>
          </a:xfrm>
          <a:prstGeom prst="rect">
            <a:avLst/>
          </a:prstGeom>
        </p:spPr>
      </p:pic>
      <p:sp>
        <p:nvSpPr>
          <p:cNvPr id="6" name="TextBox 5"/>
          <p:cNvSpPr txBox="1"/>
          <p:nvPr/>
        </p:nvSpPr>
        <p:spPr>
          <a:xfrm>
            <a:off x="10374034" y="4119789"/>
            <a:ext cx="1462132" cy="461665"/>
          </a:xfrm>
          <a:prstGeom prst="rect">
            <a:avLst/>
          </a:prstGeom>
          <a:noFill/>
        </p:spPr>
        <p:txBody>
          <a:bodyPr wrap="none" rtlCol="0">
            <a:spAutoFit/>
          </a:bodyPr>
          <a:lstStyle/>
          <a:p>
            <a:r>
              <a:rPr lang="en-US" sz="2400" b="1" dirty="0" smtClean="0">
                <a:solidFill>
                  <a:srgbClr val="FF0000"/>
                </a:solidFill>
              </a:rPr>
              <a:t>Poll Alert!</a:t>
            </a:r>
            <a:endParaRPr lang="en-US" sz="2400" b="1" dirty="0">
              <a:solidFill>
                <a:srgbClr val="FF0000"/>
              </a:solidFill>
            </a:endParaRPr>
          </a:p>
        </p:txBody>
      </p:sp>
      <p:sp>
        <p:nvSpPr>
          <p:cNvPr id="7" name="Rectangle 6"/>
          <p:cNvSpPr/>
          <p:nvPr/>
        </p:nvSpPr>
        <p:spPr>
          <a:xfrm>
            <a:off x="10212817" y="4749684"/>
            <a:ext cx="1784565" cy="926972"/>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Had you noticed the social consolidation?</a:t>
            </a:r>
            <a:endParaRPr lang="en-US" b="1" dirty="0">
              <a:solidFill>
                <a:schemeClr val="tx1"/>
              </a:solidFill>
            </a:endParaRPr>
          </a:p>
        </p:txBody>
      </p:sp>
    </p:spTree>
    <p:extLst>
      <p:ext uri="{BB962C8B-B14F-4D97-AF65-F5344CB8AC3E}">
        <p14:creationId xmlns:p14="http://schemas.microsoft.com/office/powerpoint/2010/main" val="919817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88" y="775247"/>
            <a:ext cx="9613861" cy="1080938"/>
          </a:xfrm>
        </p:spPr>
        <p:txBody>
          <a:bodyPr/>
          <a:lstStyle/>
          <a:p>
            <a:r>
              <a:rPr lang="en-US" sz="4000" b="1" dirty="0" smtClean="0"/>
              <a:t>Get to Know the GLOBE Social Team</a:t>
            </a:r>
            <a:endParaRPr lang="en-US" sz="4000" b="1" dirty="0"/>
          </a:p>
        </p:txBody>
      </p:sp>
      <p:pic>
        <p:nvPicPr>
          <p:cNvPr id="7" name="Picture 6"/>
          <p:cNvPicPr>
            <a:picLocks noChangeAspect="1"/>
          </p:cNvPicPr>
          <p:nvPr/>
        </p:nvPicPr>
        <p:blipFill rotWithShape="1">
          <a:blip r:embed="rId3"/>
          <a:srcRect l="19792"/>
          <a:stretch/>
        </p:blipFill>
        <p:spPr>
          <a:xfrm>
            <a:off x="6116409" y="2083220"/>
            <a:ext cx="1130327" cy="1950800"/>
          </a:xfrm>
          <a:prstGeom prst="rect">
            <a:avLst/>
          </a:prstGeom>
        </p:spPr>
      </p:pic>
      <p:pic>
        <p:nvPicPr>
          <p:cNvPr id="1026" name="Picture 2" descr="Brian A. Campbell"/>
          <p:cNvPicPr>
            <a:picLocks noChangeAspect="1" noChangeArrowheads="1"/>
          </p:cNvPicPr>
          <p:nvPr/>
        </p:nvPicPr>
        <p:blipFill rotWithShape="1">
          <a:blip r:embed="rId4">
            <a:extLst>
              <a:ext uri="{28A0092B-C50C-407E-A947-70E740481C1C}">
                <a14:useLocalDpi xmlns:a14="http://schemas.microsoft.com/office/drawing/2010/main" val="0"/>
              </a:ext>
            </a:extLst>
          </a:blip>
          <a:srcRect l="11851" r="13701"/>
          <a:stretch/>
        </p:blipFill>
        <p:spPr bwMode="auto">
          <a:xfrm>
            <a:off x="7503442" y="2070016"/>
            <a:ext cx="1071716" cy="1803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lli Riebeek"/>
          <p:cNvPicPr>
            <a:picLocks noChangeAspect="1" noChangeArrowheads="1"/>
          </p:cNvPicPr>
          <p:nvPr/>
        </p:nvPicPr>
        <p:blipFill rotWithShape="1">
          <a:blip r:embed="rId5">
            <a:extLst>
              <a:ext uri="{28A0092B-C50C-407E-A947-70E740481C1C}">
                <a14:useLocalDpi xmlns:a14="http://schemas.microsoft.com/office/drawing/2010/main" val="0"/>
              </a:ext>
            </a:extLst>
          </a:blip>
          <a:srcRect l="12427" r="13575"/>
          <a:stretch/>
        </p:blipFill>
        <p:spPr bwMode="auto">
          <a:xfrm>
            <a:off x="1853752" y="2062966"/>
            <a:ext cx="1140543" cy="1931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risten Weaver"/>
          <p:cNvPicPr>
            <a:picLocks noChangeAspect="1" noChangeArrowheads="1"/>
          </p:cNvPicPr>
          <p:nvPr/>
        </p:nvPicPr>
        <p:blipFill rotWithShape="1">
          <a:blip r:embed="rId6">
            <a:extLst>
              <a:ext uri="{28A0092B-C50C-407E-A947-70E740481C1C}">
                <a14:useLocalDpi xmlns:a14="http://schemas.microsoft.com/office/drawing/2010/main" val="0"/>
              </a:ext>
            </a:extLst>
          </a:blip>
          <a:srcRect l="9317" r="13678"/>
          <a:stretch/>
        </p:blipFill>
        <p:spPr bwMode="auto">
          <a:xfrm>
            <a:off x="3362757" y="2089706"/>
            <a:ext cx="1101214" cy="18950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00859" y="4034020"/>
            <a:ext cx="1218732" cy="584775"/>
          </a:xfrm>
          <a:prstGeom prst="rect">
            <a:avLst/>
          </a:prstGeom>
          <a:noFill/>
        </p:spPr>
        <p:txBody>
          <a:bodyPr wrap="none" rtlCol="0">
            <a:spAutoFit/>
          </a:bodyPr>
          <a:lstStyle/>
          <a:p>
            <a:pPr algn="ctr"/>
            <a:r>
              <a:rPr lang="en-US" sz="1600" dirty="0" smtClean="0"/>
              <a:t>Holli Kohl </a:t>
            </a:r>
          </a:p>
          <a:p>
            <a:pPr algn="ctr"/>
            <a:r>
              <a:rPr lang="en-US" sz="1600" dirty="0" smtClean="0"/>
              <a:t>– NASA GO -</a:t>
            </a:r>
            <a:endParaRPr lang="en-US" sz="1600" dirty="0"/>
          </a:p>
        </p:txBody>
      </p:sp>
      <p:sp>
        <p:nvSpPr>
          <p:cNvPr id="16" name="TextBox 15"/>
          <p:cNvSpPr txBox="1"/>
          <p:nvPr/>
        </p:nvSpPr>
        <p:spPr>
          <a:xfrm>
            <a:off x="7347209" y="4088139"/>
            <a:ext cx="1494320" cy="584775"/>
          </a:xfrm>
          <a:prstGeom prst="rect">
            <a:avLst/>
          </a:prstGeom>
          <a:noFill/>
        </p:spPr>
        <p:txBody>
          <a:bodyPr wrap="none" rtlCol="0">
            <a:spAutoFit/>
          </a:bodyPr>
          <a:lstStyle/>
          <a:p>
            <a:pPr algn="ctr"/>
            <a:r>
              <a:rPr lang="en-US" sz="1600" dirty="0" smtClean="0"/>
              <a:t>Brian Campbell </a:t>
            </a:r>
          </a:p>
          <a:p>
            <a:pPr algn="ctr"/>
            <a:r>
              <a:rPr lang="en-US" sz="1600" dirty="0" smtClean="0"/>
              <a:t>– NASA GO -</a:t>
            </a:r>
            <a:endParaRPr lang="en-US" sz="1600" dirty="0"/>
          </a:p>
        </p:txBody>
      </p:sp>
      <p:sp>
        <p:nvSpPr>
          <p:cNvPr id="17" name="TextBox 16"/>
          <p:cNvSpPr txBox="1"/>
          <p:nvPr/>
        </p:nvSpPr>
        <p:spPr>
          <a:xfrm>
            <a:off x="6058432" y="4077720"/>
            <a:ext cx="1255280" cy="584775"/>
          </a:xfrm>
          <a:prstGeom prst="rect">
            <a:avLst/>
          </a:prstGeom>
          <a:noFill/>
        </p:spPr>
        <p:txBody>
          <a:bodyPr wrap="none" rtlCol="0">
            <a:spAutoFit/>
          </a:bodyPr>
          <a:lstStyle/>
          <a:p>
            <a:pPr algn="ctr"/>
            <a:r>
              <a:rPr lang="en-US" sz="1600" dirty="0" smtClean="0"/>
              <a:t>Tassia Owen </a:t>
            </a:r>
          </a:p>
          <a:p>
            <a:pPr algn="ctr"/>
            <a:r>
              <a:rPr lang="en-US" sz="1600" dirty="0" smtClean="0"/>
              <a:t>– NASA GO -</a:t>
            </a:r>
            <a:endParaRPr lang="en-US" sz="1600" dirty="0"/>
          </a:p>
        </p:txBody>
      </p:sp>
      <p:sp>
        <p:nvSpPr>
          <p:cNvPr id="18" name="TextBox 17"/>
          <p:cNvSpPr txBox="1"/>
          <p:nvPr/>
        </p:nvSpPr>
        <p:spPr>
          <a:xfrm>
            <a:off x="-277251" y="4077719"/>
            <a:ext cx="2482399" cy="584775"/>
          </a:xfrm>
          <a:prstGeom prst="rect">
            <a:avLst/>
          </a:prstGeom>
          <a:noFill/>
        </p:spPr>
        <p:txBody>
          <a:bodyPr wrap="square" rtlCol="0">
            <a:spAutoFit/>
          </a:bodyPr>
          <a:lstStyle/>
          <a:p>
            <a:pPr algn="ctr"/>
            <a:r>
              <a:rPr lang="en-US" sz="1600" dirty="0" smtClean="0"/>
              <a:t>Jan Heiderer </a:t>
            </a:r>
          </a:p>
          <a:p>
            <a:pPr algn="ctr"/>
            <a:r>
              <a:rPr lang="en-US" sz="1600" dirty="0" smtClean="0"/>
              <a:t>- GLOBE -</a:t>
            </a:r>
            <a:endParaRPr lang="en-US" sz="1600" dirty="0"/>
          </a:p>
        </p:txBody>
      </p:sp>
      <p:sp>
        <p:nvSpPr>
          <p:cNvPr id="20" name="TextBox 19"/>
          <p:cNvSpPr txBox="1"/>
          <p:nvPr/>
        </p:nvSpPr>
        <p:spPr>
          <a:xfrm>
            <a:off x="3239276" y="3996662"/>
            <a:ext cx="1218732" cy="830997"/>
          </a:xfrm>
          <a:prstGeom prst="rect">
            <a:avLst/>
          </a:prstGeom>
          <a:noFill/>
        </p:spPr>
        <p:txBody>
          <a:bodyPr wrap="none" rtlCol="0">
            <a:spAutoFit/>
          </a:bodyPr>
          <a:lstStyle/>
          <a:p>
            <a:pPr algn="ctr"/>
            <a:r>
              <a:rPr lang="en-US" sz="1600" dirty="0" smtClean="0"/>
              <a:t>Kristen </a:t>
            </a:r>
          </a:p>
          <a:p>
            <a:pPr algn="ctr"/>
            <a:r>
              <a:rPr lang="en-US" sz="1600" dirty="0" smtClean="0"/>
              <a:t>Weaver </a:t>
            </a:r>
          </a:p>
          <a:p>
            <a:pPr algn="ctr"/>
            <a:r>
              <a:rPr lang="en-US" sz="1600" dirty="0" smtClean="0"/>
              <a:t>– NASA GO -</a:t>
            </a:r>
            <a:endParaRPr lang="en-US" sz="1600" dirty="0"/>
          </a:p>
        </p:txBody>
      </p:sp>
      <p:sp>
        <p:nvSpPr>
          <p:cNvPr id="21" name="TextBox 20"/>
          <p:cNvSpPr txBox="1"/>
          <p:nvPr/>
        </p:nvSpPr>
        <p:spPr>
          <a:xfrm>
            <a:off x="7487577" y="4012184"/>
            <a:ext cx="253596" cy="369332"/>
          </a:xfrm>
          <a:prstGeom prst="rect">
            <a:avLst/>
          </a:prstGeom>
          <a:noFill/>
        </p:spPr>
        <p:txBody>
          <a:bodyPr wrap="none" rtlCol="0">
            <a:spAutoFit/>
          </a:bodyPr>
          <a:lstStyle/>
          <a:p>
            <a:r>
              <a:rPr lang="en-US" dirty="0" smtClean="0"/>
              <a:t> </a:t>
            </a:r>
            <a:endParaRPr lang="en-US" dirty="0"/>
          </a:p>
        </p:txBody>
      </p:sp>
      <p:pic>
        <p:nvPicPr>
          <p:cNvPr id="3" name="Picture 2"/>
          <p:cNvPicPr>
            <a:picLocks noChangeAspect="1"/>
          </p:cNvPicPr>
          <p:nvPr/>
        </p:nvPicPr>
        <p:blipFill rotWithShape="1">
          <a:blip r:embed="rId7"/>
          <a:srcRect l="11712" r="9171"/>
          <a:stretch/>
        </p:blipFill>
        <p:spPr>
          <a:xfrm>
            <a:off x="8877336" y="2058522"/>
            <a:ext cx="1347019" cy="1807196"/>
          </a:xfrm>
          <a:prstGeom prst="rect">
            <a:avLst/>
          </a:prstGeom>
        </p:spPr>
      </p:pic>
      <p:sp>
        <p:nvSpPr>
          <p:cNvPr id="4" name="Rectangle 3"/>
          <p:cNvSpPr/>
          <p:nvPr/>
        </p:nvSpPr>
        <p:spPr>
          <a:xfrm>
            <a:off x="9082370" y="3875326"/>
            <a:ext cx="1233453" cy="861774"/>
          </a:xfrm>
          <a:prstGeom prst="rect">
            <a:avLst/>
          </a:prstGeom>
        </p:spPr>
        <p:txBody>
          <a:bodyPr wrap="square">
            <a:spAutoFit/>
          </a:bodyPr>
          <a:lstStyle/>
          <a:p>
            <a:pPr algn="ctr"/>
            <a:r>
              <a:rPr lang="en-US" sz="1600" dirty="0" smtClean="0"/>
              <a:t>Heather </a:t>
            </a:r>
          </a:p>
          <a:p>
            <a:pPr algn="ctr"/>
            <a:r>
              <a:rPr lang="en-US" sz="1600" dirty="0" smtClean="0"/>
              <a:t>Mortimer</a:t>
            </a:r>
            <a:endParaRPr lang="en-US" sz="1600" dirty="0"/>
          </a:p>
          <a:p>
            <a:pPr algn="ctr"/>
            <a:r>
              <a:rPr lang="en-US" sz="1600" dirty="0"/>
              <a:t>– NASA </a:t>
            </a:r>
            <a:r>
              <a:rPr lang="en-US" sz="1600" dirty="0" smtClean="0"/>
              <a:t>GO -</a:t>
            </a:r>
            <a:endParaRPr lang="en-US" sz="1600" dirty="0"/>
          </a:p>
        </p:txBody>
      </p:sp>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12609" b="22753"/>
          <a:stretch/>
        </p:blipFill>
        <p:spPr>
          <a:xfrm>
            <a:off x="5930039" y="4858007"/>
            <a:ext cx="951473" cy="1093898"/>
          </a:xfrm>
          <a:prstGeom prst="rect">
            <a:avLst/>
          </a:prstGeom>
        </p:spPr>
      </p:pic>
      <p:sp>
        <p:nvSpPr>
          <p:cNvPr id="10" name="Rectangle 9"/>
          <p:cNvSpPr/>
          <p:nvPr/>
        </p:nvSpPr>
        <p:spPr>
          <a:xfrm>
            <a:off x="9087349" y="4899835"/>
            <a:ext cx="3136627" cy="1277273"/>
          </a:xfrm>
          <a:prstGeom prst="rect">
            <a:avLst/>
          </a:prstGeom>
        </p:spPr>
        <p:txBody>
          <a:bodyPr wrap="square">
            <a:spAutoFit/>
          </a:bodyPr>
          <a:lstStyle/>
          <a:p>
            <a:r>
              <a:rPr lang="en-US" sz="1100" dirty="0" smtClean="0"/>
              <a:t>Since March 2019: Eve Terrill (ongoing)  and Richard Tirado (through September 2019).  And since March 2020, Nathan Hong and Shelby Carreon. These interns have provided GLOBE-focused posts on both Facebook and Twitter, as well as stories on the GLOBE Instagram – now weekly (since the pandemic began).  </a:t>
            </a:r>
            <a:endParaRPr lang="en-US" sz="1100" dirty="0"/>
          </a:p>
        </p:txBody>
      </p:sp>
      <p:pic>
        <p:nvPicPr>
          <p:cNvPr id="11" name="Picture 10"/>
          <p:cNvPicPr>
            <a:picLocks noChangeAspect="1"/>
          </p:cNvPicPr>
          <p:nvPr/>
        </p:nvPicPr>
        <p:blipFill rotWithShape="1">
          <a:blip r:embed="rId9"/>
          <a:srcRect l="12338" r="11298"/>
          <a:stretch/>
        </p:blipFill>
        <p:spPr>
          <a:xfrm>
            <a:off x="4689664" y="2089706"/>
            <a:ext cx="1170039" cy="1849515"/>
          </a:xfrm>
          <a:prstGeom prst="rect">
            <a:avLst/>
          </a:prstGeom>
        </p:spPr>
      </p:pic>
      <p:sp>
        <p:nvSpPr>
          <p:cNvPr id="28" name="TextBox 27"/>
          <p:cNvSpPr txBox="1"/>
          <p:nvPr/>
        </p:nvSpPr>
        <p:spPr>
          <a:xfrm>
            <a:off x="4320287" y="3890714"/>
            <a:ext cx="1908791" cy="830997"/>
          </a:xfrm>
          <a:prstGeom prst="rect">
            <a:avLst/>
          </a:prstGeom>
          <a:noFill/>
        </p:spPr>
        <p:txBody>
          <a:bodyPr wrap="none" rtlCol="0">
            <a:spAutoFit/>
          </a:bodyPr>
          <a:lstStyle/>
          <a:p>
            <a:pPr algn="ctr"/>
            <a:r>
              <a:rPr lang="en-US" sz="1600" dirty="0" smtClean="0"/>
              <a:t>Amy </a:t>
            </a:r>
          </a:p>
          <a:p>
            <a:pPr algn="ctr"/>
            <a:r>
              <a:rPr lang="en-US" sz="1600" dirty="0" smtClean="0"/>
              <a:t>Barfield</a:t>
            </a:r>
          </a:p>
          <a:p>
            <a:pPr algn="ctr"/>
            <a:r>
              <a:rPr lang="en-US" sz="1600" dirty="0" smtClean="0"/>
              <a:t>– GLOBE/Instagram -</a:t>
            </a:r>
            <a:endParaRPr lang="en-US" sz="1600" dirty="0"/>
          </a:p>
        </p:txBody>
      </p:sp>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25647" t="32260" r="15175" b="23630"/>
          <a:stretch/>
        </p:blipFill>
        <p:spPr>
          <a:xfrm>
            <a:off x="6981421" y="4854859"/>
            <a:ext cx="1097869" cy="1091092"/>
          </a:xfrm>
          <a:prstGeom prst="rect">
            <a:avLst/>
          </a:prstGeom>
        </p:spPr>
      </p:pic>
      <p:pic>
        <p:nvPicPr>
          <p:cNvPr id="14" name="Picture 13"/>
          <p:cNvPicPr>
            <a:picLocks noChangeAspect="1"/>
          </p:cNvPicPr>
          <p:nvPr/>
        </p:nvPicPr>
        <p:blipFill>
          <a:blip r:embed="rId11"/>
          <a:stretch>
            <a:fillRect/>
          </a:stretch>
        </p:blipFill>
        <p:spPr>
          <a:xfrm>
            <a:off x="8150666" y="4862551"/>
            <a:ext cx="936683" cy="1148762"/>
          </a:xfrm>
          <a:prstGeom prst="rect">
            <a:avLst/>
          </a:prstGeom>
        </p:spPr>
      </p:pic>
      <p:pic>
        <p:nvPicPr>
          <p:cNvPr id="15" name="Picture 14"/>
          <p:cNvPicPr>
            <a:picLocks noChangeAspect="1"/>
          </p:cNvPicPr>
          <p:nvPr/>
        </p:nvPicPr>
        <p:blipFill rotWithShape="1">
          <a:blip r:embed="rId12"/>
          <a:srcRect r="20731"/>
          <a:stretch/>
        </p:blipFill>
        <p:spPr>
          <a:xfrm>
            <a:off x="329343" y="2074196"/>
            <a:ext cx="1269212" cy="1922466"/>
          </a:xfrm>
          <a:prstGeom prst="rect">
            <a:avLst/>
          </a:prstGeom>
        </p:spPr>
      </p:pic>
      <p:pic>
        <p:nvPicPr>
          <p:cNvPr id="9" name="Picture 8"/>
          <p:cNvPicPr>
            <a:picLocks noChangeAspect="1"/>
          </p:cNvPicPr>
          <p:nvPr/>
        </p:nvPicPr>
        <p:blipFill rotWithShape="1">
          <a:blip r:embed="rId13"/>
          <a:srcRect l="9708" t="6612" r="12592"/>
          <a:stretch/>
        </p:blipFill>
        <p:spPr>
          <a:xfrm>
            <a:off x="10526533" y="2023412"/>
            <a:ext cx="1347019" cy="1842306"/>
          </a:xfrm>
          <a:prstGeom prst="rect">
            <a:avLst/>
          </a:prstGeom>
        </p:spPr>
      </p:pic>
      <p:sp>
        <p:nvSpPr>
          <p:cNvPr id="27" name="Rectangle 26"/>
          <p:cNvSpPr/>
          <p:nvPr/>
        </p:nvSpPr>
        <p:spPr>
          <a:xfrm>
            <a:off x="10655662" y="3939219"/>
            <a:ext cx="1233453" cy="861774"/>
          </a:xfrm>
          <a:prstGeom prst="rect">
            <a:avLst/>
          </a:prstGeom>
        </p:spPr>
        <p:txBody>
          <a:bodyPr wrap="square">
            <a:spAutoFit/>
          </a:bodyPr>
          <a:lstStyle/>
          <a:p>
            <a:pPr algn="ctr"/>
            <a:r>
              <a:rPr lang="en-US" sz="1600" dirty="0" smtClean="0"/>
              <a:t>Sarah Parsons</a:t>
            </a:r>
            <a:endParaRPr lang="en-US" sz="1600" dirty="0"/>
          </a:p>
          <a:p>
            <a:pPr algn="ctr"/>
            <a:r>
              <a:rPr lang="en-US" sz="1600" dirty="0"/>
              <a:t>– </a:t>
            </a:r>
            <a:r>
              <a:rPr lang="en-US" sz="1600" dirty="0" smtClean="0"/>
              <a:t>GLOBE -</a:t>
            </a:r>
            <a:endParaRPr lang="en-US" sz="1600" dirty="0"/>
          </a:p>
        </p:txBody>
      </p:sp>
      <p:pic>
        <p:nvPicPr>
          <p:cNvPr id="29" name="Picture 28"/>
          <p:cNvPicPr>
            <a:picLocks noChangeAspect="1"/>
          </p:cNvPicPr>
          <p:nvPr/>
        </p:nvPicPr>
        <p:blipFill rotWithShape="1">
          <a:blip r:embed="rId14" cstate="print">
            <a:extLst>
              <a:ext uri="{28A0092B-C50C-407E-A947-70E740481C1C}">
                <a14:useLocalDpi xmlns:a14="http://schemas.microsoft.com/office/drawing/2010/main" val="0"/>
              </a:ext>
            </a:extLst>
          </a:blip>
          <a:srcRect l="17258" t="22173" r="12760" b="40001"/>
          <a:stretch/>
        </p:blipFill>
        <p:spPr>
          <a:xfrm>
            <a:off x="4838958" y="4872821"/>
            <a:ext cx="963960" cy="1128222"/>
          </a:xfrm>
          <a:prstGeom prst="rect">
            <a:avLst/>
          </a:prstGeom>
        </p:spPr>
      </p:pic>
      <p:sp>
        <p:nvSpPr>
          <p:cNvPr id="13" name="TextBox 12"/>
          <p:cNvSpPr txBox="1"/>
          <p:nvPr/>
        </p:nvSpPr>
        <p:spPr>
          <a:xfrm>
            <a:off x="5280202" y="5902292"/>
            <a:ext cx="3127908" cy="369332"/>
          </a:xfrm>
          <a:prstGeom prst="rect">
            <a:avLst/>
          </a:prstGeom>
          <a:noFill/>
        </p:spPr>
        <p:txBody>
          <a:bodyPr wrap="none" rtlCol="0">
            <a:spAutoFit/>
          </a:bodyPr>
          <a:lstStyle/>
          <a:p>
            <a:r>
              <a:rPr lang="en-US" dirty="0" smtClean="0"/>
              <a:t>Interns Working with Autumn.</a:t>
            </a:r>
            <a:endParaRPr lang="en-US" dirty="0"/>
          </a:p>
        </p:txBody>
      </p:sp>
      <p:sp>
        <p:nvSpPr>
          <p:cNvPr id="22" name="Rectangle 21"/>
          <p:cNvSpPr/>
          <p:nvPr/>
        </p:nvSpPr>
        <p:spPr>
          <a:xfrm>
            <a:off x="1075309" y="4737100"/>
            <a:ext cx="1141146" cy="369332"/>
          </a:xfrm>
          <a:prstGeom prst="rect">
            <a:avLst/>
          </a:prstGeom>
        </p:spPr>
        <p:txBody>
          <a:bodyPr wrap="none">
            <a:spAutoFit/>
          </a:bodyPr>
          <a:lstStyle/>
          <a:p>
            <a:r>
              <a:rPr lang="en-US" b="1" dirty="0">
                <a:solidFill>
                  <a:srgbClr val="FF0000"/>
                </a:solidFill>
              </a:rPr>
              <a:t>Poll Alert</a:t>
            </a:r>
            <a:r>
              <a:rPr lang="en-US" b="1" dirty="0" smtClean="0">
                <a:solidFill>
                  <a:srgbClr val="FF0000"/>
                </a:solidFill>
              </a:rPr>
              <a:t>!</a:t>
            </a:r>
          </a:p>
        </p:txBody>
      </p:sp>
      <p:sp>
        <p:nvSpPr>
          <p:cNvPr id="31" name="Rectangle 30"/>
          <p:cNvSpPr/>
          <p:nvPr/>
        </p:nvSpPr>
        <p:spPr>
          <a:xfrm>
            <a:off x="584591" y="5106432"/>
            <a:ext cx="2208821" cy="1028264"/>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Which type of posts this past year have been your favorites?</a:t>
            </a:r>
            <a:endParaRPr lang="en-US" b="1" dirty="0">
              <a:solidFill>
                <a:schemeClr val="tx1"/>
              </a:solidFill>
            </a:endParaRPr>
          </a:p>
        </p:txBody>
      </p:sp>
    </p:spTree>
    <p:extLst>
      <p:ext uri="{BB962C8B-B14F-4D97-AF65-F5344CB8AC3E}">
        <p14:creationId xmlns:p14="http://schemas.microsoft.com/office/powerpoint/2010/main" val="1593511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057" y="3759798"/>
            <a:ext cx="2358795" cy="2358795"/>
          </a:xfrm>
          <a:prstGeom prst="rect">
            <a:avLst/>
          </a:prstGeom>
        </p:spPr>
      </p:pic>
      <p:sp>
        <p:nvSpPr>
          <p:cNvPr id="2" name="Title 1"/>
          <p:cNvSpPr>
            <a:spLocks noGrp="1"/>
          </p:cNvSpPr>
          <p:nvPr>
            <p:ph type="title"/>
          </p:nvPr>
        </p:nvSpPr>
        <p:spPr>
          <a:xfrm>
            <a:off x="50075" y="743408"/>
            <a:ext cx="8939242" cy="810704"/>
          </a:xfrm>
        </p:spPr>
        <p:txBody>
          <a:bodyPr>
            <a:normAutofit/>
          </a:bodyPr>
          <a:lstStyle/>
          <a:p>
            <a:r>
              <a:rPr lang="en-US" sz="2800" dirty="0" smtClean="0"/>
              <a:t>We have covered and supported the following and more!</a:t>
            </a:r>
            <a:endParaRPr lang="en-US" sz="2800" dirty="0"/>
          </a:p>
        </p:txBody>
      </p:sp>
      <p:sp>
        <p:nvSpPr>
          <p:cNvPr id="3" name="Content Placeholder 2"/>
          <p:cNvSpPr>
            <a:spLocks noGrp="1"/>
          </p:cNvSpPr>
          <p:nvPr>
            <p:ph idx="1"/>
          </p:nvPr>
        </p:nvSpPr>
        <p:spPr>
          <a:xfrm>
            <a:off x="-297041" y="1969111"/>
            <a:ext cx="4485120" cy="4442210"/>
          </a:xfrm>
        </p:spPr>
        <p:txBody>
          <a:bodyPr>
            <a:noAutofit/>
          </a:bodyPr>
          <a:lstStyle/>
          <a:p>
            <a:pPr lvl="1"/>
            <a:r>
              <a:rPr lang="en-US" sz="2200" dirty="0" smtClean="0">
                <a:solidFill>
                  <a:schemeClr val="tx1"/>
                </a:solidFill>
              </a:rPr>
              <a:t>GLOBE Annual Meeting Coverage</a:t>
            </a:r>
          </a:p>
          <a:p>
            <a:pPr lvl="1"/>
            <a:r>
              <a:rPr lang="en-US" sz="2200" dirty="0" smtClean="0">
                <a:solidFill>
                  <a:schemeClr val="tx1"/>
                </a:solidFill>
              </a:rPr>
              <a:t>GO on a Trail Challenge (Concluded on Sept. 2, 2019)</a:t>
            </a:r>
          </a:p>
          <a:p>
            <a:pPr lvl="1"/>
            <a:r>
              <a:rPr lang="en-US" sz="2200" dirty="0" smtClean="0">
                <a:solidFill>
                  <a:schemeClr val="tx1"/>
                </a:solidFill>
              </a:rPr>
              <a:t>2019 Fall Cloud Challenge </a:t>
            </a:r>
            <a:r>
              <a:rPr lang="en-US" sz="2200" dirty="0" smtClean="0">
                <a:solidFill>
                  <a:srgbClr val="60AC67"/>
                </a:solidFill>
              </a:rPr>
              <a:t>– MAJOR EFFORT!</a:t>
            </a:r>
          </a:p>
          <a:p>
            <a:pPr lvl="1"/>
            <a:r>
              <a:rPr lang="en-US" sz="2200" dirty="0" smtClean="0">
                <a:solidFill>
                  <a:schemeClr val="tx1"/>
                </a:solidFill>
              </a:rPr>
              <a:t>Consolidation Messaging </a:t>
            </a:r>
            <a:r>
              <a:rPr lang="en-US" sz="2200" dirty="0" smtClean="0">
                <a:solidFill>
                  <a:srgbClr val="60AC67"/>
                </a:solidFill>
              </a:rPr>
              <a:t>–MAJOR EFFORT!</a:t>
            </a:r>
          </a:p>
          <a:p>
            <a:pPr lvl="1"/>
            <a:r>
              <a:rPr lang="en-US" sz="2200" dirty="0" smtClean="0">
                <a:solidFill>
                  <a:schemeClr val="tx1"/>
                </a:solidFill>
              </a:rPr>
              <a:t>Trees Challenge </a:t>
            </a:r>
            <a:r>
              <a:rPr lang="en-US" sz="2200" i="1" dirty="0" smtClean="0">
                <a:solidFill>
                  <a:srgbClr val="C00000"/>
                </a:solidFill>
              </a:rPr>
              <a:t>–--MAJOR EFFORT -- ULTIMATELY POSTPONED DUE TO THE PANDEMIC --</a:t>
            </a:r>
            <a:endParaRPr lang="en-US" sz="2200" i="1" dirty="0">
              <a:solidFill>
                <a:srgbClr val="C00000"/>
              </a:solidFill>
            </a:endParaRPr>
          </a:p>
          <a:p>
            <a:pPr lvl="1"/>
            <a:endParaRPr lang="en-US" sz="2200" dirty="0">
              <a:solidFill>
                <a:schemeClr val="tx1"/>
              </a:solidFill>
            </a:endParaRPr>
          </a:p>
          <a:p>
            <a:pPr marL="342900" lvl="1" indent="0">
              <a:buNone/>
            </a:pPr>
            <a:endParaRPr lang="en-US" sz="2200" dirty="0" smtClean="0"/>
          </a:p>
        </p:txBody>
      </p:sp>
      <p:sp>
        <p:nvSpPr>
          <p:cNvPr id="5" name="Rectangle 4"/>
          <p:cNvSpPr/>
          <p:nvPr/>
        </p:nvSpPr>
        <p:spPr>
          <a:xfrm>
            <a:off x="5211023" y="3290500"/>
            <a:ext cx="184731" cy="300082"/>
          </a:xfrm>
          <a:prstGeom prst="rect">
            <a:avLst/>
          </a:prstGeom>
        </p:spPr>
        <p:txBody>
          <a:bodyPr wrap="none">
            <a:spAutoFit/>
          </a:bodyPr>
          <a:lstStyle/>
          <a:p>
            <a:endParaRPr lang="en-US" sz="135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3708" y="4190216"/>
            <a:ext cx="2488292" cy="2488292"/>
          </a:xfrm>
          <a:prstGeom prst="rect">
            <a:avLst/>
          </a:prstGeom>
          <a:ln w="38100">
            <a:noFill/>
          </a:ln>
        </p:spPr>
      </p:pic>
      <p:sp>
        <p:nvSpPr>
          <p:cNvPr id="21" name="Content Placeholder 2"/>
          <p:cNvSpPr txBox="1">
            <a:spLocks/>
          </p:cNvSpPr>
          <p:nvPr/>
        </p:nvSpPr>
        <p:spPr>
          <a:xfrm>
            <a:off x="3313619" y="1869286"/>
            <a:ext cx="3465667" cy="40453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dirty="0">
                <a:solidFill>
                  <a:schemeClr val="tx1"/>
                </a:solidFill>
              </a:rPr>
              <a:t>NASA at Home and GLOBE at Home </a:t>
            </a:r>
            <a:r>
              <a:rPr lang="en-US" sz="2400" dirty="0">
                <a:solidFill>
                  <a:srgbClr val="60AC67"/>
                </a:solidFill>
              </a:rPr>
              <a:t>– MAJOR EFFORT!</a:t>
            </a:r>
          </a:p>
          <a:p>
            <a:pPr lvl="1"/>
            <a:r>
              <a:rPr lang="en-US" sz="2400" dirty="0">
                <a:solidFill>
                  <a:schemeClr val="tx1"/>
                </a:solidFill>
              </a:rPr>
              <a:t>Prep for the 2020 Cloud Challenge </a:t>
            </a:r>
            <a:r>
              <a:rPr lang="en-US" sz="2400" dirty="0">
                <a:solidFill>
                  <a:schemeClr val="accent2"/>
                </a:solidFill>
              </a:rPr>
              <a:t>–KICKS OFF WEDNESDAY -</a:t>
            </a:r>
          </a:p>
          <a:p>
            <a:pPr lvl="1"/>
            <a:r>
              <a:rPr lang="en-US" sz="2400" dirty="0" smtClean="0">
                <a:solidFill>
                  <a:schemeClr val="tx1"/>
                </a:solidFill>
              </a:rPr>
              <a:t>Tuesday </a:t>
            </a:r>
            <a:r>
              <a:rPr lang="en-US" sz="2400" dirty="0">
                <a:solidFill>
                  <a:schemeClr val="tx1"/>
                </a:solidFill>
              </a:rPr>
              <a:t>Tips </a:t>
            </a:r>
          </a:p>
          <a:p>
            <a:pPr lvl="1"/>
            <a:r>
              <a:rPr lang="en-US" sz="2400" dirty="0">
                <a:solidFill>
                  <a:schemeClr val="tx1"/>
                </a:solidFill>
              </a:rPr>
              <a:t>Thursday Thoughts</a:t>
            </a:r>
          </a:p>
          <a:p>
            <a:pPr lvl="1"/>
            <a:r>
              <a:rPr lang="en-US" sz="2400" dirty="0">
                <a:solidFill>
                  <a:schemeClr val="tx1"/>
                </a:solidFill>
              </a:rPr>
              <a:t>Friday Recap Videos</a:t>
            </a:r>
          </a:p>
          <a:p>
            <a:pPr lvl="1"/>
            <a:r>
              <a:rPr lang="en-US" sz="2400" dirty="0" smtClean="0">
                <a:solidFill>
                  <a:schemeClr val="tx1"/>
                </a:solidFill>
              </a:rPr>
              <a:t>GLOBE </a:t>
            </a:r>
            <a:r>
              <a:rPr lang="en-US" sz="2400" dirty="0">
                <a:solidFill>
                  <a:schemeClr val="tx1"/>
                </a:solidFill>
              </a:rPr>
              <a:t>Country Anniversaries</a:t>
            </a:r>
          </a:p>
          <a:p>
            <a:pPr lvl="1"/>
            <a:r>
              <a:rPr lang="en-US" sz="2400" dirty="0">
                <a:solidFill>
                  <a:schemeClr val="tx1"/>
                </a:solidFill>
              </a:rPr>
              <a:t>National Days/Weeks </a:t>
            </a:r>
          </a:p>
          <a:p>
            <a:pPr lvl="1"/>
            <a:r>
              <a:rPr lang="en-US" sz="2400" dirty="0">
                <a:solidFill>
                  <a:schemeClr val="tx1"/>
                </a:solidFill>
              </a:rPr>
              <a:t>Science Community Support</a:t>
            </a:r>
          </a:p>
          <a:p>
            <a:pPr lvl="1"/>
            <a:endParaRPr lang="en-US" sz="2400" dirty="0" smtClean="0">
              <a:solidFill>
                <a:schemeClr val="tx1"/>
              </a:solidFill>
            </a:endParaRPr>
          </a:p>
          <a:p>
            <a:pPr marL="342900" lvl="1" indent="0">
              <a:buFont typeface="Wingdings" pitchFamily="2" charset="2"/>
              <a:buNone/>
            </a:pPr>
            <a:endParaRPr lang="en-US" dirty="0" smtClean="0"/>
          </a:p>
        </p:txBody>
      </p:sp>
      <p:sp>
        <p:nvSpPr>
          <p:cNvPr id="22" name="Content Placeholder 2"/>
          <p:cNvSpPr txBox="1">
            <a:spLocks/>
          </p:cNvSpPr>
          <p:nvPr/>
        </p:nvSpPr>
        <p:spPr>
          <a:xfrm>
            <a:off x="6089481" y="1604785"/>
            <a:ext cx="3465667" cy="404539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dirty="0">
                <a:solidFill>
                  <a:schemeClr val="tx1"/>
                </a:solidFill>
              </a:rPr>
              <a:t>Research Contributions by the GLOBE Community</a:t>
            </a:r>
          </a:p>
          <a:p>
            <a:pPr lvl="1"/>
            <a:r>
              <a:rPr lang="en-US" sz="2400" dirty="0">
                <a:solidFill>
                  <a:schemeClr val="tx1"/>
                </a:solidFill>
              </a:rPr>
              <a:t>Community Blogs</a:t>
            </a:r>
          </a:p>
          <a:p>
            <a:pPr lvl="1"/>
            <a:r>
              <a:rPr lang="en-US" sz="2400" dirty="0" smtClean="0">
                <a:solidFill>
                  <a:schemeClr val="tx1"/>
                </a:solidFill>
              </a:rPr>
              <a:t>GLOBE </a:t>
            </a:r>
            <a:r>
              <a:rPr lang="en-US" sz="2400" dirty="0" err="1">
                <a:solidFill>
                  <a:schemeClr val="tx1"/>
                </a:solidFill>
              </a:rPr>
              <a:t>Zika</a:t>
            </a:r>
            <a:r>
              <a:rPr lang="en-US" sz="2400" dirty="0">
                <a:solidFill>
                  <a:schemeClr val="tx1"/>
                </a:solidFill>
              </a:rPr>
              <a:t>, Mission Mosquito, Mosquito Habitat Mapper</a:t>
            </a:r>
          </a:p>
          <a:p>
            <a:pPr lvl="1"/>
            <a:r>
              <a:rPr lang="en-US" sz="2400" dirty="0">
                <a:solidFill>
                  <a:schemeClr val="tx1"/>
                </a:solidFill>
              </a:rPr>
              <a:t>Trees Around the GLOBE, the GO Trees tool</a:t>
            </a:r>
          </a:p>
          <a:p>
            <a:pPr lvl="1"/>
            <a:r>
              <a:rPr lang="en-US" sz="2400" dirty="0">
                <a:solidFill>
                  <a:schemeClr val="tx1"/>
                </a:solidFill>
              </a:rPr>
              <a:t>Land Cover</a:t>
            </a:r>
          </a:p>
          <a:p>
            <a:pPr lvl="1"/>
            <a:r>
              <a:rPr lang="en-US" sz="2400" dirty="0">
                <a:solidFill>
                  <a:schemeClr val="tx1"/>
                </a:solidFill>
              </a:rPr>
              <a:t>UHI</a:t>
            </a:r>
          </a:p>
          <a:p>
            <a:pPr lvl="1"/>
            <a:r>
              <a:rPr lang="en-US" sz="2400" dirty="0">
                <a:solidFill>
                  <a:schemeClr val="tx1"/>
                </a:solidFill>
              </a:rPr>
              <a:t>IOPs</a:t>
            </a:r>
          </a:p>
          <a:p>
            <a:pPr lvl="1"/>
            <a:r>
              <a:rPr lang="en-US" sz="2400" dirty="0">
                <a:solidFill>
                  <a:schemeClr val="tx1"/>
                </a:solidFill>
              </a:rPr>
              <a:t>The </a:t>
            </a:r>
            <a:r>
              <a:rPr lang="en-US" sz="2400" dirty="0" smtClean="0">
                <a:solidFill>
                  <a:schemeClr val="tx1"/>
                </a:solidFill>
              </a:rPr>
              <a:t>IVSS</a:t>
            </a:r>
          </a:p>
          <a:p>
            <a:pPr lvl="1"/>
            <a:r>
              <a:rPr lang="en-US" sz="2400" dirty="0" smtClean="0">
                <a:solidFill>
                  <a:schemeClr val="tx1"/>
                </a:solidFill>
              </a:rPr>
              <a:t>And more!</a:t>
            </a:r>
          </a:p>
          <a:p>
            <a:pPr lvl="1"/>
            <a:endParaRPr lang="en-US" sz="2400" dirty="0" smtClean="0">
              <a:solidFill>
                <a:schemeClr val="tx1"/>
              </a:solidFill>
            </a:endParaRPr>
          </a:p>
          <a:p>
            <a:pPr marL="342900" lvl="1" indent="0">
              <a:buFont typeface="Wingdings" pitchFamily="2" charset="2"/>
              <a:buNone/>
            </a:pPr>
            <a:endParaRPr lang="en-US" dirty="0" smtClean="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3044" y="1232331"/>
            <a:ext cx="2312258" cy="2312258"/>
          </a:xfrm>
          <a:prstGeom prst="rect">
            <a:avLst/>
          </a:prstGeom>
        </p:spPr>
      </p:pic>
    </p:spTree>
    <p:extLst>
      <p:ext uri="{BB962C8B-B14F-4D97-AF65-F5344CB8AC3E}">
        <p14:creationId xmlns:p14="http://schemas.microsoft.com/office/powerpoint/2010/main" val="1855166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103" y="1259210"/>
            <a:ext cx="3709774" cy="4813872"/>
          </a:xfrm>
          <a:prstGeom prst="rect">
            <a:avLst/>
          </a:prstGeom>
        </p:spPr>
      </p:pic>
      <p:sp>
        <p:nvSpPr>
          <p:cNvPr id="2" name="Title 1"/>
          <p:cNvSpPr>
            <a:spLocks noGrp="1"/>
          </p:cNvSpPr>
          <p:nvPr>
            <p:ph type="title"/>
          </p:nvPr>
        </p:nvSpPr>
        <p:spPr>
          <a:xfrm>
            <a:off x="-3164883" y="1320643"/>
            <a:ext cx="10896600" cy="725055"/>
          </a:xfrm>
        </p:spPr>
        <p:txBody>
          <a:bodyPr/>
          <a:lstStyle/>
          <a:p>
            <a:r>
              <a:rPr lang="en-US" sz="4800" dirty="0" smtClean="0"/>
              <a:t>Fall Cloud Challenge</a:t>
            </a:r>
            <a:endParaRPr lang="en-US" sz="48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13" y="2995185"/>
            <a:ext cx="1548896" cy="2754969"/>
          </a:xfrm>
          <a:prstGeom prst="rect">
            <a:avLst/>
          </a:prstGeom>
          <a:ln w="57150">
            <a:solidFill>
              <a:srgbClr val="FFFF00"/>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279" y="3008919"/>
            <a:ext cx="1541174" cy="2741235"/>
          </a:xfrm>
          <a:prstGeom prst="rect">
            <a:avLst/>
          </a:prstGeom>
          <a:ln w="57150">
            <a:solidFill>
              <a:srgbClr val="FFFF00"/>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5295" y="2995185"/>
            <a:ext cx="1540026" cy="2729354"/>
          </a:xfrm>
          <a:prstGeom prst="rect">
            <a:avLst/>
          </a:prstGeom>
          <a:ln w="57150">
            <a:solidFill>
              <a:srgbClr val="FFFF00"/>
            </a:solidFill>
          </a:ln>
        </p:spPr>
      </p:pic>
      <p:sp>
        <p:nvSpPr>
          <p:cNvPr id="9" name="TextBox 8"/>
          <p:cNvSpPr txBox="1"/>
          <p:nvPr/>
        </p:nvSpPr>
        <p:spPr>
          <a:xfrm>
            <a:off x="708600" y="5809623"/>
            <a:ext cx="2475358" cy="430887"/>
          </a:xfrm>
          <a:prstGeom prst="rect">
            <a:avLst/>
          </a:prstGeom>
          <a:noFill/>
        </p:spPr>
        <p:txBody>
          <a:bodyPr wrap="none" rtlCol="0">
            <a:spAutoFit/>
          </a:bodyPr>
          <a:lstStyle/>
          <a:p>
            <a:r>
              <a:rPr lang="en-US" sz="1100" dirty="0" smtClean="0"/>
              <a:t>Cloud Challenge English and Spanish</a:t>
            </a:r>
          </a:p>
          <a:p>
            <a:r>
              <a:rPr lang="en-US" sz="1100" dirty="0" smtClean="0"/>
              <a:t>- reached 2.3 million</a:t>
            </a:r>
            <a:endParaRPr lang="en-US" sz="1100" dirty="0"/>
          </a:p>
        </p:txBody>
      </p:sp>
      <p:sp>
        <p:nvSpPr>
          <p:cNvPr id="10" name="TextBox 9"/>
          <p:cNvSpPr txBox="1"/>
          <p:nvPr/>
        </p:nvSpPr>
        <p:spPr>
          <a:xfrm>
            <a:off x="4041062" y="5730203"/>
            <a:ext cx="1851789" cy="430887"/>
          </a:xfrm>
          <a:prstGeom prst="rect">
            <a:avLst/>
          </a:prstGeom>
          <a:noFill/>
        </p:spPr>
        <p:txBody>
          <a:bodyPr wrap="none" rtlCol="0">
            <a:spAutoFit/>
          </a:bodyPr>
          <a:lstStyle/>
          <a:p>
            <a:r>
              <a:rPr lang="en-US" sz="1100" dirty="0" smtClean="0"/>
              <a:t>Cloud Challenge Reminder</a:t>
            </a:r>
          </a:p>
          <a:p>
            <a:r>
              <a:rPr lang="en-US" sz="1100" dirty="0" smtClean="0"/>
              <a:t>-</a:t>
            </a:r>
            <a:r>
              <a:rPr lang="en-US" sz="1100" dirty="0"/>
              <a:t> </a:t>
            </a:r>
            <a:r>
              <a:rPr lang="en-US" sz="1100" dirty="0" smtClean="0"/>
              <a:t>reached 1.6 million</a:t>
            </a:r>
            <a:endParaRPr lang="en-US" sz="1100"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73061">
            <a:off x="4629529" y="1551038"/>
            <a:ext cx="2773411" cy="1733382"/>
          </a:xfrm>
          <a:prstGeom prst="rect">
            <a:avLst/>
          </a:prstGeom>
        </p:spPr>
      </p:pic>
      <p:sp>
        <p:nvSpPr>
          <p:cNvPr id="12" name="TextBox 11"/>
          <p:cNvSpPr txBox="1"/>
          <p:nvPr/>
        </p:nvSpPr>
        <p:spPr>
          <a:xfrm rot="20260841">
            <a:off x="5750647" y="4053878"/>
            <a:ext cx="2605659" cy="1015663"/>
          </a:xfrm>
          <a:prstGeom prst="rect">
            <a:avLst/>
          </a:prstGeom>
          <a:noFill/>
        </p:spPr>
        <p:txBody>
          <a:bodyPr wrap="square" rtlCol="0">
            <a:spAutoFit/>
          </a:bodyPr>
          <a:lstStyle/>
          <a:p>
            <a:r>
              <a:rPr lang="en-US" sz="2000" b="1" dirty="0" smtClean="0">
                <a:latin typeface="Helvetica Neue" panose="02000503000000020004"/>
              </a:rPr>
              <a:t>We reached nearly </a:t>
            </a:r>
            <a:r>
              <a:rPr lang="en-US" sz="2000" b="1" u="sng" dirty="0" smtClean="0">
                <a:latin typeface="Helvetica Neue" panose="02000503000000020004"/>
              </a:rPr>
              <a:t>5 million </a:t>
            </a:r>
            <a:r>
              <a:rPr lang="en-US" sz="2000" b="1" dirty="0" smtClean="0">
                <a:latin typeface="Helvetica Neue" panose="02000503000000020004"/>
              </a:rPr>
              <a:t>with our Cloud Challenge posts and products!</a:t>
            </a:r>
            <a:endParaRPr lang="en-US" sz="2000" b="1" dirty="0">
              <a:latin typeface="Helvetica Neue" panose="02000503000000020004"/>
            </a:endParaRPr>
          </a:p>
        </p:txBody>
      </p:sp>
    </p:spTree>
    <p:extLst>
      <p:ext uri="{BB962C8B-B14F-4D97-AF65-F5344CB8AC3E}">
        <p14:creationId xmlns:p14="http://schemas.microsoft.com/office/powerpoint/2010/main" val="1812017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518" y="1449508"/>
            <a:ext cx="10251660" cy="938587"/>
          </a:xfrm>
        </p:spPr>
        <p:txBody>
          <a:bodyPr/>
          <a:lstStyle/>
          <a:p>
            <a:r>
              <a:rPr lang="en-US" sz="6000" b="1" dirty="0" smtClean="0"/>
              <a:t>#</a:t>
            </a:r>
            <a:r>
              <a:rPr lang="en-US" sz="6000" b="1" dirty="0" err="1" smtClean="0"/>
              <a:t>NASAatHome</a:t>
            </a:r>
            <a:r>
              <a:rPr lang="en-US" sz="6000" b="1" dirty="0" smtClean="0"/>
              <a:t> with GLOBE and GO</a:t>
            </a:r>
            <a:endParaRPr lang="en-US" sz="60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0792501">
            <a:off x="171072" y="2926558"/>
            <a:ext cx="2880624" cy="332105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8813" r="1928" b="29884"/>
          <a:stretch/>
        </p:blipFill>
        <p:spPr>
          <a:xfrm>
            <a:off x="2424138" y="2495685"/>
            <a:ext cx="3671576" cy="2058652"/>
          </a:xfrm>
          <a:prstGeom prst="rect">
            <a:avLst/>
          </a:prstGeom>
        </p:spPr>
      </p:pic>
      <p:sp>
        <p:nvSpPr>
          <p:cNvPr id="7" name="Rectangle 6"/>
          <p:cNvSpPr/>
          <p:nvPr/>
        </p:nvSpPr>
        <p:spPr>
          <a:xfrm rot="726539">
            <a:off x="9034071" y="4046791"/>
            <a:ext cx="3143803" cy="1384995"/>
          </a:xfrm>
          <a:prstGeom prst="rect">
            <a:avLst/>
          </a:prstGeom>
        </p:spPr>
        <p:txBody>
          <a:bodyPr wrap="square">
            <a:spAutoFit/>
          </a:bodyPr>
          <a:lstStyle/>
          <a:p>
            <a:r>
              <a:rPr lang="en-US" sz="2800" dirty="0">
                <a:latin typeface="Helvetica Neue" panose="02000503000000020004"/>
              </a:rPr>
              <a:t>9</a:t>
            </a:r>
            <a:r>
              <a:rPr lang="en-US" sz="2800" dirty="0" smtClean="0">
                <a:latin typeface="Helvetica Neue" panose="02000503000000020004"/>
              </a:rPr>
              <a:t> </a:t>
            </a:r>
            <a:r>
              <a:rPr lang="en-US" sz="2800" dirty="0">
                <a:latin typeface="Helvetica Neue" panose="02000503000000020004"/>
              </a:rPr>
              <a:t>videos released on NASA </a:t>
            </a:r>
            <a:r>
              <a:rPr lang="en-US" sz="2800" dirty="0" smtClean="0">
                <a:latin typeface="Helvetica Neue" panose="02000503000000020004"/>
              </a:rPr>
              <a:t>Earth since April 2</a:t>
            </a:r>
            <a:r>
              <a:rPr lang="en-US" sz="2800" baseline="30000" dirty="0" smtClean="0">
                <a:latin typeface="Helvetica Neue" panose="02000503000000020004"/>
              </a:rPr>
              <a:t>nd</a:t>
            </a:r>
            <a:r>
              <a:rPr lang="en-US" sz="2800" dirty="0" smtClean="0">
                <a:latin typeface="Helvetica Neue" panose="02000503000000020004"/>
              </a:rPr>
              <a:t>.  .</a:t>
            </a:r>
            <a:endParaRPr lang="en-US" sz="2800" dirty="0">
              <a:latin typeface="Helvetica Neue" panose="02000503000000020004"/>
            </a:endParaRPr>
          </a:p>
        </p:txBody>
      </p:sp>
      <p:sp>
        <p:nvSpPr>
          <p:cNvPr id="8" name="Rectangle 7"/>
          <p:cNvSpPr/>
          <p:nvPr/>
        </p:nvSpPr>
        <p:spPr>
          <a:xfrm>
            <a:off x="9288650" y="5129155"/>
            <a:ext cx="2903350" cy="461665"/>
          </a:xfrm>
          <a:prstGeom prst="rect">
            <a:avLst/>
          </a:prstGeom>
        </p:spPr>
        <p:txBody>
          <a:bodyPr wrap="square">
            <a:spAutoFit/>
          </a:bodyPr>
          <a:lstStyle/>
          <a:p>
            <a:endParaRPr lang="en-US" sz="2400" dirty="0">
              <a:latin typeface="Helvetica Neue" panose="02000503000000020004"/>
            </a:endParaRPr>
          </a:p>
        </p:txBody>
      </p:sp>
      <p:sp>
        <p:nvSpPr>
          <p:cNvPr id="9" name="Rectangle 8"/>
          <p:cNvSpPr/>
          <p:nvPr/>
        </p:nvSpPr>
        <p:spPr>
          <a:xfrm>
            <a:off x="8718685" y="5316800"/>
            <a:ext cx="3638986" cy="830997"/>
          </a:xfrm>
          <a:prstGeom prst="rect">
            <a:avLst/>
          </a:prstGeom>
        </p:spPr>
        <p:txBody>
          <a:bodyPr wrap="square">
            <a:spAutoFit/>
          </a:bodyPr>
          <a:lstStyle/>
          <a:p>
            <a:r>
              <a:rPr lang="en-US" sz="2400" b="1" u="sng" dirty="0">
                <a:latin typeface="Helvetica Neue" panose="02000503000000020004"/>
              </a:rPr>
              <a:t>We have reached over </a:t>
            </a:r>
            <a:r>
              <a:rPr lang="en-US" sz="2400" b="1" u="sng" dirty="0" smtClean="0">
                <a:latin typeface="Helvetica Neue" panose="02000503000000020004"/>
              </a:rPr>
              <a:t>6.2 </a:t>
            </a:r>
            <a:r>
              <a:rPr lang="en-US" sz="2400" b="1" u="sng" dirty="0">
                <a:latin typeface="Helvetica Neue" panose="02000503000000020004"/>
              </a:rPr>
              <a:t>million people with these </a:t>
            </a:r>
            <a:r>
              <a:rPr lang="en-US" sz="2400" b="1" u="sng" dirty="0" smtClean="0">
                <a:latin typeface="Helvetica Neue" panose="02000503000000020004"/>
              </a:rPr>
              <a:t>videos! </a:t>
            </a:r>
            <a:endParaRPr lang="en-US" sz="2400" b="1" u="sng" dirty="0">
              <a:latin typeface="Helvetica Neue" panose="02000503000000020004"/>
            </a:endParaRPr>
          </a:p>
        </p:txBody>
      </p:sp>
      <p:sp>
        <p:nvSpPr>
          <p:cNvPr id="10" name="TextBox 9"/>
          <p:cNvSpPr txBox="1"/>
          <p:nvPr/>
        </p:nvSpPr>
        <p:spPr>
          <a:xfrm>
            <a:off x="10009259" y="1834643"/>
            <a:ext cx="1462132" cy="461665"/>
          </a:xfrm>
          <a:prstGeom prst="rect">
            <a:avLst/>
          </a:prstGeom>
          <a:noFill/>
        </p:spPr>
        <p:txBody>
          <a:bodyPr wrap="none" rtlCol="0">
            <a:spAutoFit/>
          </a:bodyPr>
          <a:lstStyle/>
          <a:p>
            <a:r>
              <a:rPr lang="en-US" sz="2400" b="1" dirty="0" smtClean="0">
                <a:solidFill>
                  <a:srgbClr val="FF0000"/>
                </a:solidFill>
              </a:rPr>
              <a:t>Poll Alert!</a:t>
            </a:r>
            <a:endParaRPr lang="en-US" sz="2400" b="1" dirty="0">
              <a:solidFill>
                <a:srgbClr val="FF0000"/>
              </a:solidFill>
            </a:endParaRPr>
          </a:p>
        </p:txBody>
      </p:sp>
      <p:sp>
        <p:nvSpPr>
          <p:cNvPr id="11" name="Rectangle 10"/>
          <p:cNvSpPr/>
          <p:nvPr/>
        </p:nvSpPr>
        <p:spPr>
          <a:xfrm>
            <a:off x="9848042" y="2261734"/>
            <a:ext cx="1786545" cy="1394968"/>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Did you find our At Home content and weekly videos helpful?  </a:t>
            </a:r>
            <a:endParaRPr lang="en-US" b="1" dirty="0">
              <a:solidFill>
                <a:schemeClr val="tx1"/>
              </a:solidFill>
            </a:endParaRPr>
          </a:p>
        </p:txBody>
      </p:sp>
      <p:pic>
        <p:nvPicPr>
          <p:cNvPr id="12" name="Picture 11"/>
          <p:cNvPicPr>
            <a:picLocks noChangeAspect="1"/>
          </p:cNvPicPr>
          <p:nvPr/>
        </p:nvPicPr>
        <p:blipFill>
          <a:blip r:embed="rId5"/>
          <a:stretch>
            <a:fillRect/>
          </a:stretch>
        </p:blipFill>
        <p:spPr>
          <a:xfrm>
            <a:off x="6892577" y="2261734"/>
            <a:ext cx="2034718" cy="271175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1028">
            <a:off x="4843086" y="4268492"/>
            <a:ext cx="2914917" cy="1645481"/>
          </a:xfrm>
          <a:prstGeom prst="rect">
            <a:avLst/>
          </a:prstGeom>
        </p:spPr>
      </p:pic>
    </p:spTree>
    <p:extLst>
      <p:ext uri="{BB962C8B-B14F-4D97-AF65-F5344CB8AC3E}">
        <p14:creationId xmlns:p14="http://schemas.microsoft.com/office/powerpoint/2010/main" val="834694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163" y="1243709"/>
            <a:ext cx="10896600" cy="725055"/>
          </a:xfrm>
        </p:spPr>
        <p:txBody>
          <a:bodyPr/>
          <a:lstStyle/>
          <a:p>
            <a:r>
              <a:rPr lang="en-US" sz="4800" dirty="0" smtClean="0"/>
              <a:t>Positive Feedback</a:t>
            </a:r>
            <a:endParaRPr lang="en-US" sz="4800" dirty="0"/>
          </a:p>
        </p:txBody>
      </p:sp>
      <p:pic>
        <p:nvPicPr>
          <p:cNvPr id="3" name="Picture 2"/>
          <p:cNvPicPr>
            <a:picLocks noChangeAspect="1"/>
          </p:cNvPicPr>
          <p:nvPr/>
        </p:nvPicPr>
        <p:blipFill>
          <a:blip r:embed="rId3"/>
          <a:stretch>
            <a:fillRect/>
          </a:stretch>
        </p:blipFill>
        <p:spPr>
          <a:xfrm>
            <a:off x="820442" y="1243709"/>
            <a:ext cx="4483994" cy="2065391"/>
          </a:xfrm>
          <a:prstGeom prst="rect">
            <a:avLst/>
          </a:prstGeom>
        </p:spPr>
      </p:pic>
      <p:pic>
        <p:nvPicPr>
          <p:cNvPr id="4" name="Picture 3"/>
          <p:cNvPicPr>
            <a:picLocks noChangeAspect="1"/>
          </p:cNvPicPr>
          <p:nvPr/>
        </p:nvPicPr>
        <p:blipFill>
          <a:blip r:embed="rId4"/>
          <a:stretch>
            <a:fillRect/>
          </a:stretch>
        </p:blipFill>
        <p:spPr>
          <a:xfrm>
            <a:off x="3539096" y="3107841"/>
            <a:ext cx="3816307" cy="1867144"/>
          </a:xfrm>
          <a:prstGeom prst="rect">
            <a:avLst/>
          </a:prstGeom>
        </p:spPr>
      </p:pic>
      <p:pic>
        <p:nvPicPr>
          <p:cNvPr id="5" name="Picture 4"/>
          <p:cNvPicPr>
            <a:picLocks noChangeAspect="1"/>
          </p:cNvPicPr>
          <p:nvPr/>
        </p:nvPicPr>
        <p:blipFill>
          <a:blip r:embed="rId5"/>
          <a:stretch>
            <a:fillRect/>
          </a:stretch>
        </p:blipFill>
        <p:spPr>
          <a:xfrm rot="2188861">
            <a:off x="5804247" y="2583077"/>
            <a:ext cx="5222203" cy="1049529"/>
          </a:xfrm>
          <a:prstGeom prst="rect">
            <a:avLst/>
          </a:prstGeom>
        </p:spPr>
      </p:pic>
      <p:pic>
        <p:nvPicPr>
          <p:cNvPr id="6" name="Picture 5"/>
          <p:cNvPicPr>
            <a:picLocks noChangeAspect="1"/>
          </p:cNvPicPr>
          <p:nvPr/>
        </p:nvPicPr>
        <p:blipFill>
          <a:blip r:embed="rId6"/>
          <a:stretch>
            <a:fillRect/>
          </a:stretch>
        </p:blipFill>
        <p:spPr>
          <a:xfrm rot="19405287">
            <a:off x="-237106" y="4379478"/>
            <a:ext cx="4114574" cy="564155"/>
          </a:xfrm>
          <a:prstGeom prst="rect">
            <a:avLst/>
          </a:prstGeom>
        </p:spPr>
      </p:pic>
      <p:pic>
        <p:nvPicPr>
          <p:cNvPr id="7" name="Picture 6"/>
          <p:cNvPicPr>
            <a:picLocks noChangeAspect="1"/>
          </p:cNvPicPr>
          <p:nvPr/>
        </p:nvPicPr>
        <p:blipFill>
          <a:blip r:embed="rId7"/>
          <a:stretch>
            <a:fillRect/>
          </a:stretch>
        </p:blipFill>
        <p:spPr>
          <a:xfrm>
            <a:off x="5745966" y="4960183"/>
            <a:ext cx="4963363" cy="1261122"/>
          </a:xfrm>
          <a:prstGeom prst="rect">
            <a:avLst/>
          </a:prstGeom>
        </p:spPr>
      </p:pic>
      <p:pic>
        <p:nvPicPr>
          <p:cNvPr id="8" name="Picture 7"/>
          <p:cNvPicPr>
            <a:picLocks noChangeAspect="1"/>
          </p:cNvPicPr>
          <p:nvPr/>
        </p:nvPicPr>
        <p:blipFill>
          <a:blip r:embed="rId8"/>
          <a:stretch>
            <a:fillRect/>
          </a:stretch>
        </p:blipFill>
        <p:spPr>
          <a:xfrm>
            <a:off x="8879791" y="2084170"/>
            <a:ext cx="3312209" cy="1137027"/>
          </a:xfrm>
          <a:prstGeom prst="rect">
            <a:avLst/>
          </a:prstGeom>
        </p:spPr>
      </p:pic>
    </p:spTree>
    <p:extLst>
      <p:ext uri="{BB962C8B-B14F-4D97-AF65-F5344CB8AC3E}">
        <p14:creationId xmlns:p14="http://schemas.microsoft.com/office/powerpoint/2010/main" val="2938438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ANNER-3-18-20">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PPT-Widescreen-AM-FINAL-review-6-30-20" id="{98D221E0-2691-A748-8556-BF1DC508B388}" vid="{A4790DA8-225F-6A43-9797-1023B604833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PPT-Widescreen-AM-FINAL-review-6-30-20" id="{98D221E0-2691-A748-8556-BF1DC508B388}" vid="{C0115413-62E2-7C43-A345-F09337FF28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5005</TotalTime>
  <Words>1950</Words>
  <Application>Microsoft Office PowerPoint</Application>
  <PresentationFormat>Widescreen</PresentationFormat>
  <Paragraphs>184</Paragraphs>
  <Slides>20</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Helvetica Neue</vt:lpstr>
      <vt:lpstr>Helvetica Neue Light</vt:lpstr>
      <vt:lpstr>Wingdings</vt:lpstr>
      <vt:lpstr>Office Theme</vt:lpstr>
      <vt:lpstr>Custom Design</vt:lpstr>
      <vt:lpstr>Participate live through our Mobile App!</vt:lpstr>
      <vt:lpstr>GLOBE Social Media</vt:lpstr>
      <vt:lpstr>Follow Us!</vt:lpstr>
      <vt:lpstr>What’s New</vt:lpstr>
      <vt:lpstr>Get to Know the GLOBE Social Team</vt:lpstr>
      <vt:lpstr>We have covered and supported the following and more!</vt:lpstr>
      <vt:lpstr>Fall Cloud Challenge</vt:lpstr>
      <vt:lpstr>#NASAatHome with GLOBE and GO</vt:lpstr>
      <vt:lpstr>Positive Feedback</vt:lpstr>
      <vt:lpstr>PowerPoint Presentation</vt:lpstr>
      <vt:lpstr>GLOBE Social -- July 2019 to February 2020</vt:lpstr>
      <vt:lpstr>Social -- July 2019 to February 2020</vt:lpstr>
      <vt:lpstr>Post Consolidation – March to June 2020</vt:lpstr>
      <vt:lpstr>PowerPoint Presentation</vt:lpstr>
      <vt:lpstr>2020 Community Cloud Challenge: Science is Better Together</vt:lpstr>
      <vt:lpstr>PowerPoint Presentation</vt:lpstr>
      <vt:lpstr>How to Participate in Social This Week</vt:lpstr>
      <vt:lpstr>PowerPoint Presentation</vt:lpstr>
      <vt:lpstr>PowerPoint Presentation</vt:lpstr>
      <vt:lpstr>Be sure to tune in for our next session at: 2 pm MT.    Dave and Cornell will be back and presenting on: The New Data Entry System and GLOBE Observer.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Paul Glaser</dc:creator>
  <cp:lastModifiedBy>aburdick</cp:lastModifiedBy>
  <cp:revision>94</cp:revision>
  <dcterms:created xsi:type="dcterms:W3CDTF">2020-06-30T18:55:57Z</dcterms:created>
  <dcterms:modified xsi:type="dcterms:W3CDTF">2020-07-13T06:48:25Z</dcterms:modified>
</cp:coreProperties>
</file>