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embeddedFontLst>
    <p:embeddedFont>
      <p:font typeface="Playfair Display Regular"/>
      <p:bold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layfairDisplayRegular-boldItalic.fntdata"/><Relationship Id="rId30" Type="http://schemas.openxmlformats.org/officeDocument/2006/relationships/font" Target="fonts/PlayfairDisplayRegular-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101" name="Google Shape;1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Kimberly</a:t>
            </a:r>
            <a:endParaRPr/>
          </a:p>
        </p:txBody>
      </p:sp>
      <p:sp>
        <p:nvSpPr>
          <p:cNvPr id="202" name="Google Shape;2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Rosalba</a:t>
            </a:r>
            <a:endParaRPr/>
          </a:p>
        </p:txBody>
      </p:sp>
      <p:sp>
        <p:nvSpPr>
          <p:cNvPr id="211" name="Google Shape;21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8c21028f67_46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Rosalba</a:t>
            </a:r>
            <a:endParaRPr/>
          </a:p>
        </p:txBody>
      </p:sp>
      <p:sp>
        <p:nvSpPr>
          <p:cNvPr id="222" name="Google Shape;222;g8c21028f67_46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8c21028f67_46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Rosalba</a:t>
            </a:r>
            <a:endParaRPr/>
          </a:p>
        </p:txBody>
      </p:sp>
      <p:sp>
        <p:nvSpPr>
          <p:cNvPr id="231" name="Google Shape;231;g8c21028f67_46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8c21028f67_65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8c21028f67_65_2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Trena Ferrell and I will be covering this section. I am Elena Sparrow from the University of Alaska Fairbanks. So what actions can we in GLOBE can take? Here are the areas for taking action. We would like to infuse DEI into all of the GLOBE ecosystem. All these areas are connected and overlapping and action can be started anywhere. In this presentation we will start with the structure .</a:t>
            </a:r>
            <a:endParaRPr/>
          </a:p>
        </p:txBody>
      </p:sp>
      <p:sp>
        <p:nvSpPr>
          <p:cNvPr id="241" name="Google Shape;241;g8c21028f67_65_2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300">
              <a:solidFill>
                <a:srgbClr val="000000"/>
              </a:solidFill>
            </a:endParaRPr>
          </a:p>
          <a:p>
            <a:pPr indent="0" lvl="0" marL="0" rtl="0" algn="l">
              <a:lnSpc>
                <a:spcPct val="90000"/>
              </a:lnSpc>
              <a:spcBef>
                <a:spcPts val="1000"/>
              </a:spcBef>
              <a:spcAft>
                <a:spcPts val="0"/>
              </a:spcAft>
              <a:buClr>
                <a:schemeClr val="dk1"/>
              </a:buClr>
              <a:buSzPts val="1100"/>
              <a:buFont typeface="Arial"/>
              <a:buNone/>
            </a:pPr>
            <a:r>
              <a:rPr lang="en-US" sz="1400">
                <a:solidFill>
                  <a:srgbClr val="000000"/>
                </a:solidFill>
              </a:rPr>
              <a:t>To have long term change around Diversity, Equity and Inclusion, a Working Group focused on DEI needs to be created. This group would further and shepherd the implementation of the initial Action Plan written below. The Task Force recommends that several spaces in the initial Working Group be filled by Task Force members to allow greater continuity between the work the DEI Task Force has started and the work the Working Group will continue to do.  Unlike other Working Groups,  DEI needs to be infused in the whole GLOBE ecosystem.</a:t>
            </a:r>
            <a:endParaRPr sz="1400">
              <a:solidFill>
                <a:srgbClr val="000000"/>
              </a:solidFill>
            </a:endParaRPr>
          </a:p>
          <a:p>
            <a:pPr indent="0" lvl="0" marL="0" rtl="0" algn="l">
              <a:spcBef>
                <a:spcPts val="0"/>
              </a:spcBef>
              <a:spcAft>
                <a:spcPts val="0"/>
              </a:spcAft>
              <a:buNone/>
            </a:pPr>
            <a:r>
              <a:t/>
            </a:r>
            <a:endParaRPr/>
          </a:p>
        </p:txBody>
      </p:sp>
      <p:sp>
        <p:nvSpPr>
          <p:cNvPr id="249" name="Google Shape;24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8c21028f67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8c21028f67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Start with a constituency-based community needs and resources assessment for DEI. This will help establish a baseline for who is/is not currently being served within the GLOBE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Promote accountability by monitoring progress in DEI activities within GLOBE and assessing their impact over time, with continual consideration of what adjustments are needed.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Plan - plan what you are doing</a:t>
            </a:r>
            <a:endParaRPr/>
          </a:p>
          <a:p>
            <a:pPr indent="0" lvl="0" marL="0" rtl="0" algn="l">
              <a:spcBef>
                <a:spcPts val="0"/>
              </a:spcBef>
              <a:spcAft>
                <a:spcPts val="0"/>
              </a:spcAft>
              <a:buNone/>
            </a:pPr>
            <a:r>
              <a:rPr lang="en-US"/>
              <a:t>Do - do what you said you would</a:t>
            </a:r>
            <a:endParaRPr/>
          </a:p>
          <a:p>
            <a:pPr indent="0" lvl="0" marL="0" rtl="0" algn="l">
              <a:spcBef>
                <a:spcPts val="0"/>
              </a:spcBef>
              <a:spcAft>
                <a:spcPts val="0"/>
              </a:spcAft>
              <a:buNone/>
            </a:pPr>
            <a:r>
              <a:rPr lang="en-US"/>
              <a:t>Check - check and receive feedback (external and internal) on what you did</a:t>
            </a:r>
            <a:endParaRPr/>
          </a:p>
          <a:p>
            <a:pPr indent="0" lvl="0" marL="0" rtl="0" algn="l">
              <a:spcBef>
                <a:spcPts val="0"/>
              </a:spcBef>
              <a:spcAft>
                <a:spcPts val="0"/>
              </a:spcAft>
              <a:buNone/>
            </a:pPr>
            <a:r>
              <a:rPr lang="en-US"/>
              <a:t>Act - act accordingly to the check, make changes as needed, and repeat cycle</a:t>
            </a:r>
            <a:endParaRPr/>
          </a:p>
          <a:p>
            <a:pPr indent="0" lvl="0" marL="0" rtl="0" algn="l">
              <a:spcBef>
                <a:spcPts val="0"/>
              </a:spcBef>
              <a:spcAft>
                <a:spcPts val="0"/>
              </a:spcAft>
              <a:buNone/>
            </a:pPr>
            <a:r>
              <a:t/>
            </a:r>
            <a:endParaRPr/>
          </a:p>
        </p:txBody>
      </p:sp>
      <p:sp>
        <p:nvSpPr>
          <p:cNvPr id="259" name="Google Shape;259;g8c21028f67_1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8c21028f67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8c21028f67_1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Create a Searchable Library of resources and Best Practices for Diversity, Equity and Inclusion. </a:t>
            </a:r>
            <a:endParaRPr/>
          </a:p>
          <a:p>
            <a:pPr indent="-317500" lvl="1" marL="914400" rtl="0" algn="l">
              <a:spcBef>
                <a:spcPts val="0"/>
              </a:spcBef>
              <a:spcAft>
                <a:spcPts val="0"/>
              </a:spcAft>
              <a:buSzPts val="1400"/>
              <a:buChar char="○"/>
            </a:pPr>
            <a:r>
              <a:rPr lang="en-US"/>
              <a:t>The Library would include resources for face-to-face or virtual GLOBE educational materials which reflect DEI principles, as well as a DEI taxonomy. </a:t>
            </a:r>
            <a:endParaRPr/>
          </a:p>
          <a:p>
            <a:pPr indent="-317500" lvl="0" marL="457200" rtl="0" algn="l">
              <a:spcBef>
                <a:spcPts val="0"/>
              </a:spcBef>
              <a:spcAft>
                <a:spcPts val="0"/>
              </a:spcAft>
              <a:buSzPts val="1400"/>
              <a:buChar char="●"/>
            </a:pPr>
            <a:r>
              <a:rPr lang="en-US"/>
              <a:t>Improve accessibility of GLOBE Materials and Online Resources:</a:t>
            </a:r>
            <a:endParaRPr/>
          </a:p>
          <a:p>
            <a:pPr indent="-317500" lvl="1" marL="914400" rtl="0" algn="l">
              <a:spcBef>
                <a:spcPts val="0"/>
              </a:spcBef>
              <a:spcAft>
                <a:spcPts val="0"/>
              </a:spcAft>
              <a:buSzPts val="1400"/>
              <a:buChar char="○"/>
            </a:pPr>
            <a:r>
              <a:rPr lang="en-US"/>
              <a:t>Caption  and describe GLOBE videos</a:t>
            </a:r>
            <a:endParaRPr/>
          </a:p>
          <a:p>
            <a:pPr indent="-317500" lvl="1" marL="914400" rtl="0" algn="l">
              <a:spcBef>
                <a:spcPts val="0"/>
              </a:spcBef>
              <a:spcAft>
                <a:spcPts val="0"/>
              </a:spcAft>
              <a:buSzPts val="1400"/>
              <a:buChar char="○"/>
            </a:pPr>
            <a:r>
              <a:rPr lang="en-US"/>
              <a:t>Develop a guidebook for how teachers can pursue grants to support GLOBE based on success stories within the community (make sure that regional examples are included).</a:t>
            </a:r>
            <a:endParaRPr/>
          </a:p>
          <a:p>
            <a:pPr indent="-317500" lvl="1" marL="914400" rtl="0" algn="l">
              <a:spcBef>
                <a:spcPts val="0"/>
              </a:spcBef>
              <a:spcAft>
                <a:spcPts val="0"/>
              </a:spcAft>
              <a:buSzPts val="1400"/>
              <a:buChar char="○"/>
            </a:pPr>
            <a:r>
              <a:rPr lang="en-US"/>
              <a:t>Alumni network - invite them to fill in personnel gaps, provide role models, provide continuity of what you can do after GLOBE.</a:t>
            </a:r>
            <a:endParaRPr/>
          </a:p>
          <a:p>
            <a:pPr indent="-317500" lvl="1" marL="914400" rtl="0" algn="l">
              <a:spcBef>
                <a:spcPts val="0"/>
              </a:spcBef>
              <a:spcAft>
                <a:spcPts val="0"/>
              </a:spcAft>
              <a:buSzPts val="1400"/>
              <a:buChar char="○"/>
            </a:pPr>
            <a:r>
              <a:rPr lang="en-US"/>
              <a:t>Make recommendations to ensure GLOBE’s website is accessible and it remains accessible each time it is updated, following Web Content Accessibility Guidelines (WCAG). </a:t>
            </a:r>
            <a:endParaRPr/>
          </a:p>
          <a:p>
            <a:pPr indent="-317500" lvl="1" marL="914400" rtl="0" algn="l">
              <a:spcBef>
                <a:spcPts val="0"/>
              </a:spcBef>
              <a:spcAft>
                <a:spcPts val="0"/>
              </a:spcAft>
              <a:buSzPts val="1400"/>
              <a:buChar char="○"/>
            </a:pPr>
            <a:r>
              <a:rPr lang="en-US"/>
              <a:t>Continue to expand opportunities for virtual participation in things like training, collaborative projects, IVSS, etc. which can serve those who have technology but not a lot of other resources. </a:t>
            </a:r>
            <a:endParaRPr/>
          </a:p>
          <a:p>
            <a:pPr indent="-317500" lvl="0" marL="457200" rtl="0" algn="l">
              <a:spcBef>
                <a:spcPts val="0"/>
              </a:spcBef>
              <a:spcAft>
                <a:spcPts val="0"/>
              </a:spcAft>
              <a:buSzPts val="1400"/>
              <a:buChar char="●"/>
            </a:pPr>
            <a:r>
              <a:rPr lang="en-US"/>
              <a:t>Consider accessibility to GLOBE Instruments:</a:t>
            </a:r>
            <a:endParaRPr/>
          </a:p>
          <a:p>
            <a:pPr indent="-317500" lvl="1" marL="914400" rtl="0" algn="l">
              <a:spcBef>
                <a:spcPts val="0"/>
              </a:spcBef>
              <a:spcAft>
                <a:spcPts val="0"/>
              </a:spcAft>
              <a:buSzPts val="1400"/>
              <a:buChar char="○"/>
            </a:pPr>
            <a:r>
              <a:rPr lang="en-US"/>
              <a:t>Create shared GLOBE instrument pools that can be used by those who can’t afford to have their own.</a:t>
            </a:r>
            <a:endParaRPr/>
          </a:p>
          <a:p>
            <a:pPr indent="-317500" lvl="1" marL="914400" rtl="0" algn="l">
              <a:spcBef>
                <a:spcPts val="0"/>
              </a:spcBef>
              <a:spcAft>
                <a:spcPts val="0"/>
              </a:spcAft>
              <a:buSzPts val="1400"/>
              <a:buChar char="○"/>
            </a:pPr>
            <a:r>
              <a:rPr lang="en-US"/>
              <a:t>Support the refurbishment of older GLOBE equipment that is being replaced with newer devices and re-distribute them to disadvantaged GLOBE participants.</a:t>
            </a:r>
            <a:endParaRPr/>
          </a:p>
          <a:p>
            <a:pPr indent="-317500" lvl="1" marL="914400" rtl="0" algn="l">
              <a:spcBef>
                <a:spcPts val="0"/>
              </a:spcBef>
              <a:spcAft>
                <a:spcPts val="0"/>
              </a:spcAft>
              <a:buSzPts val="1400"/>
              <a:buChar char="○"/>
            </a:pPr>
            <a:r>
              <a:rPr lang="en-US"/>
              <a:t>Expand the types of instrumentation used within the program in order to capitalize on lower cost instruments. (tax incentives for some companies?)</a:t>
            </a:r>
            <a:endParaRPr/>
          </a:p>
          <a:p>
            <a:pPr indent="-317500" lvl="1" marL="914400" rtl="0" algn="l">
              <a:spcBef>
                <a:spcPts val="0"/>
              </a:spcBef>
              <a:spcAft>
                <a:spcPts val="0"/>
              </a:spcAft>
              <a:buSzPts val="1400"/>
              <a:buChar char="○"/>
            </a:pPr>
            <a:r>
              <a:rPr lang="en-US"/>
              <a:t>Create regional resource officers who can help identify pertinent DEI resources for that community.</a:t>
            </a:r>
            <a:endParaRPr/>
          </a:p>
          <a:p>
            <a:pPr indent="-317500" lvl="1" marL="914400" rtl="0" algn="l">
              <a:spcBef>
                <a:spcPts val="0"/>
              </a:spcBef>
              <a:spcAft>
                <a:spcPts val="0"/>
              </a:spcAft>
              <a:buSzPts val="1400"/>
              <a:buChar char="○"/>
            </a:pPr>
            <a:r>
              <a:rPr lang="en-US"/>
              <a:t>Continue to expand opportunities for virtual participation in things like training, collaborative projects, IVSS, etc. which can serve those who have technology but not a lot of other resources. </a:t>
            </a:r>
            <a:endParaRPr/>
          </a:p>
          <a:p>
            <a:pPr indent="0" lvl="0" marL="0" rtl="0" algn="l">
              <a:spcBef>
                <a:spcPts val="0"/>
              </a:spcBef>
              <a:spcAft>
                <a:spcPts val="0"/>
              </a:spcAft>
              <a:buNone/>
            </a:pPr>
            <a:r>
              <a:t/>
            </a:r>
            <a:endParaRPr/>
          </a:p>
        </p:txBody>
      </p:sp>
      <p:sp>
        <p:nvSpPr>
          <p:cNvPr id="268" name="Google Shape;268;g8c21028f67_1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8c21028f67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8c21028f67_1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DEI Training for GLOBE Community Members:</a:t>
            </a:r>
            <a:endParaRPr sz="1400">
              <a:solidFill>
                <a:srgbClr val="000000"/>
              </a:solidFill>
              <a:latin typeface="Arial"/>
              <a:ea typeface="Arial"/>
              <a:cs typeface="Arial"/>
              <a:sym typeface="Arial"/>
            </a:endParaRPr>
          </a:p>
          <a:p>
            <a:pPr indent="-317500" lvl="1" marL="9144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Incorporate DEI into the “About GLOBE” eTraining for members of the GLOBE community. </a:t>
            </a:r>
            <a:endParaRPr sz="1400">
              <a:solidFill>
                <a:srgbClr val="000000"/>
              </a:solidFill>
              <a:latin typeface="Arial"/>
              <a:ea typeface="Arial"/>
              <a:cs typeface="Arial"/>
              <a:sym typeface="Arial"/>
            </a:endParaRPr>
          </a:p>
          <a:p>
            <a:pPr indent="-317500" lvl="1" marL="9144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Develop a larger pool of Mentor Trainers so we have the core expertise to expand participation; ensure that this includes diverse participants to serve as role models.</a:t>
            </a:r>
            <a:endParaRPr sz="1400">
              <a:solidFill>
                <a:srgbClr val="000000"/>
              </a:solidFill>
              <a:latin typeface="Arial"/>
              <a:ea typeface="Arial"/>
              <a:cs typeface="Arial"/>
              <a:sym typeface="Arial"/>
            </a:endParaRPr>
          </a:p>
          <a:p>
            <a:pPr indent="-317500" lvl="1" marL="9144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Create optional professional development/learning about DEI.</a:t>
            </a:r>
            <a:endParaRPr sz="1400">
              <a:solidFill>
                <a:srgbClr val="000000"/>
              </a:solidFill>
              <a:latin typeface="Arial"/>
              <a:ea typeface="Arial"/>
              <a:cs typeface="Arial"/>
              <a:sym typeface="Arial"/>
            </a:endParaRPr>
          </a:p>
          <a:p>
            <a:pPr indent="-317500" lvl="1" marL="9144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Provide training for GLOBE scientists/subject matter experts on mentorship that incorporates DEI principles.</a:t>
            </a:r>
            <a:endParaRPr sz="1400">
              <a:solidFill>
                <a:srgbClr val="000000"/>
              </a:solidFill>
              <a:latin typeface="Arial"/>
              <a:ea typeface="Arial"/>
              <a:cs typeface="Arial"/>
              <a:sym typeface="Arial"/>
            </a:endParaRPr>
          </a:p>
          <a:p>
            <a:pPr indent="-317500" lvl="1" marL="9144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Add Watercoolers with DEI topic Discussion</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Strongly encouraged DEI Training for GIO Staff, Working Group Members, US Partner Forum, and RCOs.</a:t>
            </a:r>
            <a:endParaRPr>
              <a:solidFill>
                <a:srgbClr val="000000"/>
              </a:solidFill>
            </a:endParaRPr>
          </a:p>
        </p:txBody>
      </p:sp>
      <p:sp>
        <p:nvSpPr>
          <p:cNvPr id="276" name="Google Shape;276;g8c21028f67_1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8c21028f67_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8c21028f67_1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1150" lvl="0" marL="457200" rtl="0" algn="l">
              <a:lnSpc>
                <a:spcPct val="115000"/>
              </a:lnSpc>
              <a:spcBef>
                <a:spcPts val="0"/>
              </a:spcBef>
              <a:spcAft>
                <a:spcPts val="0"/>
              </a:spcAft>
              <a:buClr>
                <a:schemeClr val="lt1"/>
              </a:buClr>
              <a:buSzPts val="1300"/>
              <a:buChar char="❖"/>
            </a:pPr>
            <a:r>
              <a:rPr lang="en-US" sz="1300">
                <a:solidFill>
                  <a:schemeClr val="lt1"/>
                </a:solidFill>
                <a:highlight>
                  <a:srgbClr val="271C5E"/>
                </a:highlight>
                <a:latin typeface="Arial"/>
                <a:ea typeface="Arial"/>
                <a:cs typeface="Arial"/>
                <a:sym typeface="Arial"/>
              </a:rPr>
              <a:t>Pursue strategic partnerships with other organizations that can provide DEI-relevant expertise, help develop materials and/or offer professional development opportunities with DEI.</a:t>
            </a:r>
            <a:endParaRPr sz="1300">
              <a:solidFill>
                <a:schemeClr val="lt1"/>
              </a:solidFill>
              <a:highlight>
                <a:srgbClr val="271C5E"/>
              </a:highlight>
              <a:latin typeface="Arial"/>
              <a:ea typeface="Arial"/>
              <a:cs typeface="Arial"/>
              <a:sym typeface="Arial"/>
            </a:endParaRPr>
          </a:p>
          <a:p>
            <a:pPr indent="-311150" lvl="0" marL="457200" rtl="0" algn="l">
              <a:lnSpc>
                <a:spcPct val="115000"/>
              </a:lnSpc>
              <a:spcBef>
                <a:spcPts val="0"/>
              </a:spcBef>
              <a:spcAft>
                <a:spcPts val="0"/>
              </a:spcAft>
              <a:buClr>
                <a:schemeClr val="lt1"/>
              </a:buClr>
              <a:buSzPts val="1300"/>
              <a:buChar char="❖"/>
            </a:pPr>
            <a:r>
              <a:rPr lang="en-US" sz="1300">
                <a:solidFill>
                  <a:schemeClr val="lt1"/>
                </a:solidFill>
                <a:highlight>
                  <a:srgbClr val="271C5E"/>
                </a:highlight>
                <a:latin typeface="Arial"/>
                <a:ea typeface="Arial"/>
                <a:cs typeface="Arial"/>
                <a:sym typeface="Arial"/>
              </a:rPr>
              <a:t>Partner with social scientists who would be interested in doing research on GLOBE DEI activities.</a:t>
            </a:r>
            <a:endParaRPr sz="1300">
              <a:solidFill>
                <a:schemeClr val="lt1"/>
              </a:solidFill>
              <a:highlight>
                <a:srgbClr val="271C5E"/>
              </a:highlight>
              <a:latin typeface="Arial"/>
              <a:ea typeface="Arial"/>
              <a:cs typeface="Arial"/>
              <a:sym typeface="Arial"/>
            </a:endParaRPr>
          </a:p>
          <a:p>
            <a:pPr indent="-311150" lvl="0" marL="457200" rtl="0" algn="l">
              <a:lnSpc>
                <a:spcPct val="115000"/>
              </a:lnSpc>
              <a:spcBef>
                <a:spcPts val="0"/>
              </a:spcBef>
              <a:spcAft>
                <a:spcPts val="0"/>
              </a:spcAft>
              <a:buClr>
                <a:schemeClr val="lt1"/>
              </a:buClr>
              <a:buSzPts val="1300"/>
              <a:buChar char="❖"/>
            </a:pPr>
            <a:r>
              <a:rPr lang="en-US" sz="1300">
                <a:solidFill>
                  <a:schemeClr val="lt1"/>
                </a:solidFill>
                <a:highlight>
                  <a:srgbClr val="271C5E"/>
                </a:highlight>
                <a:latin typeface="Arial"/>
                <a:ea typeface="Arial"/>
                <a:cs typeface="Arial"/>
                <a:sym typeface="Arial"/>
              </a:rPr>
              <a:t>Create partnerships with equipment suppliers who can offer reduced cost equipment.</a:t>
            </a:r>
            <a:endParaRPr sz="1300">
              <a:solidFill>
                <a:schemeClr val="lt1"/>
              </a:solidFill>
              <a:highlight>
                <a:srgbClr val="271C5E"/>
              </a:highlight>
              <a:latin typeface="Arial"/>
              <a:ea typeface="Arial"/>
              <a:cs typeface="Arial"/>
              <a:sym typeface="Arial"/>
            </a:endParaRPr>
          </a:p>
          <a:p>
            <a:pPr indent="-311150" lvl="0" marL="457200" rtl="0" algn="l">
              <a:lnSpc>
                <a:spcPct val="115000"/>
              </a:lnSpc>
              <a:spcBef>
                <a:spcPts val="0"/>
              </a:spcBef>
              <a:spcAft>
                <a:spcPts val="0"/>
              </a:spcAft>
              <a:buClr>
                <a:schemeClr val="lt1"/>
              </a:buClr>
              <a:buSzPts val="1300"/>
              <a:buChar char="❖"/>
            </a:pPr>
            <a:r>
              <a:rPr lang="en-US" sz="1300">
                <a:solidFill>
                  <a:schemeClr val="lt1"/>
                </a:solidFill>
                <a:highlight>
                  <a:srgbClr val="271C5E"/>
                </a:highlight>
                <a:latin typeface="Arial"/>
                <a:ea typeface="Arial"/>
                <a:cs typeface="Arial"/>
                <a:sym typeface="Arial"/>
              </a:rPr>
              <a:t>Leverage community partnerships:</a:t>
            </a:r>
            <a:endParaRPr sz="1300">
              <a:solidFill>
                <a:schemeClr val="lt1"/>
              </a:solidFill>
              <a:highlight>
                <a:srgbClr val="271C5E"/>
              </a:highlight>
              <a:latin typeface="Arial"/>
              <a:ea typeface="Arial"/>
              <a:cs typeface="Arial"/>
              <a:sym typeface="Arial"/>
            </a:endParaRPr>
          </a:p>
          <a:p>
            <a:pPr indent="-311150" lvl="0" marL="457200" rtl="0" algn="l">
              <a:lnSpc>
                <a:spcPct val="115000"/>
              </a:lnSpc>
              <a:spcBef>
                <a:spcPts val="0"/>
              </a:spcBef>
              <a:spcAft>
                <a:spcPts val="0"/>
              </a:spcAft>
              <a:buClr>
                <a:schemeClr val="lt1"/>
              </a:buClr>
              <a:buSzPts val="1300"/>
              <a:buChar char="❖"/>
            </a:pPr>
            <a:r>
              <a:rPr lang="en-US" sz="1300">
                <a:solidFill>
                  <a:schemeClr val="lt1"/>
                </a:solidFill>
                <a:highlight>
                  <a:srgbClr val="271C5E"/>
                </a:highlight>
                <a:latin typeface="Arial"/>
                <a:ea typeface="Arial"/>
                <a:cs typeface="Arial"/>
                <a:sym typeface="Arial"/>
              </a:rPr>
              <a:t>Develop synergies with partner organizations especially with regard to citizen science projects that are located within regions. </a:t>
            </a:r>
            <a:endParaRPr sz="1300">
              <a:solidFill>
                <a:schemeClr val="lt1"/>
              </a:solidFill>
              <a:highlight>
                <a:srgbClr val="271C5E"/>
              </a:highlight>
              <a:latin typeface="Arial"/>
              <a:ea typeface="Arial"/>
              <a:cs typeface="Arial"/>
              <a:sym typeface="Arial"/>
            </a:endParaRPr>
          </a:p>
          <a:p>
            <a:pPr indent="-311150" lvl="0" marL="457200" rtl="0" algn="l">
              <a:lnSpc>
                <a:spcPct val="115000"/>
              </a:lnSpc>
              <a:spcBef>
                <a:spcPts val="0"/>
              </a:spcBef>
              <a:spcAft>
                <a:spcPts val="0"/>
              </a:spcAft>
              <a:buClr>
                <a:schemeClr val="lt1"/>
              </a:buClr>
              <a:buSzPts val="1300"/>
              <a:buChar char="❖"/>
            </a:pPr>
            <a:r>
              <a:rPr lang="en-US" sz="1300">
                <a:solidFill>
                  <a:schemeClr val="lt1"/>
                </a:solidFill>
                <a:highlight>
                  <a:srgbClr val="271C5E"/>
                </a:highlight>
                <a:latin typeface="Arial"/>
                <a:ea typeface="Arial"/>
                <a:cs typeface="Arial"/>
                <a:sym typeface="Arial"/>
              </a:rPr>
              <a:t>Increase GLOBE’s relevance through expanded focus on community and project-based science that particularly supports or engages underrepresented groups or serves the GLOBE DEI priorities. </a:t>
            </a:r>
            <a:endParaRPr sz="1300">
              <a:solidFill>
                <a:schemeClr val="lt1"/>
              </a:solidFill>
              <a:highlight>
                <a:srgbClr val="271C5E"/>
              </a:highlight>
              <a:latin typeface="Arial"/>
              <a:ea typeface="Arial"/>
              <a:cs typeface="Arial"/>
              <a:sym typeface="Arial"/>
            </a:endParaRPr>
          </a:p>
          <a:p>
            <a:pPr indent="-311150" lvl="0" marL="457200" rtl="0" algn="l">
              <a:lnSpc>
                <a:spcPct val="115000"/>
              </a:lnSpc>
              <a:spcBef>
                <a:spcPts val="0"/>
              </a:spcBef>
              <a:spcAft>
                <a:spcPts val="0"/>
              </a:spcAft>
              <a:buClr>
                <a:schemeClr val="lt1"/>
              </a:buClr>
              <a:buSzPts val="1300"/>
              <a:buChar char="❖"/>
            </a:pPr>
            <a:r>
              <a:rPr lang="en-US" sz="1300">
                <a:solidFill>
                  <a:schemeClr val="lt1"/>
                </a:solidFill>
                <a:highlight>
                  <a:srgbClr val="271C5E"/>
                </a:highlight>
                <a:latin typeface="Arial"/>
                <a:ea typeface="Arial"/>
                <a:cs typeface="Arial"/>
                <a:sym typeface="Arial"/>
              </a:rPr>
              <a:t>Continue to expand the participation of underrepresented populations within GLOBE, especially through increased recruitment in long-lived GLOBE schools and through reaching out to other schools serving under-represented populations.</a:t>
            </a:r>
            <a:endParaRPr sz="1300">
              <a:solidFill>
                <a:schemeClr val="lt1"/>
              </a:solidFill>
              <a:highlight>
                <a:srgbClr val="271C5E"/>
              </a:highlight>
              <a:latin typeface="Arial"/>
              <a:ea typeface="Arial"/>
              <a:cs typeface="Arial"/>
              <a:sym typeface="Arial"/>
            </a:endParaRPr>
          </a:p>
          <a:p>
            <a:pPr indent="-311150" lvl="0" marL="457200" rtl="0" algn="l">
              <a:lnSpc>
                <a:spcPct val="115000"/>
              </a:lnSpc>
              <a:spcBef>
                <a:spcPts val="0"/>
              </a:spcBef>
              <a:spcAft>
                <a:spcPts val="0"/>
              </a:spcAft>
              <a:buClr>
                <a:schemeClr val="lt1"/>
              </a:buClr>
              <a:buSzPts val="1300"/>
              <a:buChar char="❖"/>
            </a:pPr>
            <a:r>
              <a:rPr lang="en-US" sz="1300">
                <a:solidFill>
                  <a:schemeClr val="lt1"/>
                </a:solidFill>
                <a:highlight>
                  <a:srgbClr val="271C5E"/>
                </a:highlight>
                <a:latin typeface="Arial"/>
                <a:ea typeface="Arial"/>
                <a:cs typeface="Arial"/>
                <a:sym typeface="Arial"/>
              </a:rPr>
              <a:t>Foster mini-collaborations between schools or teachers that link established GLOBE programs with new (and diverse) schools/teachers, that can provide some coaching and encouragement.</a:t>
            </a:r>
            <a:endParaRPr sz="1300">
              <a:solidFill>
                <a:schemeClr val="lt1"/>
              </a:solidFill>
              <a:highlight>
                <a:srgbClr val="271C5E"/>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284" name="Google Shape;284;g8c21028f67_1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109" name="Google Shape;10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8c21028f67_1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8c21028f67_1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23850" lvl="0" marL="457200" rtl="0" algn="l">
              <a:lnSpc>
                <a:spcPct val="115000"/>
              </a:lnSpc>
              <a:spcBef>
                <a:spcPts val="0"/>
              </a:spcBef>
              <a:spcAft>
                <a:spcPts val="0"/>
              </a:spcAft>
              <a:buClr>
                <a:schemeClr val="lt1"/>
              </a:buClr>
              <a:buSzPts val="1500"/>
              <a:buChar char="❖"/>
            </a:pPr>
            <a:r>
              <a:rPr lang="en-US" sz="1500">
                <a:solidFill>
                  <a:schemeClr val="lt1"/>
                </a:solidFill>
                <a:highlight>
                  <a:srgbClr val="271C5E"/>
                </a:highlight>
                <a:latin typeface="Arial"/>
                <a:ea typeface="Arial"/>
                <a:cs typeface="Arial"/>
                <a:sym typeface="Arial"/>
              </a:rPr>
              <a:t>Additional funding will support continued DEI efforts. As a starting point, these are some ideas for what could be done were there additional funding towards DEI:</a:t>
            </a:r>
            <a:endParaRPr sz="1500">
              <a:solidFill>
                <a:schemeClr val="lt1"/>
              </a:solidFill>
              <a:highlight>
                <a:srgbClr val="271C5E"/>
              </a:highlight>
              <a:latin typeface="Arial"/>
              <a:ea typeface="Arial"/>
              <a:cs typeface="Arial"/>
              <a:sym typeface="Arial"/>
            </a:endParaRPr>
          </a:p>
          <a:p>
            <a:pPr indent="-323850" lvl="1" marL="914400" rtl="0" algn="l">
              <a:lnSpc>
                <a:spcPct val="115000"/>
              </a:lnSpc>
              <a:spcBef>
                <a:spcPts val="0"/>
              </a:spcBef>
              <a:spcAft>
                <a:spcPts val="0"/>
              </a:spcAft>
              <a:buClr>
                <a:schemeClr val="lt1"/>
              </a:buClr>
              <a:buSzPts val="1500"/>
              <a:buChar char="➢"/>
            </a:pPr>
            <a:r>
              <a:rPr lang="en-US" sz="1500">
                <a:solidFill>
                  <a:schemeClr val="lt1"/>
                </a:solidFill>
                <a:highlight>
                  <a:srgbClr val="271C5E"/>
                </a:highlight>
                <a:latin typeface="Arial"/>
                <a:ea typeface="Arial"/>
                <a:cs typeface="Arial"/>
                <a:sym typeface="Arial"/>
              </a:rPr>
              <a:t>Fund the DEI Working Group to continue DEI prioritization and efforts within GLOBE. </a:t>
            </a:r>
            <a:endParaRPr sz="1500">
              <a:solidFill>
                <a:schemeClr val="lt1"/>
              </a:solidFill>
              <a:highlight>
                <a:srgbClr val="271C5E"/>
              </a:highlight>
              <a:latin typeface="Arial"/>
              <a:ea typeface="Arial"/>
              <a:cs typeface="Arial"/>
              <a:sym typeface="Arial"/>
            </a:endParaRPr>
          </a:p>
          <a:p>
            <a:pPr indent="-323850" lvl="1" marL="914400" rtl="0" algn="l">
              <a:lnSpc>
                <a:spcPct val="115000"/>
              </a:lnSpc>
              <a:spcBef>
                <a:spcPts val="0"/>
              </a:spcBef>
              <a:spcAft>
                <a:spcPts val="0"/>
              </a:spcAft>
              <a:buClr>
                <a:schemeClr val="lt1"/>
              </a:buClr>
              <a:buSzPts val="1500"/>
              <a:buChar char="➢"/>
            </a:pPr>
            <a:r>
              <a:rPr lang="en-US" sz="1500">
                <a:solidFill>
                  <a:schemeClr val="lt1"/>
                </a:solidFill>
                <a:highlight>
                  <a:srgbClr val="271C5E"/>
                </a:highlight>
                <a:latin typeface="Arial"/>
                <a:ea typeface="Arial"/>
                <a:cs typeface="Arial"/>
                <a:sym typeface="Arial"/>
              </a:rPr>
              <a:t>Fund the creation of a sharable research library that contains DEI materials. </a:t>
            </a:r>
            <a:endParaRPr sz="1500">
              <a:solidFill>
                <a:schemeClr val="lt1"/>
              </a:solidFill>
              <a:highlight>
                <a:srgbClr val="271C5E"/>
              </a:highlight>
              <a:latin typeface="Arial"/>
              <a:ea typeface="Arial"/>
              <a:cs typeface="Arial"/>
              <a:sym typeface="Arial"/>
            </a:endParaRPr>
          </a:p>
          <a:p>
            <a:pPr indent="-323850" lvl="1" marL="914400" rtl="0" algn="l">
              <a:lnSpc>
                <a:spcPct val="115000"/>
              </a:lnSpc>
              <a:spcBef>
                <a:spcPts val="0"/>
              </a:spcBef>
              <a:spcAft>
                <a:spcPts val="0"/>
              </a:spcAft>
              <a:buClr>
                <a:schemeClr val="lt1"/>
              </a:buClr>
              <a:buSzPts val="1500"/>
              <a:buChar char="➢"/>
            </a:pPr>
            <a:r>
              <a:rPr lang="en-US" sz="1500">
                <a:solidFill>
                  <a:schemeClr val="lt1"/>
                </a:solidFill>
                <a:highlight>
                  <a:srgbClr val="271C5E"/>
                </a:highlight>
                <a:latin typeface="Arial"/>
                <a:ea typeface="Arial"/>
                <a:cs typeface="Arial"/>
                <a:sym typeface="Arial"/>
              </a:rPr>
              <a:t>Support DEI-related participation in GLOBE through support like stipends to partner with faculty at minority-serving institutions.</a:t>
            </a:r>
            <a:endParaRPr sz="1500">
              <a:solidFill>
                <a:schemeClr val="lt1"/>
              </a:solidFill>
              <a:highlight>
                <a:srgbClr val="271C5E"/>
              </a:highlight>
              <a:latin typeface="Arial"/>
              <a:ea typeface="Arial"/>
              <a:cs typeface="Arial"/>
              <a:sym typeface="Arial"/>
            </a:endParaRPr>
          </a:p>
          <a:p>
            <a:pPr indent="-323850" lvl="1" marL="914400" rtl="0" algn="l">
              <a:lnSpc>
                <a:spcPct val="115000"/>
              </a:lnSpc>
              <a:spcBef>
                <a:spcPts val="0"/>
              </a:spcBef>
              <a:spcAft>
                <a:spcPts val="0"/>
              </a:spcAft>
              <a:buClr>
                <a:schemeClr val="lt1"/>
              </a:buClr>
              <a:buSzPts val="1500"/>
              <a:buChar char="➢"/>
            </a:pPr>
            <a:r>
              <a:rPr lang="en-US" sz="1500">
                <a:solidFill>
                  <a:schemeClr val="lt1"/>
                </a:solidFill>
                <a:highlight>
                  <a:srgbClr val="271C5E"/>
                </a:highlight>
                <a:latin typeface="Arial"/>
                <a:ea typeface="Arial"/>
                <a:cs typeface="Arial"/>
                <a:sym typeface="Arial"/>
              </a:rPr>
              <a:t>Create a DEI GLOBE-named award and provide funding for it at these major science competitions. This would help promote branding and recognition for GLOBE science.</a:t>
            </a:r>
            <a:endParaRPr sz="1500">
              <a:solidFill>
                <a:schemeClr val="lt1"/>
              </a:solidFill>
              <a:highlight>
                <a:srgbClr val="271C5E"/>
              </a:highlight>
              <a:latin typeface="Arial"/>
              <a:ea typeface="Arial"/>
              <a:cs typeface="Arial"/>
              <a:sym typeface="Arial"/>
            </a:endParaRPr>
          </a:p>
          <a:p>
            <a:pPr indent="-323850" lvl="1" marL="914400" rtl="0" algn="l">
              <a:lnSpc>
                <a:spcPct val="115000"/>
              </a:lnSpc>
              <a:spcBef>
                <a:spcPts val="0"/>
              </a:spcBef>
              <a:spcAft>
                <a:spcPts val="0"/>
              </a:spcAft>
              <a:buClr>
                <a:schemeClr val="lt1"/>
              </a:buClr>
              <a:buSzPts val="1500"/>
              <a:buChar char="➢"/>
            </a:pPr>
            <a:r>
              <a:rPr lang="en-US" sz="1500">
                <a:solidFill>
                  <a:schemeClr val="lt1"/>
                </a:solidFill>
                <a:highlight>
                  <a:srgbClr val="271C5E"/>
                </a:highlight>
                <a:latin typeface="Arial"/>
                <a:ea typeface="Arial"/>
                <a:cs typeface="Arial"/>
                <a:sym typeface="Arial"/>
              </a:rPr>
              <a:t>Promote the engagement of diverse scientists who routinely use GLOBE-generated data through the creation of mini-grant programs, with the requirement that the scientists follow the GLOBE DEI criteria as part of their efforts.</a:t>
            </a:r>
            <a:endParaRPr sz="1500">
              <a:solidFill>
                <a:schemeClr val="lt1"/>
              </a:solidFill>
              <a:highlight>
                <a:srgbClr val="271C5E"/>
              </a:highlight>
              <a:latin typeface="Arial"/>
              <a:ea typeface="Arial"/>
              <a:cs typeface="Arial"/>
              <a:sym typeface="Arial"/>
            </a:endParaRPr>
          </a:p>
          <a:p>
            <a:pPr indent="-323850" lvl="1" marL="914400" rtl="0" algn="l">
              <a:lnSpc>
                <a:spcPct val="115000"/>
              </a:lnSpc>
              <a:spcBef>
                <a:spcPts val="0"/>
              </a:spcBef>
              <a:spcAft>
                <a:spcPts val="0"/>
              </a:spcAft>
              <a:buClr>
                <a:schemeClr val="lt1"/>
              </a:buClr>
              <a:buSzPts val="1500"/>
              <a:buChar char="➢"/>
            </a:pPr>
            <a:r>
              <a:rPr lang="en-US" sz="1500">
                <a:solidFill>
                  <a:schemeClr val="lt1"/>
                </a:solidFill>
                <a:highlight>
                  <a:srgbClr val="271C5E"/>
                </a:highlight>
                <a:latin typeface="Arial"/>
                <a:ea typeface="Arial"/>
                <a:cs typeface="Arial"/>
                <a:sym typeface="Arial"/>
              </a:rPr>
              <a:t>Identify some new DEI initiatives that go beyond GLOBE as usual operations that would be conducted on an on-going basis, but which specifically focus on diverse audiences (e.g., a recruitment campaign).</a:t>
            </a:r>
            <a:endParaRPr sz="1500">
              <a:solidFill>
                <a:schemeClr val="lt1"/>
              </a:solidFill>
              <a:highlight>
                <a:srgbClr val="271C5E"/>
              </a:highlight>
              <a:latin typeface="Arial"/>
              <a:ea typeface="Arial"/>
              <a:cs typeface="Arial"/>
              <a:sym typeface="Arial"/>
            </a:endParaRPr>
          </a:p>
          <a:p>
            <a:pPr indent="0" lvl="0" marL="0" rtl="0" algn="l">
              <a:spcBef>
                <a:spcPts val="0"/>
              </a:spcBef>
              <a:spcAft>
                <a:spcPts val="0"/>
              </a:spcAft>
              <a:buNone/>
            </a:pPr>
            <a:r>
              <a:t/>
            </a:r>
            <a:endParaRPr/>
          </a:p>
        </p:txBody>
      </p:sp>
      <p:sp>
        <p:nvSpPr>
          <p:cNvPr id="292" name="Google Shape;292;g8c21028f67_1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8c21028f67_1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8c21028f67_1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Clr>
                <a:srgbClr val="000000"/>
              </a:buClr>
              <a:buSzPts val="1800"/>
              <a:buChar char="❖"/>
            </a:pPr>
            <a:r>
              <a:rPr lang="en-US" sz="1800">
                <a:solidFill>
                  <a:srgbClr val="000000"/>
                </a:solidFill>
                <a:latin typeface="Arial"/>
                <a:ea typeface="Arial"/>
                <a:cs typeface="Arial"/>
                <a:sym typeface="Arial"/>
              </a:rPr>
              <a:t>Increase the visibility of GLOBE among new audiences through expanded GLOBE branding, marketing, and outreach. </a:t>
            </a:r>
            <a:endParaRPr sz="1800">
              <a:solidFill>
                <a:srgbClr val="000000"/>
              </a:solidFill>
              <a:latin typeface="Arial"/>
              <a:ea typeface="Arial"/>
              <a:cs typeface="Arial"/>
              <a:sym typeface="Aria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latin typeface="Arial"/>
                <a:ea typeface="Arial"/>
                <a:cs typeface="Arial"/>
                <a:sym typeface="Arial"/>
              </a:rPr>
              <a:t>Create DEI marketing materials for GLOBE to raise the prominence of DEI as a priority.</a:t>
            </a:r>
            <a:endParaRPr sz="1800">
              <a:solidFill>
                <a:srgbClr val="000000"/>
              </a:solidFill>
              <a:latin typeface="Arial"/>
              <a:ea typeface="Arial"/>
              <a:cs typeface="Arial"/>
              <a:sym typeface="Arial"/>
            </a:endParaRPr>
          </a:p>
          <a:p>
            <a:pPr indent="-342900" lvl="1" marL="914400" rtl="0" algn="l">
              <a:lnSpc>
                <a:spcPct val="115000"/>
              </a:lnSpc>
              <a:spcBef>
                <a:spcPts val="0"/>
              </a:spcBef>
              <a:spcAft>
                <a:spcPts val="0"/>
              </a:spcAft>
              <a:buClr>
                <a:srgbClr val="000000"/>
              </a:buClr>
              <a:buSzPts val="1800"/>
              <a:buChar char="➢"/>
            </a:pPr>
            <a:r>
              <a:rPr lang="en-US" sz="1800">
                <a:solidFill>
                  <a:srgbClr val="000000"/>
                </a:solidFill>
                <a:latin typeface="Arial"/>
                <a:ea typeface="Arial"/>
                <a:cs typeface="Arial"/>
                <a:sym typeface="Arial"/>
              </a:rPr>
              <a:t>Add DEI Section in monthly GIO Newsbriefs and highlight DEI opportunities.</a:t>
            </a:r>
            <a:endParaRPr sz="1800">
              <a:solidFill>
                <a:srgbClr val="000000"/>
              </a:solidFill>
              <a:latin typeface="Arial"/>
              <a:ea typeface="Arial"/>
              <a:cs typeface="Arial"/>
              <a:sym typeface="Aria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latin typeface="Arial"/>
                <a:ea typeface="Arial"/>
                <a:cs typeface="Arial"/>
                <a:sym typeface="Arial"/>
              </a:rPr>
              <a:t>Create a media channel, web page and hashtag that highlights inspiring stories about who is doing GLOBE, showcasing the diverse community to highlight DEI themes/projects. </a:t>
            </a:r>
            <a:endParaRPr sz="3500">
              <a:solidFill>
                <a:srgbClr val="000000"/>
              </a:solidFill>
            </a:endParaRPr>
          </a:p>
          <a:p>
            <a:pPr indent="0" lvl="0" marL="0" rtl="0" algn="l">
              <a:spcBef>
                <a:spcPts val="0"/>
              </a:spcBef>
              <a:spcAft>
                <a:spcPts val="0"/>
              </a:spcAft>
              <a:buNone/>
            </a:pPr>
            <a:r>
              <a:t/>
            </a:r>
            <a:endParaRPr>
              <a:solidFill>
                <a:srgbClr val="000000"/>
              </a:solidFill>
            </a:endParaRPr>
          </a:p>
        </p:txBody>
      </p:sp>
      <p:sp>
        <p:nvSpPr>
          <p:cNvPr id="300" name="Google Shape;300;g8c21028f67_1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8c21028f67_6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8c21028f67_6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Summary of Areas in the GLOBE Ecosystem targeted for DEI Action:  How do we instill DEI consciousness in the different </a:t>
            </a:r>
            <a:r>
              <a:rPr lang="en-US"/>
              <a:t>components</a:t>
            </a:r>
            <a:r>
              <a:rPr lang="en-US"/>
              <a:t> of the  GLOBE Ecosystem - Structure , Assessments &amp; Accountability, Resources, GLOBE Members-Training Opportunities, Partnerships, Funding, Communication and Outreach and int each one of us in the GLOBE Family?</a:t>
            </a:r>
            <a:endParaRPr/>
          </a:p>
          <a:p>
            <a:pPr indent="0" lvl="0" marL="0" rtl="0" algn="l">
              <a:spcBef>
                <a:spcPts val="0"/>
              </a:spcBef>
              <a:spcAft>
                <a:spcPts val="0"/>
              </a:spcAft>
              <a:buNone/>
            </a:pPr>
            <a:r>
              <a:rPr lang="en-US"/>
              <a:t>All areas are interconnected and instilled with DEI.</a:t>
            </a:r>
            <a:endParaRPr/>
          </a:p>
        </p:txBody>
      </p:sp>
      <p:sp>
        <p:nvSpPr>
          <p:cNvPr id="308" name="Google Shape;308;g8c21028f67_65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8c21028f67_2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8c21028f67_2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 and Katie facilitate - Task Force Answers</a:t>
            </a:r>
            <a:endParaRPr/>
          </a:p>
        </p:txBody>
      </p:sp>
      <p:sp>
        <p:nvSpPr>
          <p:cNvPr id="316" name="Google Shape;316;g8c21028f67_2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8c21028f67_2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8c21028f67_2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Katie </a:t>
            </a:r>
            <a:endParaRPr/>
          </a:p>
        </p:txBody>
      </p:sp>
      <p:sp>
        <p:nvSpPr>
          <p:cNvPr id="324" name="Google Shape;324;g8c21028f67_2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8c21028f67_1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8c21028f67_1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8c21028f67_1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118" name="Google Shape;1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David and Josette talking about the process of how each came about</a:t>
            </a:r>
            <a:endParaRPr/>
          </a:p>
          <a:p>
            <a:pPr indent="0" lvl="0" marL="0" rtl="0" algn="l">
              <a:spcBef>
                <a:spcPts val="0"/>
              </a:spcBef>
              <a:spcAft>
                <a:spcPts val="0"/>
              </a:spcAft>
              <a:buNone/>
            </a:pPr>
            <a:r>
              <a:rPr lang="en-US"/>
              <a:t>*Mention the bullet breakdown is NOT actually how the vision/mission is presented, we just broke it down for accessibility</a:t>
            </a:r>
            <a:endParaRPr/>
          </a:p>
        </p:txBody>
      </p:sp>
      <p:sp>
        <p:nvSpPr>
          <p:cNvPr id="127" name="Google Shape;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8c21028f67_1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David and Josette talking about the process of how each came about</a:t>
            </a:r>
            <a:endParaRPr/>
          </a:p>
          <a:p>
            <a:pPr indent="0" lvl="0" marL="0" rtl="0" algn="l">
              <a:spcBef>
                <a:spcPts val="0"/>
              </a:spcBef>
              <a:spcAft>
                <a:spcPts val="0"/>
              </a:spcAft>
              <a:buNone/>
            </a:pPr>
            <a:r>
              <a:rPr lang="en-US"/>
              <a:t>This mission is about the importance of action!</a:t>
            </a:r>
            <a:endParaRPr/>
          </a:p>
          <a:p>
            <a:pPr indent="0" lvl="0" marL="0" rtl="0" algn="l">
              <a:spcBef>
                <a:spcPts val="0"/>
              </a:spcBef>
              <a:spcAft>
                <a:spcPts val="0"/>
              </a:spcAft>
              <a:buClr>
                <a:schemeClr val="dk1"/>
              </a:buClr>
              <a:buSzPts val="1100"/>
              <a:buFont typeface="Arial"/>
              <a:buNone/>
            </a:pPr>
            <a:r>
              <a:rPr lang="en-US"/>
              <a:t>*Mention the bullet breakdown is NOT actually how the vision/mission is presented, we just broke it down for accessibility</a:t>
            </a:r>
            <a:endParaRPr/>
          </a:p>
        </p:txBody>
      </p:sp>
      <p:sp>
        <p:nvSpPr>
          <p:cNvPr id="135" name="Google Shape;135;g8c21028f67_1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8c21028f67_1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8c21028f67_1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Juan</a:t>
            </a:r>
            <a:endParaRPr/>
          </a:p>
        </p:txBody>
      </p:sp>
      <p:sp>
        <p:nvSpPr>
          <p:cNvPr id="144" name="Google Shape;144;g8c21028f67_1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Juan </a:t>
            </a:r>
            <a:endParaRPr/>
          </a:p>
        </p:txBody>
      </p:sp>
      <p:sp>
        <p:nvSpPr>
          <p:cNvPr id="159" name="Google Shape;15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8c21028f67_14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8c21028f67_14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Juan</a:t>
            </a:r>
            <a:endParaRPr/>
          </a:p>
        </p:txBody>
      </p:sp>
      <p:sp>
        <p:nvSpPr>
          <p:cNvPr id="170" name="Google Shape;170;g8c21028f67_14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8c21028f67_14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8c21028f67_14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Juan</a:t>
            </a:r>
            <a:endParaRPr/>
          </a:p>
        </p:txBody>
      </p:sp>
      <p:sp>
        <p:nvSpPr>
          <p:cNvPr id="187" name="Google Shape;187;g8c21028f67_14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9" name="Google Shape;89;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2" name="Google Shape;92;p11"/>
          <p:cNvSpPr txBox="1"/>
          <p:nvPr/>
        </p:nvSpPr>
        <p:spPr>
          <a:xfrm>
            <a:off x="838200" y="365125"/>
            <a:ext cx="11353800" cy="11588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6" name="Google Shape;9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953491"/>
            <a:ext cx="10515600" cy="4223472"/>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On the left there are 3 concentric circles, outer circle has 25 stars going around, bottom center on same circle has dates 1995-2020; mid circle has decorative waves, inner circle shows sky on top and earth on bottom with words 25th anniversary on the front.&#10;Then to the right of the concentric circles, there are the words The Globe Program followed by a small oval with 3 figures of children inside the oval, in front of a globe." id="27" name="Google Shape;27;p3" title="GLOBE 25th Anniversary Logo"/>
          <p:cNvPicPr preferRelativeResize="0"/>
          <p:nvPr/>
        </p:nvPicPr>
        <p:blipFill rotWithShape="1">
          <a:blip r:embed="rId2">
            <a:alphaModFix/>
          </a:blip>
          <a:srcRect b="0" l="0" r="0" t="0"/>
          <a:stretch/>
        </p:blipFill>
        <p:spPr>
          <a:xfrm>
            <a:off x="838200" y="6234971"/>
            <a:ext cx="2185468" cy="623029"/>
          </a:xfrm>
          <a:prstGeom prst="rect">
            <a:avLst/>
          </a:prstGeom>
          <a:noFill/>
          <a:ln>
            <a:noFill/>
          </a:ln>
        </p:spPr>
      </p:pic>
      <p:sp>
        <p:nvSpPr>
          <p:cNvPr id="28" name="Google Shape;28;p3"/>
          <p:cNvSpPr txBox="1"/>
          <p:nvPr/>
        </p:nvSpPr>
        <p:spPr>
          <a:xfrm>
            <a:off x="838200" y="365125"/>
            <a:ext cx="11353800" cy="11588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 name="Google Shape;32;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3" name="Google Shape;33;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4"/>
          <p:cNvSpPr txBox="1"/>
          <p:nvPr/>
        </p:nvSpPr>
        <p:spPr>
          <a:xfrm>
            <a:off x="838200" y="365125"/>
            <a:ext cx="11353800" cy="11588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descr="On the left there are 3 concentric circles, outer circle has 25 stars going around, bottom center on same circle has dates 1995-2020; mid circle has decorative waves, inner circle shows sky on top and earth on bottom with words 25th anniversary on the front.&#10;Then to the right of the concentric circles, there are the words The Globe Program followed by a small oval with 3 figures of children inside the oval, in front of a globe." id="37" name="Google Shape;37;p4" title="GLOBE 25th Anniversary Logo"/>
          <p:cNvPicPr preferRelativeResize="0"/>
          <p:nvPr/>
        </p:nvPicPr>
        <p:blipFill rotWithShape="1">
          <a:blip r:embed="rId2">
            <a:alphaModFix/>
          </a:blip>
          <a:srcRect b="0" l="0" r="0" t="0"/>
          <a:stretch/>
        </p:blipFill>
        <p:spPr>
          <a:xfrm>
            <a:off x="838200" y="6234971"/>
            <a:ext cx="2185468" cy="62302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7" name="Google Shape;47;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8" name="Google Shape;48;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9" name="Google Shape;49;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 name="Google Shape;50;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6"/>
          <p:cNvSpPr txBox="1"/>
          <p:nvPr/>
        </p:nvSpPr>
        <p:spPr>
          <a:xfrm>
            <a:off x="838200" y="365125"/>
            <a:ext cx="11353800" cy="11588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descr="On the left there are 3 concentric circles, outer circle has 25 stars going around, bottom center on same circle has dates 1995-2020; mid circle has decorative waves, inner circle shows sky on top and earth on bottom with words 25th anniversary on the front.&#10;Then to the right of the concentric circles, there are the words The Globe Program followed by a small oval with 3 figures of children inside the oval, in front of a globe." id="54" name="Google Shape;54;p6" title="GLOBE 25th Anniversary Logo"/>
          <p:cNvPicPr preferRelativeResize="0"/>
          <p:nvPr/>
        </p:nvPicPr>
        <p:blipFill rotWithShape="1">
          <a:blip r:embed="rId2">
            <a:alphaModFix/>
          </a:blip>
          <a:srcRect b="0" l="0" r="0" t="0"/>
          <a:stretch/>
        </p:blipFill>
        <p:spPr>
          <a:xfrm>
            <a:off x="838200" y="6234971"/>
            <a:ext cx="2185468" cy="62302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7"/>
          <p:cNvSpPr txBox="1"/>
          <p:nvPr/>
        </p:nvSpPr>
        <p:spPr>
          <a:xfrm>
            <a:off x="838200" y="365125"/>
            <a:ext cx="11353800" cy="11588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descr="On the left there are 3 concentric circles, outer circle has 25 stars going around, bottom center on same circle has dates 1995-2020; mid circle has decorative waves, inner circle shows sky on top and earth on bottom with words 25th anniversary on the front.&#10;Then to the right of the concentric circles, there are the words The Globe Program followed by a small oval with 3 figures of children inside the oval, in front of a globe." id="61" name="Google Shape;61;p7" title="GLOBE 25th Anniversary Logo"/>
          <p:cNvPicPr preferRelativeResize="0"/>
          <p:nvPr/>
        </p:nvPicPr>
        <p:blipFill rotWithShape="1">
          <a:blip r:embed="rId2">
            <a:alphaModFix/>
          </a:blip>
          <a:srcRect b="0" l="0" r="0" t="0"/>
          <a:stretch/>
        </p:blipFill>
        <p:spPr>
          <a:xfrm>
            <a:off x="838200" y="6234971"/>
            <a:ext cx="2185468" cy="62302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8"/>
          <p:cNvSpPr txBox="1"/>
          <p:nvPr/>
        </p:nvSpPr>
        <p:spPr>
          <a:xfrm>
            <a:off x="838200" y="365125"/>
            <a:ext cx="11353800" cy="11588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descr="On the left there are 3 concentric circles, outer circle has 25 stars going around, bottom center on same circle has dates 1995-2020; mid circle has decorative waves, inner circle shows sky on top and earth on bottom with words 25th anniversary on the front.&#10;Then to the right of the concentric circles, there are the words The Globe Program followed by a small oval with 3 figures of children inside the oval, in front of a globe." id="67" name="Google Shape;67;p8" title="GLOBE 25th Anniversary Logo"/>
          <p:cNvPicPr preferRelativeResize="0"/>
          <p:nvPr/>
        </p:nvPicPr>
        <p:blipFill rotWithShape="1">
          <a:blip r:embed="rId2">
            <a:alphaModFix/>
          </a:blip>
          <a:srcRect b="0" l="0" r="0" t="0"/>
          <a:stretch/>
        </p:blipFill>
        <p:spPr>
          <a:xfrm>
            <a:off x="838200" y="6234971"/>
            <a:ext cx="2185468" cy="62302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71" name="Google Shape;7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72" name="Google Shape;7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5" name="Google Shape;75;p9"/>
          <p:cNvSpPr txBox="1"/>
          <p:nvPr/>
        </p:nvSpPr>
        <p:spPr>
          <a:xfrm>
            <a:off x="838200" y="365125"/>
            <a:ext cx="11353800" cy="11588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descr="On the left there are 3 concentric circles, outer circle has 25 stars going around, bottom center on same circle has dates 1995-2020; mid circle has decorative waves, inner circle shows sky on top and earth on bottom with words 25th anniversary on the front.&#10;Then to the right of the concentric circles, there are the words The Globe Program followed by a small oval with 3 figures of children inside the oval, in front of a globe." id="76" name="Google Shape;76;p9" title="GLOBE 25th Anniversary Logo"/>
          <p:cNvPicPr preferRelativeResize="0"/>
          <p:nvPr/>
        </p:nvPicPr>
        <p:blipFill rotWithShape="1">
          <a:blip r:embed="rId2">
            <a:alphaModFix/>
          </a:blip>
          <a:srcRect b="0" l="0" r="0" t="0"/>
          <a:stretch/>
        </p:blipFill>
        <p:spPr>
          <a:xfrm>
            <a:off x="838200" y="6234971"/>
            <a:ext cx="2185468" cy="62302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80" name="Google Shape;80;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81" name="Google Shape;81;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4" name="Google Shape;84;p10"/>
          <p:cNvSpPr txBox="1"/>
          <p:nvPr/>
        </p:nvSpPr>
        <p:spPr>
          <a:xfrm>
            <a:off x="838200" y="365125"/>
            <a:ext cx="11353800" cy="11588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descr="On the left there are 3 concentric circles, outer circle has 25 stars going around, bottom center on same circle has dates 1995-2020; mid circle has decorative waves, inner circle shows sky on top and earth on bottom with words 25th anniversary on the front.&#10;Then to the right of the concentric circles, there are the words The Globe Program followed by a small oval with 3 figures of children inside the oval, in front of a globe." id="85" name="Google Shape;85;p10" title="GLOBE 25th Anniversary Logo"/>
          <p:cNvPicPr preferRelativeResize="0"/>
          <p:nvPr/>
        </p:nvPicPr>
        <p:blipFill rotWithShape="1">
          <a:blip r:embed="rId2">
            <a:alphaModFix/>
          </a:blip>
          <a:srcRect b="0" l="0" r="0" t="0"/>
          <a:stretch/>
        </p:blipFill>
        <p:spPr>
          <a:xfrm>
            <a:off x="838200" y="6234971"/>
            <a:ext cx="2185468" cy="6230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C5E"/>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crowd.cc/2020virtualmeeting" TargetMode="External"/><Relationship Id="rId4" Type="http://schemas.openxmlformats.org/officeDocument/2006/relationships/hyperlink" Target="https://crowd.cc/s/3RKl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jpg"/><Relationship Id="rId4" Type="http://schemas.openxmlformats.org/officeDocument/2006/relationships/image" Target="../media/image19.jpg"/><Relationship Id="rId5" Type="http://schemas.openxmlformats.org/officeDocument/2006/relationships/image" Target="../media/image24.jpg"/><Relationship Id="rId6" Type="http://schemas.openxmlformats.org/officeDocument/2006/relationships/image" Target="../media/image21.jpg"/><Relationship Id="rId7" Type="http://schemas.openxmlformats.org/officeDocument/2006/relationships/image" Target="../media/image23.jpg"/><Relationship Id="rId8"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jpg"/><Relationship Id="rId4" Type="http://schemas.openxmlformats.org/officeDocument/2006/relationships/image" Target="../media/image26.jpg"/><Relationship Id="rId5" Type="http://schemas.openxmlformats.org/officeDocument/2006/relationships/image" Target="../media/image9.jpg"/><Relationship Id="rId6"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8.jpg"/><Relationship Id="rId7"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14.jpg"/><Relationship Id="rId5" Type="http://schemas.openxmlformats.org/officeDocument/2006/relationships/image" Target="../media/image28.jpg"/><Relationship Id="rId6"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2" name="Shape 102"/>
        <p:cNvGrpSpPr/>
        <p:nvPr/>
      </p:nvGrpSpPr>
      <p:grpSpPr>
        <a:xfrm>
          <a:off x="0" y="0"/>
          <a:ext cx="0" cy="0"/>
          <a:chOff x="0" y="0"/>
          <a:chExt cx="0" cy="0"/>
        </a:xfrm>
      </p:grpSpPr>
      <p:sp>
        <p:nvSpPr>
          <p:cNvPr id="103" name="Google Shape;103;p13"/>
          <p:cNvSpPr txBox="1"/>
          <p:nvPr>
            <p:ph type="ctrTitle"/>
          </p:nvPr>
        </p:nvSpPr>
        <p:spPr>
          <a:xfrm>
            <a:off x="1771649" y="3576319"/>
            <a:ext cx="9144000" cy="16468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Calibri"/>
              <a:buNone/>
            </a:pPr>
            <a:br>
              <a:rPr lang="en-US" sz="5200"/>
            </a:br>
            <a:r>
              <a:rPr lang="en-US" sz="5200"/>
              <a:t>Diversity, Equity &amp; Inclusion (DEI) </a:t>
            </a:r>
            <a:br>
              <a:rPr lang="en-US" sz="5200"/>
            </a:br>
            <a:r>
              <a:rPr lang="en-US" sz="5200"/>
              <a:t>Task Force</a:t>
            </a:r>
            <a:endParaRPr sz="5200"/>
          </a:p>
        </p:txBody>
      </p:sp>
      <p:sp>
        <p:nvSpPr>
          <p:cNvPr id="104" name="Google Shape;104;p13"/>
          <p:cNvSpPr txBox="1"/>
          <p:nvPr>
            <p:ph idx="1" type="subTitle"/>
          </p:nvPr>
        </p:nvSpPr>
        <p:spPr>
          <a:xfrm>
            <a:off x="1771649" y="5599113"/>
            <a:ext cx="9144000" cy="101504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US"/>
              <a:t>Annual Meeting Presentation</a:t>
            </a:r>
            <a:endParaRPr/>
          </a:p>
        </p:txBody>
      </p:sp>
      <p:pic>
        <p:nvPicPr>
          <p:cNvPr descr="On the left there are 3 concentric circles, outer circle has 25 stars going around, bottom center on same circle has dates 1995-2020; mid circle has decorative waves, inner circle shows sky on top and earth on bottom with words 25th anniversary on the front.&#10;Then to the right of the concentric circles, there are the words The Globe Program followed by a small oval with 3 figures of children inside the oval, in front of a globe." id="105" name="Google Shape;105;p13" title="GLOBE Program 25th Anniversary Logo"/>
          <p:cNvPicPr preferRelativeResize="0"/>
          <p:nvPr/>
        </p:nvPicPr>
        <p:blipFill rotWithShape="1">
          <a:blip r:embed="rId3">
            <a:alphaModFix/>
          </a:blip>
          <a:srcRect b="0" l="0" r="0" t="0"/>
          <a:stretch/>
        </p:blipFill>
        <p:spPr>
          <a:xfrm>
            <a:off x="0" y="0"/>
            <a:ext cx="12192000" cy="3474719"/>
          </a:xfrm>
          <a:prstGeom prst="rect">
            <a:avLst/>
          </a:prstGeom>
          <a:noFill/>
          <a:ln>
            <a:noFill/>
          </a:ln>
        </p:spPr>
      </p:pic>
      <p:pic>
        <p:nvPicPr>
          <p:cNvPr descr="A banner showing Sponsored by NASA and the NASA logo, Supported by NSF, NOAA, and Department of State with their logos, and Implemented by UCAR with the UCAR logo" id="106" name="Google Shape;106;p13" title="GLOBE Sponsor Strip"/>
          <p:cNvPicPr preferRelativeResize="0"/>
          <p:nvPr/>
        </p:nvPicPr>
        <p:blipFill>
          <a:blip r:embed="rId4">
            <a:alphaModFix/>
          </a:blip>
          <a:stretch>
            <a:fillRect/>
          </a:stretch>
        </p:blipFill>
        <p:spPr>
          <a:xfrm>
            <a:off x="2539701" y="6216400"/>
            <a:ext cx="7112599" cy="641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EQUITY</a:t>
            </a:r>
            <a:endParaRPr/>
          </a:p>
        </p:txBody>
      </p:sp>
      <p:sp>
        <p:nvSpPr>
          <p:cNvPr id="205" name="Google Shape;205;p22"/>
          <p:cNvSpPr txBox="1"/>
          <p:nvPr>
            <p:ph idx="1" type="body"/>
          </p:nvPr>
        </p:nvSpPr>
        <p:spPr>
          <a:xfrm>
            <a:off x="838200" y="1658763"/>
            <a:ext cx="5181600" cy="468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2500">
                <a:solidFill>
                  <a:srgbClr val="FFFFFF"/>
                </a:solidFill>
                <a:latin typeface="Arial"/>
                <a:ea typeface="Arial"/>
                <a:cs typeface="Arial"/>
                <a:sym typeface="Arial"/>
              </a:rPr>
              <a:t>Equity</a:t>
            </a:r>
            <a:r>
              <a:rPr lang="en-US" sz="2500">
                <a:solidFill>
                  <a:srgbClr val="FFFFFF"/>
                </a:solidFill>
                <a:latin typeface="Arial"/>
                <a:ea typeface="Arial"/>
                <a:cs typeface="Arial"/>
                <a:sym typeface="Arial"/>
              </a:rPr>
              <a:t> is fair treatment, access, opportunity, and advancement for all people, with just inclusion in which all can participate, prosper, benefit, and reach their full potential. </a:t>
            </a:r>
            <a:endParaRPr sz="2500">
              <a:solidFill>
                <a:srgbClr val="FFFFFF"/>
              </a:solidFill>
              <a:latin typeface="Arial"/>
              <a:ea typeface="Arial"/>
              <a:cs typeface="Arial"/>
              <a:sym typeface="Arial"/>
            </a:endParaRPr>
          </a:p>
          <a:p>
            <a:pPr indent="0" lvl="0" marL="0" rtl="0" algn="l">
              <a:lnSpc>
                <a:spcPct val="115000"/>
              </a:lnSpc>
              <a:spcBef>
                <a:spcPts val="0"/>
              </a:spcBef>
              <a:spcAft>
                <a:spcPts val="0"/>
              </a:spcAft>
              <a:buNone/>
            </a:pPr>
            <a:r>
              <a:rPr lang="en-US" sz="2500">
                <a:solidFill>
                  <a:srgbClr val="FFFFFF"/>
                </a:solidFill>
                <a:latin typeface="Arial"/>
                <a:ea typeface="Arial"/>
                <a:cs typeface="Arial"/>
                <a:sym typeface="Arial"/>
              </a:rPr>
              <a:t>This means striving to identify and eliminate barriers that have prevented the full participation of some groups.</a:t>
            </a:r>
            <a:endParaRPr sz="4200">
              <a:solidFill>
                <a:srgbClr val="FFFFFF"/>
              </a:solidFill>
            </a:endParaRPr>
          </a:p>
        </p:txBody>
      </p:sp>
      <p:sp>
        <p:nvSpPr>
          <p:cNvPr id="206" name="Google Shape;20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207" name="Google Shape;20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8" name="Google Shape;208;p22"/>
          <p:cNvPicPr preferRelativeResize="0"/>
          <p:nvPr/>
        </p:nvPicPr>
        <p:blipFill>
          <a:blip r:embed="rId3">
            <a:alphaModFix/>
          </a:blip>
          <a:stretch>
            <a:fillRect/>
          </a:stretch>
        </p:blipFill>
        <p:spPr>
          <a:xfrm>
            <a:off x="6096000" y="2438838"/>
            <a:ext cx="5871074" cy="3124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3"/>
          <p:cNvSpPr txBox="1"/>
          <p:nvPr>
            <p:ph type="title"/>
          </p:nvPr>
        </p:nvSpPr>
        <p:spPr>
          <a:xfrm>
            <a:off x="838200" y="365125"/>
            <a:ext cx="11353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INCLUSION 															        1/3</a:t>
            </a:r>
            <a:endParaRPr/>
          </a:p>
        </p:txBody>
      </p:sp>
      <p:sp>
        <p:nvSpPr>
          <p:cNvPr id="214" name="Google Shape;214;p23"/>
          <p:cNvSpPr txBox="1"/>
          <p:nvPr>
            <p:ph idx="1" type="body"/>
          </p:nvPr>
        </p:nvSpPr>
        <p:spPr>
          <a:xfrm>
            <a:off x="534725" y="1690700"/>
            <a:ext cx="4945500" cy="43515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None/>
            </a:pPr>
            <a:r>
              <a:rPr lang="en-US" sz="2600">
                <a:solidFill>
                  <a:srgbClr val="FFFFFF"/>
                </a:solidFill>
              </a:rPr>
              <a:t>Ensuring</a:t>
            </a:r>
            <a:r>
              <a:rPr b="1" lang="en-US" sz="2600">
                <a:solidFill>
                  <a:srgbClr val="FFFFFF"/>
                </a:solidFill>
              </a:rPr>
              <a:t> </a:t>
            </a:r>
            <a:r>
              <a:rPr lang="en-US" sz="2600">
                <a:solidFill>
                  <a:srgbClr val="FFFFFF"/>
                </a:solidFill>
              </a:rPr>
              <a:t>respect of the individual identities and contributions of participants engaged in executing GLOBE’s vision, mission, and strategic priorities. Ensuring that GLOBE is a safe, welcoming, and supportive environment for all. This requires cultivating a culture of involvement, and empowerment, and promoting and sustaining a sense of belonging.</a:t>
            </a:r>
            <a:endParaRPr sz="2600">
              <a:solidFill>
                <a:srgbClr val="FFFFFF"/>
              </a:solidFill>
            </a:endParaRPr>
          </a:p>
          <a:p>
            <a:pPr indent="0" lvl="0" marL="0" rtl="0" algn="l">
              <a:lnSpc>
                <a:spcPct val="90000"/>
              </a:lnSpc>
              <a:spcBef>
                <a:spcPts val="0"/>
              </a:spcBef>
              <a:spcAft>
                <a:spcPts val="0"/>
              </a:spcAft>
              <a:buNone/>
            </a:pPr>
            <a:r>
              <a:t/>
            </a:r>
            <a:endParaRPr/>
          </a:p>
        </p:txBody>
      </p:sp>
      <p:sp>
        <p:nvSpPr>
          <p:cNvPr id="215" name="Google Shape;21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216" name="Google Shape;21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Group of students and teachers at GLOBE Science Festival,  holding certificates." id="217" name="Google Shape;217;p23" title="Students at GLOBE event"/>
          <p:cNvPicPr preferRelativeResize="0"/>
          <p:nvPr/>
        </p:nvPicPr>
        <p:blipFill>
          <a:blip r:embed="rId3">
            <a:alphaModFix/>
          </a:blip>
          <a:stretch>
            <a:fillRect/>
          </a:stretch>
        </p:blipFill>
        <p:spPr>
          <a:xfrm>
            <a:off x="5613900" y="1690700"/>
            <a:ext cx="3405645" cy="2266498"/>
          </a:xfrm>
          <a:prstGeom prst="rect">
            <a:avLst/>
          </a:prstGeom>
          <a:noFill/>
          <a:ln>
            <a:noFill/>
          </a:ln>
        </p:spPr>
      </p:pic>
      <p:pic>
        <p:nvPicPr>
          <p:cNvPr descr="Two students holding GLOBE certificates. One of them is wearing traditional native american dress." id="218" name="Google Shape;218;p23" title="Two GLOBE students"/>
          <p:cNvPicPr preferRelativeResize="0"/>
          <p:nvPr/>
        </p:nvPicPr>
        <p:blipFill>
          <a:blip r:embed="rId4">
            <a:alphaModFix/>
          </a:blip>
          <a:stretch>
            <a:fillRect/>
          </a:stretch>
        </p:blipFill>
        <p:spPr>
          <a:xfrm>
            <a:off x="9951500" y="1690700"/>
            <a:ext cx="2076025" cy="2823899"/>
          </a:xfrm>
          <a:prstGeom prst="rect">
            <a:avLst/>
          </a:prstGeom>
          <a:noFill/>
          <a:ln>
            <a:noFill/>
          </a:ln>
        </p:spPr>
      </p:pic>
      <p:pic>
        <p:nvPicPr>
          <p:cNvPr descr="GLOBE students holding clipboards and a case with a NASA sticker on." id="219" name="Google Shape;219;p23" title="Globe students "/>
          <p:cNvPicPr preferRelativeResize="0"/>
          <p:nvPr/>
        </p:nvPicPr>
        <p:blipFill>
          <a:blip r:embed="rId5">
            <a:alphaModFix/>
          </a:blip>
          <a:stretch>
            <a:fillRect/>
          </a:stretch>
        </p:blipFill>
        <p:spPr>
          <a:xfrm>
            <a:off x="5613900" y="4184675"/>
            <a:ext cx="4242351" cy="21140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txBox="1"/>
          <p:nvPr>
            <p:ph type="title"/>
          </p:nvPr>
        </p:nvSpPr>
        <p:spPr>
          <a:xfrm>
            <a:off x="838200" y="365125"/>
            <a:ext cx="11224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INCLUSION                                                             2/3</a:t>
            </a:r>
            <a:endParaRPr/>
          </a:p>
        </p:txBody>
      </p:sp>
      <p:sp>
        <p:nvSpPr>
          <p:cNvPr id="225" name="Google Shape;225;p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226" name="Google Shape;226;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Two concentric circles each divided in sections. Each section has a word for a specific identifier. Inner circles has identifiers such as age, gender identity, sexual orientation, race, physical ability and ethnicity. Outer circle has identifiers for communication style, economic status, political beliefs, religious beliefs, education, health status, geographic location." id="227" name="Google Shape;227;p24" title="Identity wheel"/>
          <p:cNvPicPr preferRelativeResize="0"/>
          <p:nvPr/>
        </p:nvPicPr>
        <p:blipFill>
          <a:blip r:embed="rId3">
            <a:alphaModFix/>
          </a:blip>
          <a:stretch>
            <a:fillRect/>
          </a:stretch>
        </p:blipFill>
        <p:spPr>
          <a:xfrm>
            <a:off x="6398950" y="1690825"/>
            <a:ext cx="4878550" cy="4625976"/>
          </a:xfrm>
          <a:prstGeom prst="rect">
            <a:avLst/>
          </a:prstGeom>
          <a:noFill/>
          <a:ln>
            <a:noFill/>
          </a:ln>
        </p:spPr>
      </p:pic>
      <p:sp>
        <p:nvSpPr>
          <p:cNvPr id="228" name="Google Shape;228;p24"/>
          <p:cNvSpPr txBox="1"/>
          <p:nvPr>
            <p:ph idx="1" type="body"/>
          </p:nvPr>
        </p:nvSpPr>
        <p:spPr>
          <a:xfrm>
            <a:off x="838200" y="1825625"/>
            <a:ext cx="3832200" cy="4351500"/>
          </a:xfrm>
          <a:prstGeom prst="rect">
            <a:avLst/>
          </a:prstGeom>
          <a:noFill/>
          <a:ln>
            <a:noFill/>
          </a:ln>
        </p:spPr>
        <p:txBody>
          <a:bodyPr anchorCtr="0" anchor="t" bIns="45700" lIns="91425" spcFirstLastPara="1" rIns="91425" wrap="square" tIns="45700">
            <a:noAutofit/>
          </a:bodyPr>
          <a:lstStyle/>
          <a:p>
            <a:pPr indent="-533400" lvl="0" marL="457200" rtl="0" algn="l">
              <a:spcBef>
                <a:spcPts val="1000"/>
              </a:spcBef>
              <a:spcAft>
                <a:spcPts val="0"/>
              </a:spcAft>
              <a:buClr>
                <a:srgbClr val="FFFFFF"/>
              </a:buClr>
              <a:buSzPts val="4800"/>
              <a:buChar char="•"/>
            </a:pPr>
            <a:r>
              <a:rPr lang="en-US" sz="4800">
                <a:solidFill>
                  <a:srgbClr val="FFFFFF"/>
                </a:solidFill>
              </a:rPr>
              <a:t>Welcoming</a:t>
            </a:r>
            <a:endParaRPr sz="4800">
              <a:solidFill>
                <a:schemeClr val="dk1"/>
              </a:solidFill>
              <a:latin typeface="Arial"/>
              <a:ea typeface="Arial"/>
              <a:cs typeface="Arial"/>
              <a:sym typeface="Arial"/>
            </a:endParaRPr>
          </a:p>
          <a:p>
            <a:pPr indent="-533400" lvl="0" marL="457200" rtl="0" algn="l">
              <a:spcBef>
                <a:spcPts val="0"/>
              </a:spcBef>
              <a:spcAft>
                <a:spcPts val="0"/>
              </a:spcAft>
              <a:buClr>
                <a:srgbClr val="FFFFFF"/>
              </a:buClr>
              <a:buSzPts val="4800"/>
              <a:buChar char="•"/>
            </a:pPr>
            <a:r>
              <a:rPr lang="en-US" sz="4800">
                <a:solidFill>
                  <a:srgbClr val="FFFFFF"/>
                </a:solidFill>
              </a:rPr>
              <a:t>Respect</a:t>
            </a:r>
            <a:endParaRPr sz="4800">
              <a:solidFill>
                <a:srgbClr val="FFFFFF"/>
              </a:solidFill>
            </a:endParaRPr>
          </a:p>
          <a:p>
            <a:pPr indent="-533400" lvl="0" marL="457200" rtl="0" algn="l">
              <a:spcBef>
                <a:spcPts val="0"/>
              </a:spcBef>
              <a:spcAft>
                <a:spcPts val="0"/>
              </a:spcAft>
              <a:buClr>
                <a:srgbClr val="FFFFFF"/>
              </a:buClr>
              <a:buSzPts val="4800"/>
              <a:buChar char="•"/>
            </a:pPr>
            <a:r>
              <a:rPr lang="en-US" sz="4800">
                <a:solidFill>
                  <a:srgbClr val="FFFFFF"/>
                </a:solidFill>
              </a:rPr>
              <a:t>Safe</a:t>
            </a:r>
            <a:endParaRPr sz="4800">
              <a:solidFill>
                <a:srgbClr val="FFFFFF"/>
              </a:solidFill>
            </a:endParaRPr>
          </a:p>
          <a:p>
            <a:pPr indent="0" lvl="0" marL="0" rtl="0" algn="l">
              <a:spcBef>
                <a:spcPts val="1000"/>
              </a:spcBef>
              <a:spcAft>
                <a:spcPts val="0"/>
              </a:spcAft>
              <a:buNone/>
            </a:pPr>
            <a:r>
              <a:t/>
            </a:r>
            <a:endParaRPr sz="1800">
              <a:solidFill>
                <a:srgbClr val="FFFFFF"/>
              </a:solidFill>
            </a:endParaRPr>
          </a:p>
          <a:p>
            <a:pPr indent="0" lvl="0" marL="0" rtl="0" algn="l">
              <a:spcBef>
                <a:spcPts val="1000"/>
              </a:spcBef>
              <a:spcAft>
                <a:spcPts val="0"/>
              </a:spcAft>
              <a:buNone/>
            </a:pPr>
            <a:r>
              <a:rPr b="1" lang="en-US" sz="5500">
                <a:solidFill>
                  <a:srgbClr val="FFFFFF"/>
                </a:solidFill>
              </a:rPr>
              <a:t>BELONGING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5"/>
          <p:cNvSpPr txBox="1"/>
          <p:nvPr>
            <p:ph type="title"/>
          </p:nvPr>
        </p:nvSpPr>
        <p:spPr>
          <a:xfrm>
            <a:off x="838200" y="365125"/>
            <a:ext cx="11224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INCLUSION                                                             3/3</a:t>
            </a:r>
            <a:endParaRPr/>
          </a:p>
        </p:txBody>
      </p:sp>
      <p:sp>
        <p:nvSpPr>
          <p:cNvPr id="234" name="Google Shape;234;p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235" name="Google Shape;235;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6" name="Google Shape;236;p25"/>
          <p:cNvSpPr txBox="1"/>
          <p:nvPr>
            <p:ph idx="1" type="body"/>
          </p:nvPr>
        </p:nvSpPr>
        <p:spPr>
          <a:xfrm>
            <a:off x="838200" y="1763150"/>
            <a:ext cx="6168300" cy="43515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2900">
                <a:solidFill>
                  <a:srgbClr val="FFFFFF"/>
                </a:solidFill>
              </a:rPr>
              <a:t>Increasing accessibility</a:t>
            </a:r>
            <a:endParaRPr sz="2900">
              <a:solidFill>
                <a:schemeClr val="dk1"/>
              </a:solidFill>
              <a:latin typeface="Arial"/>
              <a:ea typeface="Arial"/>
              <a:cs typeface="Arial"/>
              <a:sym typeface="Arial"/>
            </a:endParaRPr>
          </a:p>
          <a:p>
            <a:pPr indent="-412750" lvl="0" marL="457200" rtl="0" algn="l">
              <a:spcBef>
                <a:spcPts val="1000"/>
              </a:spcBef>
              <a:spcAft>
                <a:spcPts val="0"/>
              </a:spcAft>
              <a:buClr>
                <a:srgbClr val="FFFFFF"/>
              </a:buClr>
              <a:buSzPts val="2900"/>
              <a:buChar char="•"/>
            </a:pPr>
            <a:r>
              <a:rPr lang="en-US" sz="2900">
                <a:solidFill>
                  <a:srgbClr val="FFFFFF"/>
                </a:solidFill>
              </a:rPr>
              <a:t>Guidelines when creating content (Unique Slide Titles, Alternative Text, Color Contrast, Reading Order)</a:t>
            </a:r>
            <a:endParaRPr sz="2900">
              <a:solidFill>
                <a:srgbClr val="FFFFFF"/>
              </a:solidFill>
            </a:endParaRPr>
          </a:p>
          <a:p>
            <a:pPr indent="-412750" lvl="0" marL="457200" rtl="0" algn="l">
              <a:spcBef>
                <a:spcPts val="0"/>
              </a:spcBef>
              <a:spcAft>
                <a:spcPts val="0"/>
              </a:spcAft>
              <a:buClr>
                <a:srgbClr val="FFFFFF"/>
              </a:buClr>
              <a:buSzPts val="2900"/>
              <a:buChar char="•"/>
            </a:pPr>
            <a:r>
              <a:rPr lang="en-US" sz="2900"/>
              <a:t>Description</a:t>
            </a:r>
            <a:endParaRPr sz="2900"/>
          </a:p>
          <a:p>
            <a:pPr indent="-412750" lvl="0" marL="457200" rtl="0" algn="l">
              <a:spcBef>
                <a:spcPts val="0"/>
              </a:spcBef>
              <a:spcAft>
                <a:spcPts val="0"/>
              </a:spcAft>
              <a:buClr>
                <a:srgbClr val="FFFFFF"/>
              </a:buClr>
              <a:buSzPts val="2900"/>
              <a:buChar char="•"/>
            </a:pPr>
            <a:r>
              <a:rPr lang="en-US" sz="2900">
                <a:solidFill>
                  <a:srgbClr val="FFFFFF"/>
                </a:solidFill>
              </a:rPr>
              <a:t>Captioning</a:t>
            </a:r>
            <a:endParaRPr sz="2900">
              <a:solidFill>
                <a:srgbClr val="FFFFFF"/>
              </a:solidFill>
            </a:endParaRPr>
          </a:p>
          <a:p>
            <a:pPr indent="0" lvl="0" marL="0" rtl="0" algn="l">
              <a:spcBef>
                <a:spcPts val="1000"/>
              </a:spcBef>
              <a:spcAft>
                <a:spcPts val="0"/>
              </a:spcAft>
              <a:buNone/>
            </a:pPr>
            <a:r>
              <a:t/>
            </a:r>
            <a:endParaRPr sz="2900">
              <a:solidFill>
                <a:srgbClr val="FFFFFF"/>
              </a:solidFill>
            </a:endParaRPr>
          </a:p>
          <a:p>
            <a:pPr indent="0" lvl="0" marL="457200" rtl="0" algn="l">
              <a:spcBef>
                <a:spcPts val="1000"/>
              </a:spcBef>
              <a:spcAft>
                <a:spcPts val="0"/>
              </a:spcAft>
              <a:buNone/>
            </a:pPr>
            <a:r>
              <a:t/>
            </a:r>
            <a:endParaRPr sz="2500">
              <a:solidFill>
                <a:srgbClr val="FFFFFF"/>
              </a:solidFill>
            </a:endParaRPr>
          </a:p>
          <a:p>
            <a:pPr indent="0" lvl="0" marL="0" rtl="0" algn="l">
              <a:spcBef>
                <a:spcPts val="1000"/>
              </a:spcBef>
              <a:spcAft>
                <a:spcPts val="0"/>
              </a:spcAft>
              <a:buNone/>
            </a:pPr>
            <a:r>
              <a:t/>
            </a:r>
            <a:endParaRPr sz="1800">
              <a:solidFill>
                <a:srgbClr val="FFFFFF"/>
              </a:solidFill>
            </a:endParaRPr>
          </a:p>
          <a:p>
            <a:pPr indent="0" lvl="0" marL="0" rtl="0" algn="l">
              <a:spcBef>
                <a:spcPts val="1000"/>
              </a:spcBef>
              <a:spcAft>
                <a:spcPts val="0"/>
              </a:spcAft>
              <a:buNone/>
            </a:pPr>
            <a:r>
              <a:t/>
            </a:r>
            <a:endParaRPr b="1" sz="5500">
              <a:solidFill>
                <a:srgbClr val="FFFFFF"/>
              </a:solidFill>
            </a:endParaRPr>
          </a:p>
          <a:p>
            <a:pPr indent="0" lvl="0" marL="228600" rtl="0" algn="l">
              <a:lnSpc>
                <a:spcPct val="90000"/>
              </a:lnSpc>
              <a:spcBef>
                <a:spcPts val="0"/>
              </a:spcBef>
              <a:spcAft>
                <a:spcPts val="0"/>
              </a:spcAft>
              <a:buNone/>
            </a:pPr>
            <a:r>
              <a:t/>
            </a:r>
            <a:endParaRPr>
              <a:solidFill>
                <a:srgbClr val="FFFFFF"/>
              </a:solidFill>
            </a:endParaRPr>
          </a:p>
          <a:p>
            <a:pPr indent="-165100" lvl="0" marL="228600" rtl="0" algn="l">
              <a:lnSpc>
                <a:spcPct val="90000"/>
              </a:lnSpc>
              <a:spcBef>
                <a:spcPts val="0"/>
              </a:spcBef>
              <a:spcAft>
                <a:spcPts val="0"/>
              </a:spcAft>
              <a:buSzPts val="1800"/>
              <a:buChar char="•"/>
            </a:pPr>
            <a:r>
              <a:t/>
            </a:r>
            <a:endParaRPr/>
          </a:p>
        </p:txBody>
      </p:sp>
      <p:pic>
        <p:nvPicPr>
          <p:cNvPr descr="Fingers over braille text" id="237" name="Google Shape;237;p25" title="Braille"/>
          <p:cNvPicPr preferRelativeResize="0"/>
          <p:nvPr/>
        </p:nvPicPr>
        <p:blipFill>
          <a:blip r:embed="rId3">
            <a:alphaModFix/>
          </a:blip>
          <a:stretch>
            <a:fillRect/>
          </a:stretch>
        </p:blipFill>
        <p:spPr>
          <a:xfrm>
            <a:off x="8153400" y="1690825"/>
            <a:ext cx="3264629" cy="43607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6"/>
          <p:cNvSpPr txBox="1"/>
          <p:nvPr>
            <p:ph type="title"/>
          </p:nvPr>
        </p:nvSpPr>
        <p:spPr>
          <a:xfrm>
            <a:off x="838200" y="60325"/>
            <a:ext cx="11244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ACTION PLAN: GLOBE Action Areas        1/9</a:t>
            </a:r>
            <a:endParaRPr/>
          </a:p>
        </p:txBody>
      </p:sp>
      <p:sp>
        <p:nvSpPr>
          <p:cNvPr id="244" name="Google Shape;244;p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45" name="Google Shape;245;p26"/>
          <p:cNvPicPr preferRelativeResize="0"/>
          <p:nvPr/>
        </p:nvPicPr>
        <p:blipFill>
          <a:blip r:embed="rId3">
            <a:alphaModFix/>
          </a:blip>
          <a:stretch>
            <a:fillRect/>
          </a:stretch>
        </p:blipFill>
        <p:spPr>
          <a:xfrm>
            <a:off x="2133599" y="1538425"/>
            <a:ext cx="7722538" cy="4665525"/>
          </a:xfrm>
          <a:prstGeom prst="rect">
            <a:avLst/>
          </a:prstGeom>
          <a:noFill/>
          <a:ln>
            <a:noFill/>
          </a:ln>
        </p:spPr>
      </p:pic>
      <p:sp>
        <p:nvSpPr>
          <p:cNvPr id="246" name="Google Shape;246;p26"/>
          <p:cNvSpPr txBox="1"/>
          <p:nvPr/>
        </p:nvSpPr>
        <p:spPr>
          <a:xfrm>
            <a:off x="5618025" y="3762700"/>
            <a:ext cx="876300" cy="101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latin typeface="Calibri"/>
                <a:ea typeface="Calibri"/>
                <a:cs typeface="Calibri"/>
                <a:sym typeface="Calibri"/>
              </a:rPr>
              <a:t>DEI</a:t>
            </a:r>
            <a:endParaRPr b="1" sz="28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7"/>
          <p:cNvSpPr txBox="1"/>
          <p:nvPr>
            <p:ph type="title"/>
          </p:nvPr>
        </p:nvSpPr>
        <p:spPr>
          <a:xfrm>
            <a:off x="838200" y="365125"/>
            <a:ext cx="11290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ACTION PLAN: Create DEI Working Group      2/9</a:t>
            </a:r>
            <a:endParaRPr/>
          </a:p>
        </p:txBody>
      </p:sp>
      <p:sp>
        <p:nvSpPr>
          <p:cNvPr id="252" name="Google Shape;252;p27"/>
          <p:cNvSpPr txBox="1"/>
          <p:nvPr>
            <p:ph idx="1" type="body"/>
          </p:nvPr>
        </p:nvSpPr>
        <p:spPr>
          <a:xfrm>
            <a:off x="838200" y="1825625"/>
            <a:ext cx="5661000" cy="43515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sz="2300"/>
          </a:p>
          <a:p>
            <a:pPr indent="-361950" lvl="0" marL="457200" rtl="0" algn="l">
              <a:spcBef>
                <a:spcPts val="1000"/>
              </a:spcBef>
              <a:spcAft>
                <a:spcPts val="0"/>
              </a:spcAft>
              <a:buSzPts val="2100"/>
              <a:buChar char="●"/>
            </a:pPr>
            <a:r>
              <a:rPr lang="en-US" sz="2700"/>
              <a:t>Further and shepherd the implementation of the initial Action Plan</a:t>
            </a:r>
            <a:endParaRPr sz="2700"/>
          </a:p>
          <a:p>
            <a:pPr indent="0" lvl="0" marL="0" rtl="0" algn="l">
              <a:spcBef>
                <a:spcPts val="1000"/>
              </a:spcBef>
              <a:spcAft>
                <a:spcPts val="0"/>
              </a:spcAft>
              <a:buNone/>
            </a:pPr>
            <a:r>
              <a:t/>
            </a:r>
            <a:endParaRPr sz="2700"/>
          </a:p>
          <a:p>
            <a:pPr indent="-361950" lvl="0" marL="457200" rtl="0" algn="l">
              <a:spcBef>
                <a:spcPts val="1000"/>
              </a:spcBef>
              <a:spcAft>
                <a:spcPts val="0"/>
              </a:spcAft>
              <a:buSzPts val="2100"/>
              <a:buChar char="●"/>
            </a:pPr>
            <a:r>
              <a:rPr lang="en-US" sz="2700"/>
              <a:t>Several spaces in the Working Group filled by Task Force members for greater continuity</a:t>
            </a:r>
            <a:endParaRPr sz="2700"/>
          </a:p>
        </p:txBody>
      </p:sp>
      <p:sp>
        <p:nvSpPr>
          <p:cNvPr id="253" name="Google Shape;25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254" name="Google Shape;25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55" name="Google Shape;255;p27"/>
          <p:cNvPicPr preferRelativeResize="0"/>
          <p:nvPr/>
        </p:nvPicPr>
        <p:blipFill>
          <a:blip r:embed="rId3">
            <a:alphaModFix/>
          </a:blip>
          <a:stretch>
            <a:fillRect/>
          </a:stretch>
        </p:blipFill>
        <p:spPr>
          <a:xfrm>
            <a:off x="6806575" y="2059751"/>
            <a:ext cx="5080626" cy="3621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8"/>
          <p:cNvSpPr txBox="1"/>
          <p:nvPr>
            <p:ph type="title"/>
          </p:nvPr>
        </p:nvSpPr>
        <p:spPr>
          <a:xfrm>
            <a:off x="838200" y="365125"/>
            <a:ext cx="11290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ACTION PLAN: Administer DEI Assessments    3/9</a:t>
            </a:r>
            <a:endParaRPr/>
          </a:p>
        </p:txBody>
      </p:sp>
      <p:sp>
        <p:nvSpPr>
          <p:cNvPr id="262" name="Google Shape;262;p28"/>
          <p:cNvSpPr txBox="1"/>
          <p:nvPr>
            <p:ph idx="1" type="body"/>
          </p:nvPr>
        </p:nvSpPr>
        <p:spPr>
          <a:xfrm>
            <a:off x="1128750" y="1760175"/>
            <a:ext cx="5404800" cy="4455000"/>
          </a:xfrm>
          <a:prstGeom prst="rect">
            <a:avLst/>
          </a:prstGeom>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1900">
              <a:solidFill>
                <a:srgbClr val="FFFFFF"/>
              </a:solidFill>
              <a:latin typeface="Arial"/>
              <a:ea typeface="Arial"/>
              <a:cs typeface="Arial"/>
              <a:sym typeface="Arial"/>
            </a:endParaRPr>
          </a:p>
          <a:p>
            <a:pPr indent="-349250" lvl="0" marL="457200" rtl="0" algn="l">
              <a:lnSpc>
                <a:spcPct val="115000"/>
              </a:lnSpc>
              <a:spcBef>
                <a:spcPts val="0"/>
              </a:spcBef>
              <a:spcAft>
                <a:spcPts val="0"/>
              </a:spcAft>
              <a:buClr>
                <a:srgbClr val="FFFFFF"/>
              </a:buClr>
              <a:buSzPts val="1900"/>
              <a:buChar char="●"/>
            </a:pPr>
            <a:r>
              <a:rPr lang="en-US" sz="1900">
                <a:solidFill>
                  <a:srgbClr val="FFFFFF"/>
                </a:solidFill>
                <a:latin typeface="Arial"/>
                <a:ea typeface="Arial"/>
                <a:cs typeface="Arial"/>
                <a:sym typeface="Arial"/>
              </a:rPr>
              <a:t>Establish a baseline for who is/is not currently being served</a:t>
            </a:r>
            <a:endParaRPr sz="1900">
              <a:solidFill>
                <a:srgbClr val="FFFFFF"/>
              </a:solidFill>
              <a:latin typeface="Arial"/>
              <a:ea typeface="Arial"/>
              <a:cs typeface="Arial"/>
              <a:sym typeface="Arial"/>
            </a:endParaRPr>
          </a:p>
          <a:p>
            <a:pPr indent="0" lvl="0" marL="0" rtl="0" algn="l">
              <a:lnSpc>
                <a:spcPct val="115000"/>
              </a:lnSpc>
              <a:spcBef>
                <a:spcPts val="0"/>
              </a:spcBef>
              <a:spcAft>
                <a:spcPts val="0"/>
              </a:spcAft>
              <a:buNone/>
            </a:pPr>
            <a:r>
              <a:t/>
            </a:r>
            <a:endParaRPr sz="1900">
              <a:solidFill>
                <a:srgbClr val="FFFFFF"/>
              </a:solidFill>
              <a:latin typeface="Arial"/>
              <a:ea typeface="Arial"/>
              <a:cs typeface="Arial"/>
              <a:sym typeface="Arial"/>
            </a:endParaRPr>
          </a:p>
          <a:p>
            <a:pPr indent="-349250" lvl="0" marL="457200" rtl="0" algn="l">
              <a:lnSpc>
                <a:spcPct val="115000"/>
              </a:lnSpc>
              <a:spcBef>
                <a:spcPts val="0"/>
              </a:spcBef>
              <a:spcAft>
                <a:spcPts val="0"/>
              </a:spcAft>
              <a:buClr>
                <a:srgbClr val="FFFFFF"/>
              </a:buClr>
              <a:buSzPts val="1900"/>
              <a:buChar char="●"/>
            </a:pPr>
            <a:r>
              <a:rPr lang="en-US" sz="1900">
                <a:solidFill>
                  <a:srgbClr val="FFFFFF"/>
                </a:solidFill>
                <a:latin typeface="Arial"/>
                <a:ea typeface="Arial"/>
                <a:cs typeface="Arial"/>
                <a:sym typeface="Arial"/>
              </a:rPr>
              <a:t>Promote accountability </a:t>
            </a:r>
            <a:endParaRPr sz="1900">
              <a:solidFill>
                <a:srgbClr val="FFFFFF"/>
              </a:solidFill>
              <a:latin typeface="Arial"/>
              <a:ea typeface="Arial"/>
              <a:cs typeface="Arial"/>
              <a:sym typeface="Arial"/>
            </a:endParaRPr>
          </a:p>
          <a:p>
            <a:pPr indent="0" lvl="0" marL="0" rtl="0" algn="l">
              <a:lnSpc>
                <a:spcPct val="115000"/>
              </a:lnSpc>
              <a:spcBef>
                <a:spcPts val="0"/>
              </a:spcBef>
              <a:spcAft>
                <a:spcPts val="0"/>
              </a:spcAft>
              <a:buNone/>
            </a:pPr>
            <a:r>
              <a:t/>
            </a:r>
            <a:endParaRPr sz="1900">
              <a:solidFill>
                <a:srgbClr val="FFFFFF"/>
              </a:solidFill>
              <a:latin typeface="Arial"/>
              <a:ea typeface="Arial"/>
              <a:cs typeface="Arial"/>
              <a:sym typeface="Arial"/>
            </a:endParaRPr>
          </a:p>
          <a:p>
            <a:pPr indent="-349250" lvl="0" marL="457200" rtl="0" algn="l">
              <a:lnSpc>
                <a:spcPct val="115000"/>
              </a:lnSpc>
              <a:spcBef>
                <a:spcPts val="0"/>
              </a:spcBef>
              <a:spcAft>
                <a:spcPts val="0"/>
              </a:spcAft>
              <a:buClr>
                <a:srgbClr val="FFFFFF"/>
              </a:buClr>
              <a:buSzPts val="1900"/>
              <a:buChar char="●"/>
            </a:pPr>
            <a:r>
              <a:rPr lang="en-US" sz="1900">
                <a:solidFill>
                  <a:srgbClr val="FFFFFF"/>
                </a:solidFill>
                <a:latin typeface="Arial"/>
                <a:ea typeface="Arial"/>
                <a:cs typeface="Arial"/>
                <a:sym typeface="Arial"/>
              </a:rPr>
              <a:t>Monitor progress in DEI activities within GLOBE </a:t>
            </a:r>
            <a:endParaRPr sz="1900">
              <a:solidFill>
                <a:srgbClr val="FFFFFF"/>
              </a:solidFill>
              <a:latin typeface="Arial"/>
              <a:ea typeface="Arial"/>
              <a:cs typeface="Arial"/>
              <a:sym typeface="Arial"/>
            </a:endParaRPr>
          </a:p>
          <a:p>
            <a:pPr indent="0" lvl="0" marL="0" rtl="0" algn="l">
              <a:lnSpc>
                <a:spcPct val="115000"/>
              </a:lnSpc>
              <a:spcBef>
                <a:spcPts val="0"/>
              </a:spcBef>
              <a:spcAft>
                <a:spcPts val="0"/>
              </a:spcAft>
              <a:buNone/>
            </a:pPr>
            <a:r>
              <a:t/>
            </a:r>
            <a:endParaRPr sz="1900">
              <a:solidFill>
                <a:srgbClr val="FFFFFF"/>
              </a:solidFill>
              <a:latin typeface="Arial"/>
              <a:ea typeface="Arial"/>
              <a:cs typeface="Arial"/>
              <a:sym typeface="Arial"/>
            </a:endParaRPr>
          </a:p>
          <a:p>
            <a:pPr indent="-349250" lvl="0" marL="457200" rtl="0" algn="l">
              <a:lnSpc>
                <a:spcPct val="115000"/>
              </a:lnSpc>
              <a:spcBef>
                <a:spcPts val="0"/>
              </a:spcBef>
              <a:spcAft>
                <a:spcPts val="0"/>
              </a:spcAft>
              <a:buClr>
                <a:srgbClr val="FFFFFF"/>
              </a:buClr>
              <a:buSzPts val="1900"/>
              <a:buChar char="●"/>
            </a:pPr>
            <a:r>
              <a:rPr lang="en-US" sz="1900">
                <a:solidFill>
                  <a:srgbClr val="FFFFFF"/>
                </a:solidFill>
                <a:latin typeface="Arial"/>
                <a:ea typeface="Arial"/>
                <a:cs typeface="Arial"/>
                <a:sym typeface="Arial"/>
              </a:rPr>
              <a:t>Assessing impact over time, with continual consideration of what adjustments are needed</a:t>
            </a:r>
            <a:endParaRPr sz="3600">
              <a:solidFill>
                <a:srgbClr val="FFFFFF"/>
              </a:solidFill>
            </a:endParaRPr>
          </a:p>
        </p:txBody>
      </p:sp>
      <p:sp>
        <p:nvSpPr>
          <p:cNvPr id="263" name="Google Shape;263;p2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4" name="Google Shape;264;p28"/>
          <p:cNvPicPr preferRelativeResize="0"/>
          <p:nvPr/>
        </p:nvPicPr>
        <p:blipFill rotWithShape="1">
          <a:blip r:embed="rId3">
            <a:alphaModFix/>
          </a:blip>
          <a:srcRect b="0" l="21010" r="18632" t="0"/>
          <a:stretch/>
        </p:blipFill>
        <p:spPr>
          <a:xfrm>
            <a:off x="7533650" y="2094350"/>
            <a:ext cx="3513451" cy="3682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9"/>
          <p:cNvSpPr txBox="1"/>
          <p:nvPr>
            <p:ph type="title"/>
          </p:nvPr>
        </p:nvSpPr>
        <p:spPr>
          <a:xfrm>
            <a:off x="838200" y="365125"/>
            <a:ext cx="11275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ACTION PLAN: Develop DEI based Resources  4/9</a:t>
            </a:r>
            <a:endParaRPr/>
          </a:p>
        </p:txBody>
      </p:sp>
      <p:sp>
        <p:nvSpPr>
          <p:cNvPr id="271" name="Google Shape;271;p29"/>
          <p:cNvSpPr txBox="1"/>
          <p:nvPr>
            <p:ph idx="1" type="body"/>
          </p:nvPr>
        </p:nvSpPr>
        <p:spPr>
          <a:xfrm>
            <a:off x="838200" y="1848000"/>
            <a:ext cx="10826100" cy="43512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1900">
              <a:solidFill>
                <a:srgbClr val="FFFFFF"/>
              </a:solidFill>
              <a:latin typeface="Arial"/>
              <a:ea typeface="Arial"/>
              <a:cs typeface="Arial"/>
              <a:sym typeface="Arial"/>
            </a:endParaRPr>
          </a:p>
          <a:p>
            <a:pPr indent="-406400" lvl="0" marL="457200" rtl="0" algn="l">
              <a:lnSpc>
                <a:spcPct val="115000"/>
              </a:lnSpc>
              <a:spcBef>
                <a:spcPts val="0"/>
              </a:spcBef>
              <a:spcAft>
                <a:spcPts val="0"/>
              </a:spcAft>
              <a:buClr>
                <a:srgbClr val="FFFFFF"/>
              </a:buClr>
              <a:buSzPts val="2800"/>
              <a:buFont typeface="Arial"/>
              <a:buChar char="●"/>
            </a:pPr>
            <a:r>
              <a:rPr lang="en-US">
                <a:solidFill>
                  <a:srgbClr val="FFFFFF"/>
                </a:solidFill>
                <a:latin typeface="Arial"/>
                <a:ea typeface="Arial"/>
                <a:cs typeface="Arial"/>
                <a:sym typeface="Arial"/>
              </a:rPr>
              <a:t>Create a Searchable Library of resources and Best Practices for Diversity, Equity and Inclusion </a:t>
            </a:r>
            <a:endParaRPr>
              <a:solidFill>
                <a:srgbClr val="FFFFFF"/>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FFFFFF"/>
              </a:solidFill>
              <a:latin typeface="Arial"/>
              <a:ea typeface="Arial"/>
              <a:cs typeface="Arial"/>
              <a:sym typeface="Arial"/>
            </a:endParaRPr>
          </a:p>
          <a:p>
            <a:pPr indent="-406400" lvl="0" marL="457200" rtl="0" algn="l">
              <a:lnSpc>
                <a:spcPct val="115000"/>
              </a:lnSpc>
              <a:spcBef>
                <a:spcPts val="0"/>
              </a:spcBef>
              <a:spcAft>
                <a:spcPts val="0"/>
              </a:spcAft>
              <a:buClr>
                <a:srgbClr val="FFFFFF"/>
              </a:buClr>
              <a:buSzPts val="2800"/>
              <a:buFont typeface="Arial"/>
              <a:buChar char="●"/>
            </a:pPr>
            <a:r>
              <a:rPr lang="en-US">
                <a:solidFill>
                  <a:srgbClr val="FFFFFF"/>
                </a:solidFill>
                <a:latin typeface="Arial"/>
                <a:ea typeface="Arial"/>
                <a:cs typeface="Arial"/>
                <a:sym typeface="Arial"/>
              </a:rPr>
              <a:t>Improve accessibility of GLOBE Materials and Online Resources</a:t>
            </a:r>
            <a:endParaRPr>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t/>
            </a:r>
            <a:endParaRPr>
              <a:solidFill>
                <a:srgbClr val="FFFFFF"/>
              </a:solidFill>
              <a:latin typeface="Arial"/>
              <a:ea typeface="Arial"/>
              <a:cs typeface="Arial"/>
              <a:sym typeface="Arial"/>
            </a:endParaRPr>
          </a:p>
          <a:p>
            <a:pPr indent="-406400" lvl="0" marL="457200" rtl="0" algn="l">
              <a:lnSpc>
                <a:spcPct val="115000"/>
              </a:lnSpc>
              <a:spcBef>
                <a:spcPts val="0"/>
              </a:spcBef>
              <a:spcAft>
                <a:spcPts val="0"/>
              </a:spcAft>
              <a:buClr>
                <a:srgbClr val="FFFFFF"/>
              </a:buClr>
              <a:buSzPts val="2800"/>
              <a:buFont typeface="Arial"/>
              <a:buChar char="●"/>
            </a:pPr>
            <a:r>
              <a:rPr lang="en-US">
                <a:solidFill>
                  <a:srgbClr val="FFFFFF"/>
                </a:solidFill>
                <a:latin typeface="Arial"/>
                <a:ea typeface="Arial"/>
                <a:cs typeface="Arial"/>
                <a:sym typeface="Arial"/>
              </a:rPr>
              <a:t>GLOBE Instruments</a:t>
            </a:r>
            <a:endParaRPr>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t/>
            </a:r>
            <a:endParaRPr>
              <a:solidFill>
                <a:srgbClr val="FFFFFF"/>
              </a:solidFill>
              <a:latin typeface="Arial"/>
              <a:ea typeface="Arial"/>
              <a:cs typeface="Arial"/>
              <a:sym typeface="Arial"/>
            </a:endParaRPr>
          </a:p>
          <a:p>
            <a:pPr indent="-406400" lvl="0" marL="457200" rtl="0" algn="l">
              <a:lnSpc>
                <a:spcPct val="115000"/>
              </a:lnSpc>
              <a:spcBef>
                <a:spcPts val="0"/>
              </a:spcBef>
              <a:spcAft>
                <a:spcPts val="0"/>
              </a:spcAft>
              <a:buClr>
                <a:srgbClr val="FFFFFF"/>
              </a:buClr>
              <a:buSzPts val="2800"/>
              <a:buFont typeface="Arial"/>
              <a:buChar char="●"/>
            </a:pPr>
            <a:r>
              <a:rPr lang="en-US">
                <a:solidFill>
                  <a:srgbClr val="FFFFFF"/>
                </a:solidFill>
                <a:latin typeface="Arial"/>
                <a:ea typeface="Arial"/>
                <a:cs typeface="Arial"/>
                <a:sym typeface="Arial"/>
              </a:rPr>
              <a:t>More virtual participation</a:t>
            </a:r>
            <a:endParaRPr sz="4100">
              <a:solidFill>
                <a:srgbClr val="FFFFFF"/>
              </a:solidFill>
            </a:endParaRPr>
          </a:p>
        </p:txBody>
      </p:sp>
      <p:sp>
        <p:nvSpPr>
          <p:cNvPr id="272" name="Google Shape;272;p2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0"/>
          <p:cNvSpPr txBox="1"/>
          <p:nvPr>
            <p:ph type="title"/>
          </p:nvPr>
        </p:nvSpPr>
        <p:spPr>
          <a:xfrm>
            <a:off x="838200" y="365125"/>
            <a:ext cx="11353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900"/>
              <a:t>ACTION PLAN: Member DEI Training Opportunities 5/9</a:t>
            </a:r>
            <a:endParaRPr sz="3900"/>
          </a:p>
        </p:txBody>
      </p:sp>
      <p:sp>
        <p:nvSpPr>
          <p:cNvPr id="279" name="Google Shape;279;p30"/>
          <p:cNvSpPr txBox="1"/>
          <p:nvPr>
            <p:ph idx="1" type="body"/>
          </p:nvPr>
        </p:nvSpPr>
        <p:spPr>
          <a:xfrm>
            <a:off x="838200" y="1825625"/>
            <a:ext cx="106218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400">
              <a:solidFill>
                <a:srgbClr val="FFFFFF"/>
              </a:solidFill>
              <a:latin typeface="Arial"/>
              <a:ea typeface="Arial"/>
              <a:cs typeface="Arial"/>
              <a:sym typeface="Arial"/>
            </a:endParaRPr>
          </a:p>
          <a:p>
            <a:pPr indent="-457200" lvl="0" marL="457200" rtl="0" algn="l">
              <a:lnSpc>
                <a:spcPct val="115000"/>
              </a:lnSpc>
              <a:spcBef>
                <a:spcPts val="0"/>
              </a:spcBef>
              <a:spcAft>
                <a:spcPts val="0"/>
              </a:spcAft>
              <a:buClr>
                <a:srgbClr val="FFFFFF"/>
              </a:buClr>
              <a:buSzPts val="3600"/>
              <a:buChar char="●"/>
            </a:pPr>
            <a:r>
              <a:rPr lang="en-US" sz="3600">
                <a:solidFill>
                  <a:srgbClr val="FFFFFF"/>
                </a:solidFill>
                <a:latin typeface="Arial"/>
                <a:ea typeface="Arial"/>
                <a:cs typeface="Arial"/>
                <a:sym typeface="Arial"/>
              </a:rPr>
              <a:t>DEI Training for GLOBE Community Members</a:t>
            </a:r>
            <a:endParaRPr sz="4300">
              <a:solidFill>
                <a:srgbClr val="FFFFFF"/>
              </a:solidFill>
              <a:latin typeface="Arial"/>
              <a:ea typeface="Arial"/>
              <a:cs typeface="Arial"/>
              <a:sym typeface="Arial"/>
            </a:endParaRPr>
          </a:p>
          <a:p>
            <a:pPr indent="0" lvl="0" marL="0" rtl="0" algn="l">
              <a:lnSpc>
                <a:spcPct val="115000"/>
              </a:lnSpc>
              <a:spcBef>
                <a:spcPts val="0"/>
              </a:spcBef>
              <a:spcAft>
                <a:spcPts val="0"/>
              </a:spcAft>
              <a:buNone/>
            </a:pPr>
            <a:r>
              <a:t/>
            </a:r>
            <a:endParaRPr sz="3600">
              <a:solidFill>
                <a:srgbClr val="FFFFFF"/>
              </a:solidFill>
              <a:latin typeface="Arial"/>
              <a:ea typeface="Arial"/>
              <a:cs typeface="Arial"/>
              <a:sym typeface="Arial"/>
            </a:endParaRPr>
          </a:p>
          <a:p>
            <a:pPr indent="-457200" lvl="0" marL="457200" rtl="0" algn="l">
              <a:lnSpc>
                <a:spcPct val="115000"/>
              </a:lnSpc>
              <a:spcBef>
                <a:spcPts val="0"/>
              </a:spcBef>
              <a:spcAft>
                <a:spcPts val="0"/>
              </a:spcAft>
              <a:buClr>
                <a:srgbClr val="FFFFFF"/>
              </a:buClr>
              <a:buSzPts val="3600"/>
              <a:buChar char="●"/>
            </a:pPr>
            <a:r>
              <a:rPr lang="en-US" sz="3600">
                <a:solidFill>
                  <a:srgbClr val="FFFFFF"/>
                </a:solidFill>
                <a:latin typeface="Arial"/>
                <a:ea typeface="Arial"/>
                <a:cs typeface="Arial"/>
                <a:sym typeface="Arial"/>
              </a:rPr>
              <a:t>Strongly encourage DEI Training for GIO Staff, Working Group Members, US Partner Forum, and RCOs</a:t>
            </a:r>
            <a:endParaRPr sz="5300">
              <a:solidFill>
                <a:srgbClr val="FFFFFF"/>
              </a:solidFill>
            </a:endParaRPr>
          </a:p>
        </p:txBody>
      </p:sp>
      <p:sp>
        <p:nvSpPr>
          <p:cNvPr id="280" name="Google Shape;280;p3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1"/>
          <p:cNvSpPr txBox="1"/>
          <p:nvPr>
            <p:ph type="title"/>
          </p:nvPr>
        </p:nvSpPr>
        <p:spPr>
          <a:xfrm>
            <a:off x="762000" y="370000"/>
            <a:ext cx="11502300" cy="132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100"/>
              <a:t>ACTION PLAN: Form DEI Supportive Partnerships 6/9</a:t>
            </a:r>
            <a:endParaRPr sz="4100"/>
          </a:p>
        </p:txBody>
      </p:sp>
      <p:sp>
        <p:nvSpPr>
          <p:cNvPr id="287" name="Google Shape;287;p31"/>
          <p:cNvSpPr txBox="1"/>
          <p:nvPr>
            <p:ph idx="1" type="body"/>
          </p:nvPr>
        </p:nvSpPr>
        <p:spPr>
          <a:xfrm>
            <a:off x="838200" y="1690825"/>
            <a:ext cx="10904400" cy="4460100"/>
          </a:xfrm>
          <a:prstGeom prst="rect">
            <a:avLst/>
          </a:prstGeom>
        </p:spPr>
        <p:txBody>
          <a:bodyPr anchorCtr="0" anchor="t" bIns="45700" lIns="91425" spcFirstLastPara="1" rIns="91425" wrap="square" tIns="45700">
            <a:noAutofit/>
          </a:bodyPr>
          <a:lstStyle/>
          <a:p>
            <a:pPr indent="-406400" lvl="0" marL="457200" rtl="0" algn="l">
              <a:lnSpc>
                <a:spcPct val="115000"/>
              </a:lnSpc>
              <a:spcBef>
                <a:spcPts val="0"/>
              </a:spcBef>
              <a:spcAft>
                <a:spcPts val="0"/>
              </a:spcAft>
              <a:buClr>
                <a:srgbClr val="FFFFFF"/>
              </a:buClr>
              <a:buSzPts val="2800"/>
              <a:buChar char="●"/>
            </a:pPr>
            <a:r>
              <a:rPr lang="en-US">
                <a:solidFill>
                  <a:srgbClr val="FFFFFF"/>
                </a:solidFill>
                <a:highlight>
                  <a:srgbClr val="271C5E"/>
                </a:highlight>
                <a:latin typeface="Arial"/>
                <a:ea typeface="Arial"/>
                <a:cs typeface="Arial"/>
                <a:sym typeface="Arial"/>
              </a:rPr>
              <a:t>Strategic partnerships with:</a:t>
            </a:r>
            <a:endParaRPr>
              <a:solidFill>
                <a:srgbClr val="FFFFFF"/>
              </a:solidFill>
              <a:highlight>
                <a:srgbClr val="271C5E"/>
              </a:highlight>
              <a:latin typeface="Arial"/>
              <a:ea typeface="Arial"/>
              <a:cs typeface="Arial"/>
              <a:sym typeface="Arial"/>
            </a:endParaRPr>
          </a:p>
          <a:p>
            <a:pPr indent="-406400" lvl="1" marL="914400" rtl="0" algn="l">
              <a:lnSpc>
                <a:spcPct val="115000"/>
              </a:lnSpc>
              <a:spcBef>
                <a:spcPts val="0"/>
              </a:spcBef>
              <a:spcAft>
                <a:spcPts val="0"/>
              </a:spcAft>
              <a:buClr>
                <a:srgbClr val="FFFFFF"/>
              </a:buClr>
              <a:buSzPts val="2800"/>
              <a:buChar char="○"/>
            </a:pPr>
            <a:r>
              <a:rPr lang="en-US" sz="2800">
                <a:solidFill>
                  <a:srgbClr val="FFFFFF"/>
                </a:solidFill>
                <a:highlight>
                  <a:srgbClr val="271C5E"/>
                </a:highlight>
                <a:latin typeface="Arial"/>
                <a:ea typeface="Arial"/>
                <a:cs typeface="Arial"/>
                <a:sym typeface="Arial"/>
              </a:rPr>
              <a:t>DEI-relevant organizations (for PD, outreach)</a:t>
            </a:r>
            <a:endParaRPr sz="2800">
              <a:solidFill>
                <a:srgbClr val="FFFFFF"/>
              </a:solidFill>
              <a:highlight>
                <a:srgbClr val="271C5E"/>
              </a:highlight>
              <a:latin typeface="Arial"/>
              <a:ea typeface="Arial"/>
              <a:cs typeface="Arial"/>
              <a:sym typeface="Arial"/>
            </a:endParaRPr>
          </a:p>
          <a:p>
            <a:pPr indent="-406400" lvl="1" marL="914400" rtl="0" algn="l">
              <a:lnSpc>
                <a:spcPct val="115000"/>
              </a:lnSpc>
              <a:spcBef>
                <a:spcPts val="0"/>
              </a:spcBef>
              <a:spcAft>
                <a:spcPts val="0"/>
              </a:spcAft>
              <a:buClr>
                <a:srgbClr val="FFFFFF"/>
              </a:buClr>
              <a:buSzPts val="2800"/>
              <a:buChar char="○"/>
            </a:pPr>
            <a:r>
              <a:rPr lang="en-US" sz="2800">
                <a:solidFill>
                  <a:srgbClr val="FFFFFF"/>
                </a:solidFill>
                <a:highlight>
                  <a:srgbClr val="271C5E"/>
                </a:highlight>
                <a:latin typeface="Arial"/>
                <a:ea typeface="Arial"/>
                <a:cs typeface="Arial"/>
                <a:sym typeface="Arial"/>
              </a:rPr>
              <a:t>social scientists </a:t>
            </a:r>
            <a:endParaRPr sz="2800">
              <a:solidFill>
                <a:srgbClr val="FFFFFF"/>
              </a:solidFill>
              <a:highlight>
                <a:srgbClr val="271C5E"/>
              </a:highlight>
              <a:latin typeface="Arial"/>
              <a:ea typeface="Arial"/>
              <a:cs typeface="Arial"/>
              <a:sym typeface="Arial"/>
            </a:endParaRPr>
          </a:p>
          <a:p>
            <a:pPr indent="-406400" lvl="1" marL="914400" rtl="0" algn="l">
              <a:lnSpc>
                <a:spcPct val="115000"/>
              </a:lnSpc>
              <a:spcBef>
                <a:spcPts val="0"/>
              </a:spcBef>
              <a:spcAft>
                <a:spcPts val="0"/>
              </a:spcAft>
              <a:buClr>
                <a:srgbClr val="FFFFFF"/>
              </a:buClr>
              <a:buSzPts val="2800"/>
              <a:buChar char="○"/>
            </a:pPr>
            <a:r>
              <a:rPr lang="en-US" sz="2800">
                <a:solidFill>
                  <a:srgbClr val="FFFFFF"/>
                </a:solidFill>
                <a:highlight>
                  <a:srgbClr val="271C5E"/>
                </a:highlight>
                <a:latin typeface="Arial"/>
                <a:ea typeface="Arial"/>
                <a:cs typeface="Arial"/>
                <a:sym typeface="Arial"/>
              </a:rPr>
              <a:t>equipment suppliers </a:t>
            </a:r>
            <a:endParaRPr sz="2800">
              <a:solidFill>
                <a:srgbClr val="FFFFFF"/>
              </a:solidFill>
              <a:highlight>
                <a:srgbClr val="271C5E"/>
              </a:highlight>
              <a:latin typeface="Arial"/>
              <a:ea typeface="Arial"/>
              <a:cs typeface="Arial"/>
              <a:sym typeface="Arial"/>
            </a:endParaRPr>
          </a:p>
          <a:p>
            <a:pPr indent="0" lvl="0" marL="457200" rtl="0" algn="l">
              <a:lnSpc>
                <a:spcPct val="115000"/>
              </a:lnSpc>
              <a:spcBef>
                <a:spcPts val="0"/>
              </a:spcBef>
              <a:spcAft>
                <a:spcPts val="0"/>
              </a:spcAft>
              <a:buNone/>
            </a:pPr>
            <a:r>
              <a:t/>
            </a:r>
            <a:endParaRPr>
              <a:solidFill>
                <a:srgbClr val="FFFFFF"/>
              </a:solidFill>
              <a:highlight>
                <a:srgbClr val="271C5E"/>
              </a:highlight>
              <a:latin typeface="Arial"/>
              <a:ea typeface="Arial"/>
              <a:cs typeface="Arial"/>
              <a:sym typeface="Arial"/>
            </a:endParaRPr>
          </a:p>
          <a:p>
            <a:pPr indent="-406400" lvl="0" marL="457200" rtl="0" algn="l">
              <a:lnSpc>
                <a:spcPct val="115000"/>
              </a:lnSpc>
              <a:spcBef>
                <a:spcPts val="0"/>
              </a:spcBef>
              <a:spcAft>
                <a:spcPts val="0"/>
              </a:spcAft>
              <a:buClr>
                <a:srgbClr val="FFFFFF"/>
              </a:buClr>
              <a:buSzPts val="2800"/>
              <a:buChar char="●"/>
            </a:pPr>
            <a:r>
              <a:rPr lang="en-US">
                <a:solidFill>
                  <a:srgbClr val="FFFFFF"/>
                </a:solidFill>
                <a:highlight>
                  <a:srgbClr val="271C5E"/>
                </a:highlight>
                <a:latin typeface="Arial"/>
                <a:ea typeface="Arial"/>
                <a:cs typeface="Arial"/>
                <a:sym typeface="Arial"/>
              </a:rPr>
              <a:t>Leverage community partnerships:</a:t>
            </a:r>
            <a:endParaRPr>
              <a:solidFill>
                <a:srgbClr val="FFFFFF"/>
              </a:solidFill>
              <a:highlight>
                <a:srgbClr val="271C5E"/>
              </a:highlight>
              <a:latin typeface="Arial"/>
              <a:ea typeface="Arial"/>
              <a:cs typeface="Arial"/>
              <a:sym typeface="Arial"/>
            </a:endParaRPr>
          </a:p>
          <a:p>
            <a:pPr indent="-406400" lvl="1" marL="914400" rtl="0" algn="l">
              <a:lnSpc>
                <a:spcPct val="115000"/>
              </a:lnSpc>
              <a:spcBef>
                <a:spcPts val="0"/>
              </a:spcBef>
              <a:spcAft>
                <a:spcPts val="0"/>
              </a:spcAft>
              <a:buClr>
                <a:srgbClr val="FFFFFF"/>
              </a:buClr>
              <a:buSzPts val="2800"/>
              <a:buChar char="○"/>
            </a:pPr>
            <a:r>
              <a:rPr lang="en-US" sz="2800">
                <a:solidFill>
                  <a:srgbClr val="FFFFFF"/>
                </a:solidFill>
                <a:highlight>
                  <a:srgbClr val="271C5E"/>
                </a:highlight>
                <a:latin typeface="Arial"/>
                <a:ea typeface="Arial"/>
                <a:cs typeface="Arial"/>
                <a:sym typeface="Arial"/>
              </a:rPr>
              <a:t>community and project-based science </a:t>
            </a:r>
            <a:endParaRPr sz="2800">
              <a:solidFill>
                <a:srgbClr val="FFFFFF"/>
              </a:solidFill>
              <a:highlight>
                <a:srgbClr val="271C5E"/>
              </a:highlight>
              <a:latin typeface="Arial"/>
              <a:ea typeface="Arial"/>
              <a:cs typeface="Arial"/>
              <a:sym typeface="Arial"/>
            </a:endParaRPr>
          </a:p>
          <a:p>
            <a:pPr indent="-406400" lvl="1" marL="914400" rtl="0" algn="l">
              <a:lnSpc>
                <a:spcPct val="115000"/>
              </a:lnSpc>
              <a:spcBef>
                <a:spcPts val="0"/>
              </a:spcBef>
              <a:spcAft>
                <a:spcPts val="0"/>
              </a:spcAft>
              <a:buClr>
                <a:srgbClr val="FFFFFF"/>
              </a:buClr>
              <a:buSzPts val="2800"/>
              <a:buChar char="○"/>
            </a:pPr>
            <a:r>
              <a:rPr lang="en-US" sz="2800">
                <a:solidFill>
                  <a:srgbClr val="FFFFFF"/>
                </a:solidFill>
                <a:highlight>
                  <a:srgbClr val="271C5E"/>
                </a:highlight>
                <a:latin typeface="Arial"/>
                <a:ea typeface="Arial"/>
                <a:cs typeface="Arial"/>
                <a:sym typeface="Arial"/>
              </a:rPr>
              <a:t>expand the participation of underrepresented populations</a:t>
            </a:r>
            <a:endParaRPr sz="2800">
              <a:solidFill>
                <a:srgbClr val="FFFFFF"/>
              </a:solidFill>
              <a:highlight>
                <a:srgbClr val="271C5E"/>
              </a:highlight>
              <a:latin typeface="Arial"/>
              <a:ea typeface="Arial"/>
              <a:cs typeface="Arial"/>
              <a:sym typeface="Arial"/>
            </a:endParaRPr>
          </a:p>
          <a:p>
            <a:pPr indent="-406400" lvl="1" marL="914400" rtl="0" algn="l">
              <a:lnSpc>
                <a:spcPct val="115000"/>
              </a:lnSpc>
              <a:spcBef>
                <a:spcPts val="0"/>
              </a:spcBef>
              <a:spcAft>
                <a:spcPts val="0"/>
              </a:spcAft>
              <a:buClr>
                <a:srgbClr val="FFFFFF"/>
              </a:buClr>
              <a:buSzPts val="2800"/>
              <a:buChar char="○"/>
            </a:pPr>
            <a:r>
              <a:rPr lang="en-US" sz="2800">
                <a:solidFill>
                  <a:srgbClr val="FFFFFF"/>
                </a:solidFill>
                <a:highlight>
                  <a:srgbClr val="271C5E"/>
                </a:highlight>
                <a:latin typeface="Arial"/>
                <a:ea typeface="Arial"/>
                <a:cs typeface="Arial"/>
                <a:sym typeface="Arial"/>
              </a:rPr>
              <a:t>mini-collaborations between established and new schools </a:t>
            </a:r>
            <a:endParaRPr sz="2600">
              <a:solidFill>
                <a:schemeClr val="dk1"/>
              </a:solidFill>
              <a:latin typeface="Arial"/>
              <a:ea typeface="Arial"/>
              <a:cs typeface="Arial"/>
              <a:sym typeface="Arial"/>
            </a:endParaRPr>
          </a:p>
        </p:txBody>
      </p:sp>
      <p:sp>
        <p:nvSpPr>
          <p:cNvPr id="288" name="Google Shape;288;p3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4"/>
          <p:cNvSpPr txBox="1"/>
          <p:nvPr>
            <p:ph type="title"/>
          </p:nvPr>
        </p:nvSpPr>
        <p:spPr>
          <a:xfrm>
            <a:off x="838200" y="641856"/>
            <a:ext cx="10515600" cy="72938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INTRODUCTION to the DEI TASK FORCE</a:t>
            </a:r>
            <a:endParaRPr/>
          </a:p>
        </p:txBody>
      </p:sp>
      <p:sp>
        <p:nvSpPr>
          <p:cNvPr id="112" name="Google Shape;112;p14"/>
          <p:cNvSpPr txBox="1"/>
          <p:nvPr>
            <p:ph idx="1" type="body"/>
          </p:nvPr>
        </p:nvSpPr>
        <p:spPr>
          <a:xfrm>
            <a:off x="838200" y="1953500"/>
            <a:ext cx="5481000" cy="42234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800"/>
              <a:buChar char="•"/>
            </a:pPr>
            <a:r>
              <a:rPr lang="en-US"/>
              <a:t>Application process</a:t>
            </a:r>
            <a:endParaRPr/>
          </a:p>
          <a:p>
            <a:pPr indent="-165100" lvl="0" marL="228600" rtl="0" algn="l">
              <a:lnSpc>
                <a:spcPct val="90000"/>
              </a:lnSpc>
              <a:spcBef>
                <a:spcPts val="0"/>
              </a:spcBef>
              <a:spcAft>
                <a:spcPts val="0"/>
              </a:spcAft>
              <a:buSzPts val="1800"/>
              <a:buChar char="•"/>
            </a:pPr>
            <a:r>
              <a:rPr lang="en-US"/>
              <a:t>Assembly of Task Force</a:t>
            </a:r>
            <a:endParaRPr/>
          </a:p>
          <a:p>
            <a:pPr indent="-165100" lvl="0" marL="228600" rtl="0" algn="l">
              <a:lnSpc>
                <a:spcPct val="90000"/>
              </a:lnSpc>
              <a:spcBef>
                <a:spcPts val="0"/>
              </a:spcBef>
              <a:spcAft>
                <a:spcPts val="0"/>
              </a:spcAft>
              <a:buSzPts val="1800"/>
              <a:buChar char="•"/>
            </a:pPr>
            <a:r>
              <a:rPr lang="en-US"/>
              <a:t>Four day in-person meeting in February</a:t>
            </a:r>
            <a:endParaRPr/>
          </a:p>
          <a:p>
            <a:pPr indent="-165100" lvl="0" marL="228600" rtl="0" algn="l">
              <a:lnSpc>
                <a:spcPct val="90000"/>
              </a:lnSpc>
              <a:spcBef>
                <a:spcPts val="0"/>
              </a:spcBef>
              <a:spcAft>
                <a:spcPts val="0"/>
              </a:spcAft>
              <a:buSzPts val="1800"/>
              <a:buChar char="•"/>
            </a:pPr>
            <a:r>
              <a:rPr lang="en-US"/>
              <a:t>Monthly Zoom Calls</a:t>
            </a:r>
            <a:endParaRPr/>
          </a:p>
          <a:p>
            <a:pPr indent="-165100" lvl="0" marL="228600" rtl="0" algn="l">
              <a:lnSpc>
                <a:spcPct val="90000"/>
              </a:lnSpc>
              <a:spcBef>
                <a:spcPts val="0"/>
              </a:spcBef>
              <a:spcAft>
                <a:spcPts val="0"/>
              </a:spcAft>
              <a:buSzPts val="1800"/>
              <a:buChar char="•"/>
            </a:pPr>
            <a:r>
              <a:rPr lang="en-US"/>
              <a:t>Regular Emails and Shared Docs</a:t>
            </a:r>
            <a:endParaRPr/>
          </a:p>
          <a:p>
            <a:pPr indent="-165100" lvl="0" marL="228600" rtl="0" algn="l">
              <a:lnSpc>
                <a:spcPct val="90000"/>
              </a:lnSpc>
              <a:spcBef>
                <a:spcPts val="0"/>
              </a:spcBef>
              <a:spcAft>
                <a:spcPts val="0"/>
              </a:spcAft>
              <a:buSzPts val="1800"/>
              <a:buChar char="•"/>
            </a:pPr>
            <a:r>
              <a:rPr lang="en-US"/>
              <a:t>Consensus versus Majority Rule</a:t>
            </a:r>
            <a:endParaRPr/>
          </a:p>
          <a:p>
            <a:pPr indent="-165100" lvl="0" marL="228600" rtl="0" algn="l">
              <a:lnSpc>
                <a:spcPct val="90000"/>
              </a:lnSpc>
              <a:spcBef>
                <a:spcPts val="0"/>
              </a:spcBef>
              <a:spcAft>
                <a:spcPts val="0"/>
              </a:spcAft>
              <a:buSzPts val="1800"/>
              <a:buChar char="•"/>
            </a:pPr>
            <a:r>
              <a:rPr lang="en-US"/>
              <a:t>Goal: Statement + Action Plan</a:t>
            </a:r>
            <a:endParaRPr/>
          </a:p>
          <a:p>
            <a:pPr indent="-165100" lvl="0" marL="228600" rtl="0" algn="l">
              <a:lnSpc>
                <a:spcPct val="90000"/>
              </a:lnSpc>
              <a:spcBef>
                <a:spcPts val="0"/>
              </a:spcBef>
              <a:spcAft>
                <a:spcPts val="0"/>
              </a:spcAft>
              <a:buSzPts val="1800"/>
              <a:buChar char="•"/>
            </a:pPr>
            <a:r>
              <a:rPr lang="en-US"/>
              <a:t>Q&amp;A at the end of this session</a:t>
            </a:r>
            <a:endParaRPr/>
          </a:p>
        </p:txBody>
      </p:sp>
      <p:sp>
        <p:nvSpPr>
          <p:cNvPr id="113" name="Google Shape;11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4" name="Google Shape;11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pic>
        <p:nvPicPr>
          <p:cNvPr descr="A group of smiling adults in an office building looking up at the camera. Approximately 25 people are in the picture." id="115" name="Google Shape;115;p14" title="Group Photo of GLOBE Diversity Equity and Inclusion Task Force"/>
          <p:cNvPicPr preferRelativeResize="0"/>
          <p:nvPr/>
        </p:nvPicPr>
        <p:blipFill>
          <a:blip r:embed="rId3">
            <a:alphaModFix/>
          </a:blip>
          <a:stretch>
            <a:fillRect/>
          </a:stretch>
        </p:blipFill>
        <p:spPr>
          <a:xfrm>
            <a:off x="5960625" y="2254162"/>
            <a:ext cx="5901548" cy="36220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2"/>
          <p:cNvSpPr txBox="1"/>
          <p:nvPr>
            <p:ph type="title"/>
          </p:nvPr>
        </p:nvSpPr>
        <p:spPr>
          <a:xfrm>
            <a:off x="838200" y="365125"/>
            <a:ext cx="11353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ACTION PLAN: Find Funding for DEI                  7/9</a:t>
            </a:r>
            <a:endParaRPr/>
          </a:p>
        </p:txBody>
      </p:sp>
      <p:sp>
        <p:nvSpPr>
          <p:cNvPr id="295" name="Google Shape;295;p32"/>
          <p:cNvSpPr txBox="1"/>
          <p:nvPr>
            <p:ph idx="1" type="body"/>
          </p:nvPr>
        </p:nvSpPr>
        <p:spPr>
          <a:xfrm>
            <a:off x="838200" y="1825625"/>
            <a:ext cx="11121300" cy="4351200"/>
          </a:xfrm>
          <a:prstGeom prst="rect">
            <a:avLst/>
          </a:prstGeom>
        </p:spPr>
        <p:txBody>
          <a:bodyPr anchorCtr="0" anchor="t" bIns="45700" lIns="91425" spcFirstLastPara="1" rIns="91425" wrap="square" tIns="45700">
            <a:noAutofit/>
          </a:bodyPr>
          <a:lstStyle/>
          <a:p>
            <a:pPr indent="-349250" lvl="0" marL="457200" rtl="0" algn="l">
              <a:lnSpc>
                <a:spcPct val="115000"/>
              </a:lnSpc>
              <a:spcBef>
                <a:spcPts val="0"/>
              </a:spcBef>
              <a:spcAft>
                <a:spcPts val="0"/>
              </a:spcAft>
              <a:buClr>
                <a:srgbClr val="FFFFFF"/>
              </a:buClr>
              <a:buSzPts val="1900"/>
              <a:buChar char="●"/>
            </a:pPr>
            <a:r>
              <a:rPr lang="en-US">
                <a:highlight>
                  <a:srgbClr val="271C5E"/>
                </a:highlight>
                <a:latin typeface="Arial"/>
                <a:ea typeface="Arial"/>
                <a:cs typeface="Arial"/>
                <a:sym typeface="Arial"/>
              </a:rPr>
              <a:t>Additional funding to support continued DEI efforts. Some ideas</a:t>
            </a:r>
            <a:r>
              <a:rPr lang="en-US" sz="2100">
                <a:highlight>
                  <a:srgbClr val="271C5E"/>
                </a:highlight>
                <a:latin typeface="Arial"/>
                <a:ea typeface="Arial"/>
                <a:cs typeface="Arial"/>
                <a:sym typeface="Arial"/>
              </a:rPr>
              <a:t>:</a:t>
            </a:r>
            <a:endParaRPr sz="2100">
              <a:highlight>
                <a:srgbClr val="271C5E"/>
              </a:highlight>
              <a:latin typeface="Arial"/>
              <a:ea typeface="Arial"/>
              <a:cs typeface="Arial"/>
              <a:sym typeface="Arial"/>
            </a:endParaRPr>
          </a:p>
          <a:p>
            <a:pPr indent="0" lvl="0" marL="457200" rtl="0" algn="l">
              <a:lnSpc>
                <a:spcPct val="115000"/>
              </a:lnSpc>
              <a:spcBef>
                <a:spcPts val="0"/>
              </a:spcBef>
              <a:spcAft>
                <a:spcPts val="0"/>
              </a:spcAft>
              <a:buNone/>
            </a:pPr>
            <a:r>
              <a:t/>
            </a:r>
            <a:endParaRPr sz="2100">
              <a:highlight>
                <a:srgbClr val="271C5E"/>
              </a:highlight>
              <a:latin typeface="Arial"/>
              <a:ea typeface="Arial"/>
              <a:cs typeface="Arial"/>
              <a:sym typeface="Arial"/>
            </a:endParaRPr>
          </a:p>
          <a:p>
            <a:pPr indent="-419100" lvl="1" marL="914400" rtl="0" algn="l">
              <a:lnSpc>
                <a:spcPct val="115000"/>
              </a:lnSpc>
              <a:spcBef>
                <a:spcPts val="0"/>
              </a:spcBef>
              <a:spcAft>
                <a:spcPts val="0"/>
              </a:spcAft>
              <a:buClr>
                <a:srgbClr val="FFFFFF"/>
              </a:buClr>
              <a:buSzPts val="3000"/>
              <a:buChar char="○"/>
            </a:pPr>
            <a:r>
              <a:rPr lang="en-US" sz="2600">
                <a:highlight>
                  <a:srgbClr val="271C5E"/>
                </a:highlight>
                <a:latin typeface="Arial"/>
                <a:ea typeface="Arial"/>
                <a:cs typeface="Arial"/>
                <a:sym typeface="Arial"/>
              </a:rPr>
              <a:t>Fund the DEI Working Group to continue DEI prioritization and efforts within GLOBE</a:t>
            </a:r>
            <a:endParaRPr sz="2600">
              <a:highlight>
                <a:srgbClr val="271C5E"/>
              </a:highlight>
              <a:latin typeface="Arial"/>
              <a:ea typeface="Arial"/>
              <a:cs typeface="Arial"/>
              <a:sym typeface="Arial"/>
            </a:endParaRPr>
          </a:p>
          <a:p>
            <a:pPr indent="-393700" lvl="1" marL="914400" rtl="0" algn="l">
              <a:lnSpc>
                <a:spcPct val="115000"/>
              </a:lnSpc>
              <a:spcBef>
                <a:spcPts val="0"/>
              </a:spcBef>
              <a:spcAft>
                <a:spcPts val="0"/>
              </a:spcAft>
              <a:buSzPts val="2600"/>
              <a:buChar char="○"/>
            </a:pPr>
            <a:r>
              <a:rPr lang="en-US" sz="2600">
                <a:highlight>
                  <a:srgbClr val="271C5E"/>
                </a:highlight>
                <a:latin typeface="Arial"/>
                <a:ea typeface="Arial"/>
                <a:cs typeface="Arial"/>
                <a:sym typeface="Arial"/>
              </a:rPr>
              <a:t>Fund the creation of a sharable research library that contains DEI materials</a:t>
            </a:r>
            <a:endParaRPr sz="2600">
              <a:highlight>
                <a:srgbClr val="271C5E"/>
              </a:highlight>
              <a:latin typeface="Arial"/>
              <a:ea typeface="Arial"/>
              <a:cs typeface="Arial"/>
              <a:sym typeface="Arial"/>
            </a:endParaRPr>
          </a:p>
          <a:p>
            <a:pPr indent="-393700" lvl="1" marL="914400" rtl="0" algn="l">
              <a:lnSpc>
                <a:spcPct val="115000"/>
              </a:lnSpc>
              <a:spcBef>
                <a:spcPts val="0"/>
              </a:spcBef>
              <a:spcAft>
                <a:spcPts val="0"/>
              </a:spcAft>
              <a:buSzPts val="2600"/>
              <a:buChar char="○"/>
            </a:pPr>
            <a:r>
              <a:rPr lang="en-US" sz="2600">
                <a:highlight>
                  <a:srgbClr val="271C5E"/>
                </a:highlight>
                <a:latin typeface="Arial"/>
                <a:ea typeface="Arial"/>
                <a:cs typeface="Arial"/>
                <a:sym typeface="Arial"/>
              </a:rPr>
              <a:t>Fund partnerships with faculty at minority serving institutions for DEI-related participation in GLOBE through support like stipends </a:t>
            </a:r>
            <a:endParaRPr sz="4300"/>
          </a:p>
        </p:txBody>
      </p:sp>
      <p:sp>
        <p:nvSpPr>
          <p:cNvPr id="296" name="Google Shape;296;p3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3"/>
          <p:cNvSpPr txBox="1"/>
          <p:nvPr>
            <p:ph type="title"/>
          </p:nvPr>
        </p:nvSpPr>
        <p:spPr>
          <a:xfrm>
            <a:off x="838200" y="365125"/>
            <a:ext cx="11244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ACTION PLAN: Communicate DEI Initiatives    8/9</a:t>
            </a:r>
            <a:endParaRPr/>
          </a:p>
        </p:txBody>
      </p:sp>
      <p:sp>
        <p:nvSpPr>
          <p:cNvPr id="303" name="Google Shape;303;p33"/>
          <p:cNvSpPr txBox="1"/>
          <p:nvPr>
            <p:ph idx="1" type="body"/>
          </p:nvPr>
        </p:nvSpPr>
        <p:spPr>
          <a:xfrm>
            <a:off x="838200" y="1825625"/>
            <a:ext cx="10834500" cy="4351200"/>
          </a:xfrm>
          <a:prstGeom prst="rect">
            <a:avLst/>
          </a:prstGeom>
        </p:spPr>
        <p:txBody>
          <a:bodyPr anchorCtr="0" anchor="t" bIns="45700" lIns="91425" spcFirstLastPara="1" rIns="91425" wrap="square" tIns="45700">
            <a:noAutofit/>
          </a:bodyPr>
          <a:lstStyle/>
          <a:p>
            <a:pPr indent="-463550" lvl="0" marL="457200" rtl="0" algn="l">
              <a:lnSpc>
                <a:spcPct val="115000"/>
              </a:lnSpc>
              <a:spcBef>
                <a:spcPts val="0"/>
              </a:spcBef>
              <a:spcAft>
                <a:spcPts val="0"/>
              </a:spcAft>
              <a:buClr>
                <a:srgbClr val="FFFFFF"/>
              </a:buClr>
              <a:buSzPts val="3700"/>
              <a:buFont typeface="Arial"/>
              <a:buChar char="●"/>
            </a:pPr>
            <a:r>
              <a:rPr lang="en-US" sz="3700">
                <a:solidFill>
                  <a:srgbClr val="FFFFFF"/>
                </a:solidFill>
                <a:latin typeface="Arial"/>
                <a:ea typeface="Arial"/>
                <a:cs typeface="Arial"/>
                <a:sym typeface="Arial"/>
              </a:rPr>
              <a:t>Increase branding, marketing, and outreach</a:t>
            </a:r>
            <a:endParaRPr sz="3700">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t/>
            </a:r>
            <a:endParaRPr sz="3700">
              <a:solidFill>
                <a:srgbClr val="FFFFFF"/>
              </a:solidFill>
              <a:latin typeface="Arial"/>
              <a:ea typeface="Arial"/>
              <a:cs typeface="Arial"/>
              <a:sym typeface="Arial"/>
            </a:endParaRPr>
          </a:p>
          <a:p>
            <a:pPr indent="-463550" lvl="0" marL="457200" rtl="0" algn="l">
              <a:lnSpc>
                <a:spcPct val="115000"/>
              </a:lnSpc>
              <a:spcBef>
                <a:spcPts val="0"/>
              </a:spcBef>
              <a:spcAft>
                <a:spcPts val="0"/>
              </a:spcAft>
              <a:buClr>
                <a:srgbClr val="FFFFFF"/>
              </a:buClr>
              <a:buSzPts val="3700"/>
              <a:buFont typeface="Arial"/>
              <a:buChar char="●"/>
            </a:pPr>
            <a:r>
              <a:rPr lang="en-US" sz="3700">
                <a:solidFill>
                  <a:srgbClr val="FFFFFF"/>
                </a:solidFill>
                <a:latin typeface="Arial"/>
                <a:ea typeface="Arial"/>
                <a:cs typeface="Arial"/>
                <a:sym typeface="Arial"/>
              </a:rPr>
              <a:t>Add DEI Section in monthly GIO News Briefs and highlight DEI opportunities</a:t>
            </a:r>
            <a:endParaRPr sz="3700">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t/>
            </a:r>
            <a:endParaRPr sz="3700">
              <a:solidFill>
                <a:srgbClr val="FFFFFF"/>
              </a:solidFill>
              <a:latin typeface="Arial"/>
              <a:ea typeface="Arial"/>
              <a:cs typeface="Arial"/>
              <a:sym typeface="Arial"/>
            </a:endParaRPr>
          </a:p>
          <a:p>
            <a:pPr indent="-463550" lvl="0" marL="457200" rtl="0" algn="l">
              <a:lnSpc>
                <a:spcPct val="115000"/>
              </a:lnSpc>
              <a:spcBef>
                <a:spcPts val="0"/>
              </a:spcBef>
              <a:spcAft>
                <a:spcPts val="0"/>
              </a:spcAft>
              <a:buClr>
                <a:srgbClr val="FFFFFF"/>
              </a:buClr>
              <a:buSzPts val="3700"/>
              <a:buFont typeface="Arial"/>
              <a:buChar char="●"/>
            </a:pPr>
            <a:r>
              <a:rPr lang="en-US" sz="3700">
                <a:solidFill>
                  <a:srgbClr val="FFFFFF"/>
                </a:solidFill>
                <a:latin typeface="Arial"/>
                <a:ea typeface="Arial"/>
                <a:cs typeface="Arial"/>
                <a:sym typeface="Arial"/>
              </a:rPr>
              <a:t>Create a media channel, web page and hashtag </a:t>
            </a:r>
            <a:endParaRPr sz="5400">
              <a:solidFill>
                <a:srgbClr val="FFFFFF"/>
              </a:solidFill>
            </a:endParaRPr>
          </a:p>
        </p:txBody>
      </p:sp>
      <p:sp>
        <p:nvSpPr>
          <p:cNvPr id="304" name="Google Shape;304;p3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4"/>
          <p:cNvSpPr txBox="1"/>
          <p:nvPr>
            <p:ph type="title"/>
          </p:nvPr>
        </p:nvSpPr>
        <p:spPr>
          <a:xfrm>
            <a:off x="838200" y="60325"/>
            <a:ext cx="11244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ACTION PLAN: Summary of Action Areas        9/9</a:t>
            </a:r>
            <a:endParaRPr/>
          </a:p>
        </p:txBody>
      </p:sp>
      <p:sp>
        <p:nvSpPr>
          <p:cNvPr id="311" name="Google Shape;311;p3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12" name="Google Shape;312;p34"/>
          <p:cNvPicPr preferRelativeResize="0"/>
          <p:nvPr/>
        </p:nvPicPr>
        <p:blipFill>
          <a:blip r:embed="rId3">
            <a:alphaModFix/>
          </a:blip>
          <a:stretch>
            <a:fillRect/>
          </a:stretch>
        </p:blipFill>
        <p:spPr>
          <a:xfrm>
            <a:off x="2420938" y="1725350"/>
            <a:ext cx="7350124" cy="4440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Q &amp; A</a:t>
            </a:r>
            <a:endParaRPr/>
          </a:p>
        </p:txBody>
      </p:sp>
      <p:sp>
        <p:nvSpPr>
          <p:cNvPr id="319" name="Google Shape;319;p35"/>
          <p:cNvSpPr txBox="1"/>
          <p:nvPr>
            <p:ph idx="1" type="body"/>
          </p:nvPr>
        </p:nvSpPr>
        <p:spPr>
          <a:xfrm>
            <a:off x="838200" y="1573300"/>
            <a:ext cx="10697400" cy="4679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You may access the website version of our Mobile Application using the following link: </a:t>
            </a:r>
            <a:r>
              <a:rPr lang="en-US" u="sng">
                <a:solidFill>
                  <a:srgbClr val="FFFFFF"/>
                </a:solidFill>
                <a:hlinkClick r:id="rId3"/>
              </a:rPr>
              <a:t>https://crowd.cc/2020virtualmeeting</a:t>
            </a:r>
            <a:endParaRPr>
              <a:solidFill>
                <a:srgbClr val="FFFFFF"/>
              </a:solidFill>
            </a:endParaRPr>
          </a:p>
          <a:p>
            <a:pPr indent="0" lvl="0" marL="0" rtl="0" algn="l">
              <a:spcBef>
                <a:spcPts val="1000"/>
              </a:spcBef>
              <a:spcAft>
                <a:spcPts val="0"/>
              </a:spcAft>
              <a:buNone/>
            </a:pPr>
            <a:r>
              <a:t/>
            </a:r>
            <a:endParaRPr>
              <a:solidFill>
                <a:srgbClr val="FFFFFF"/>
              </a:solidFill>
            </a:endParaRPr>
          </a:p>
          <a:p>
            <a:pPr indent="0" lvl="0" marL="0" rtl="0" algn="l">
              <a:spcBef>
                <a:spcPts val="1000"/>
              </a:spcBef>
              <a:spcAft>
                <a:spcPts val="0"/>
              </a:spcAft>
              <a:buNone/>
            </a:pPr>
            <a:r>
              <a:rPr lang="en-US">
                <a:solidFill>
                  <a:srgbClr val="FFFFFF"/>
                </a:solidFill>
              </a:rPr>
              <a:t>Or use this quick link for getting to the CrowdCompass AttendeeHub app in the app store on a mobile or tablet device:</a:t>
            </a:r>
            <a:r>
              <a:rPr lang="en-US" u="sng">
                <a:solidFill>
                  <a:srgbClr val="FFFFFF"/>
                </a:solidFill>
                <a:hlinkClick r:id="rId4"/>
              </a:rPr>
              <a:t> https://crowd.cc/s/3RKlm</a:t>
            </a:r>
            <a:endParaRPr>
              <a:solidFill>
                <a:srgbClr val="FFFFFF"/>
              </a:solidFill>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To access Q&amp;A or Polling: In the app, click on the "My Schedule" icon. Then click on the session currently taking place. Q&amp;A is located towards the top of each session and you will find the polls (if available) by scrolling to the bottom of the session.</a:t>
            </a:r>
            <a:endParaRPr/>
          </a:p>
        </p:txBody>
      </p:sp>
      <p:sp>
        <p:nvSpPr>
          <p:cNvPr id="320" name="Google Shape;320;p3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Feedback </a:t>
            </a:r>
            <a:endParaRPr/>
          </a:p>
        </p:txBody>
      </p:sp>
      <p:sp>
        <p:nvSpPr>
          <p:cNvPr id="327" name="Google Shape;327;p36"/>
          <p:cNvSpPr txBox="1"/>
          <p:nvPr>
            <p:ph idx="1" type="body"/>
          </p:nvPr>
        </p:nvSpPr>
        <p:spPr>
          <a:xfrm>
            <a:off x="838200" y="1610125"/>
            <a:ext cx="10993200" cy="4485900"/>
          </a:xfrm>
          <a:prstGeom prst="rect">
            <a:avLst/>
          </a:prstGeom>
        </p:spPr>
        <p:txBody>
          <a:bodyPr anchorCtr="0" anchor="t" bIns="45700" lIns="91425" spcFirstLastPara="1" rIns="91425" wrap="square" tIns="45700">
            <a:noAutofit/>
          </a:bodyPr>
          <a:lstStyle/>
          <a:p>
            <a:pPr indent="-387350" lvl="0" marL="457200" rtl="0" algn="l">
              <a:spcBef>
                <a:spcPts val="1000"/>
              </a:spcBef>
              <a:spcAft>
                <a:spcPts val="0"/>
              </a:spcAft>
              <a:buSzPts val="2500"/>
              <a:buChar char="●"/>
            </a:pPr>
            <a:r>
              <a:rPr lang="en-US" sz="3500"/>
              <a:t>You may continue to submit questions and comments through the Q&amp;A for the next 30 minutes following this session.</a:t>
            </a:r>
            <a:endParaRPr sz="3500"/>
          </a:p>
          <a:p>
            <a:pPr indent="-387350" lvl="0" marL="457200" rtl="0" algn="l">
              <a:spcBef>
                <a:spcPts val="0"/>
              </a:spcBef>
              <a:spcAft>
                <a:spcPts val="0"/>
              </a:spcAft>
              <a:buSzPts val="2500"/>
              <a:buChar char="●"/>
            </a:pPr>
            <a:r>
              <a:rPr lang="en-US" sz="3500"/>
              <a:t>All meeting participants will be receiving a survey following the Virtual Meeting and it will include a section for questions and comments about the DEI Presentation.</a:t>
            </a:r>
            <a:endParaRPr sz="3500"/>
          </a:p>
          <a:p>
            <a:pPr indent="-387350" lvl="0" marL="457200" rtl="0" algn="l">
              <a:spcBef>
                <a:spcPts val="0"/>
              </a:spcBef>
              <a:spcAft>
                <a:spcPts val="0"/>
              </a:spcAft>
              <a:buSzPts val="2500"/>
              <a:buChar char="●"/>
            </a:pPr>
            <a:r>
              <a:rPr lang="en-US" sz="3500"/>
              <a:t>A survey for the whole GLOBE community on the DEI statements and plan will be going out soon!</a:t>
            </a:r>
            <a:endParaRPr sz="3500"/>
          </a:p>
        </p:txBody>
      </p:sp>
      <p:sp>
        <p:nvSpPr>
          <p:cNvPr id="328" name="Google Shape;328;p3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Thank you DEI Task Force!</a:t>
            </a:r>
            <a:endParaRPr/>
          </a:p>
        </p:txBody>
      </p:sp>
      <p:sp>
        <p:nvSpPr>
          <p:cNvPr id="335" name="Google Shape;335;p3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36" name="Google Shape;336;p37"/>
          <p:cNvPicPr preferRelativeResize="0"/>
          <p:nvPr/>
        </p:nvPicPr>
        <p:blipFill>
          <a:blip r:embed="rId3">
            <a:alphaModFix/>
          </a:blip>
          <a:stretch>
            <a:fillRect/>
          </a:stretch>
        </p:blipFill>
        <p:spPr>
          <a:xfrm rot="10800000">
            <a:off x="3197877" y="1509376"/>
            <a:ext cx="4831523" cy="2231224"/>
          </a:xfrm>
          <a:prstGeom prst="rect">
            <a:avLst/>
          </a:prstGeom>
          <a:noFill/>
          <a:ln>
            <a:noFill/>
          </a:ln>
        </p:spPr>
      </p:pic>
      <p:pic>
        <p:nvPicPr>
          <p:cNvPr id="337" name="Google Shape;337;p37"/>
          <p:cNvPicPr preferRelativeResize="0"/>
          <p:nvPr/>
        </p:nvPicPr>
        <p:blipFill>
          <a:blip r:embed="rId4">
            <a:alphaModFix/>
          </a:blip>
          <a:stretch>
            <a:fillRect/>
          </a:stretch>
        </p:blipFill>
        <p:spPr>
          <a:xfrm>
            <a:off x="479075" y="3613375"/>
            <a:ext cx="4271050" cy="2402425"/>
          </a:xfrm>
          <a:prstGeom prst="rect">
            <a:avLst/>
          </a:prstGeom>
          <a:noFill/>
          <a:ln>
            <a:noFill/>
          </a:ln>
        </p:spPr>
      </p:pic>
      <p:pic>
        <p:nvPicPr>
          <p:cNvPr id="338" name="Google Shape;338;p37"/>
          <p:cNvPicPr preferRelativeResize="0"/>
          <p:nvPr/>
        </p:nvPicPr>
        <p:blipFill>
          <a:blip r:embed="rId5">
            <a:alphaModFix/>
          </a:blip>
          <a:stretch>
            <a:fillRect/>
          </a:stretch>
        </p:blipFill>
        <p:spPr>
          <a:xfrm>
            <a:off x="838200" y="1690824"/>
            <a:ext cx="2733051" cy="2049788"/>
          </a:xfrm>
          <a:prstGeom prst="rect">
            <a:avLst/>
          </a:prstGeom>
          <a:noFill/>
          <a:ln>
            <a:noFill/>
          </a:ln>
        </p:spPr>
      </p:pic>
      <p:pic>
        <p:nvPicPr>
          <p:cNvPr id="339" name="Google Shape;339;p37"/>
          <p:cNvPicPr preferRelativeResize="0"/>
          <p:nvPr/>
        </p:nvPicPr>
        <p:blipFill>
          <a:blip r:embed="rId6">
            <a:alphaModFix/>
          </a:blip>
          <a:stretch>
            <a:fillRect/>
          </a:stretch>
        </p:blipFill>
        <p:spPr>
          <a:xfrm>
            <a:off x="8029400" y="1761650"/>
            <a:ext cx="3738954" cy="1726670"/>
          </a:xfrm>
          <a:prstGeom prst="rect">
            <a:avLst/>
          </a:prstGeom>
          <a:noFill/>
          <a:ln>
            <a:noFill/>
          </a:ln>
        </p:spPr>
      </p:pic>
      <p:pic>
        <p:nvPicPr>
          <p:cNvPr id="340" name="Google Shape;340;p37"/>
          <p:cNvPicPr preferRelativeResize="0"/>
          <p:nvPr/>
        </p:nvPicPr>
        <p:blipFill>
          <a:blip r:embed="rId7">
            <a:alphaModFix/>
          </a:blip>
          <a:stretch>
            <a:fillRect/>
          </a:stretch>
        </p:blipFill>
        <p:spPr>
          <a:xfrm>
            <a:off x="4097625" y="3539713"/>
            <a:ext cx="3738954" cy="2804193"/>
          </a:xfrm>
          <a:prstGeom prst="rect">
            <a:avLst/>
          </a:prstGeom>
          <a:noFill/>
          <a:ln>
            <a:noFill/>
          </a:ln>
        </p:spPr>
      </p:pic>
      <p:pic>
        <p:nvPicPr>
          <p:cNvPr id="341" name="Google Shape;341;p37"/>
          <p:cNvPicPr preferRelativeResize="0"/>
          <p:nvPr/>
        </p:nvPicPr>
        <p:blipFill>
          <a:blip r:embed="rId8">
            <a:alphaModFix/>
          </a:blip>
          <a:stretch>
            <a:fillRect/>
          </a:stretch>
        </p:blipFill>
        <p:spPr>
          <a:xfrm>
            <a:off x="7836575" y="3613375"/>
            <a:ext cx="3917229" cy="2937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Task Force Members</a:t>
            </a:r>
            <a:endParaRPr/>
          </a:p>
        </p:txBody>
      </p:sp>
      <p:sp>
        <p:nvSpPr>
          <p:cNvPr id="121" name="Google Shape;121;p15"/>
          <p:cNvSpPr txBox="1"/>
          <p:nvPr>
            <p:ph idx="1" type="body"/>
          </p:nvPr>
        </p:nvSpPr>
        <p:spPr>
          <a:xfrm>
            <a:off x="838200" y="1520825"/>
            <a:ext cx="5181600" cy="4351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800"/>
              <a:buChar char="•"/>
            </a:pPr>
            <a:r>
              <a:rPr lang="en-US"/>
              <a:t>Shadrack Agyiri (Ghana)</a:t>
            </a:r>
            <a:endParaRPr/>
          </a:p>
          <a:p>
            <a:pPr indent="-165100" lvl="0" marL="228600" rtl="0" algn="l">
              <a:lnSpc>
                <a:spcPct val="90000"/>
              </a:lnSpc>
              <a:spcBef>
                <a:spcPts val="0"/>
              </a:spcBef>
              <a:spcAft>
                <a:spcPts val="0"/>
              </a:spcAft>
              <a:buSzPts val="1800"/>
              <a:buChar char="•"/>
            </a:pPr>
            <a:r>
              <a:rPr lang="en-US"/>
              <a:t>Jennifer Bourgeault (USA)</a:t>
            </a:r>
            <a:endParaRPr/>
          </a:p>
          <a:p>
            <a:pPr indent="-165100" lvl="0" marL="228600" rtl="0" algn="l">
              <a:lnSpc>
                <a:spcPct val="90000"/>
              </a:lnSpc>
              <a:spcBef>
                <a:spcPts val="0"/>
              </a:spcBef>
              <a:spcAft>
                <a:spcPts val="0"/>
              </a:spcAft>
              <a:buSzPts val="1800"/>
              <a:buChar char="•"/>
            </a:pPr>
            <a:r>
              <a:rPr lang="en-US"/>
              <a:t>Katie Chapman (USA)</a:t>
            </a:r>
            <a:endParaRPr/>
          </a:p>
          <a:p>
            <a:pPr indent="-165100" lvl="0" marL="228600" rtl="0" algn="l">
              <a:lnSpc>
                <a:spcPct val="90000"/>
              </a:lnSpc>
              <a:spcBef>
                <a:spcPts val="0"/>
              </a:spcBef>
              <a:spcAft>
                <a:spcPts val="0"/>
              </a:spcAft>
              <a:buSzPts val="1800"/>
              <a:buChar char="•"/>
            </a:pPr>
            <a:r>
              <a:rPr lang="en-US"/>
              <a:t>Kimberly Davis (USA)</a:t>
            </a:r>
            <a:endParaRPr/>
          </a:p>
          <a:p>
            <a:pPr indent="-165100" lvl="0" marL="228600" rtl="0" algn="l">
              <a:lnSpc>
                <a:spcPct val="90000"/>
              </a:lnSpc>
              <a:spcBef>
                <a:spcPts val="0"/>
              </a:spcBef>
              <a:spcAft>
                <a:spcPts val="0"/>
              </a:spcAft>
              <a:buSzPts val="1800"/>
              <a:buChar char="•"/>
            </a:pPr>
            <a:r>
              <a:rPr lang="en-US"/>
              <a:t>Mindi DePaola (USA)</a:t>
            </a:r>
            <a:endParaRPr/>
          </a:p>
          <a:p>
            <a:pPr indent="-165100" lvl="0" marL="228600" rtl="0" algn="l">
              <a:lnSpc>
                <a:spcPct val="90000"/>
              </a:lnSpc>
              <a:spcBef>
                <a:spcPts val="0"/>
              </a:spcBef>
              <a:spcAft>
                <a:spcPts val="0"/>
              </a:spcAft>
              <a:buSzPts val="1800"/>
              <a:buChar char="•"/>
            </a:pPr>
            <a:r>
              <a:rPr lang="en-US"/>
              <a:t>Francis Emralino (Philippines) </a:t>
            </a:r>
            <a:endParaRPr/>
          </a:p>
          <a:p>
            <a:pPr indent="-165100" lvl="0" marL="228600" rtl="0" algn="l">
              <a:lnSpc>
                <a:spcPct val="90000"/>
              </a:lnSpc>
              <a:spcBef>
                <a:spcPts val="0"/>
              </a:spcBef>
              <a:spcAft>
                <a:spcPts val="0"/>
              </a:spcAft>
              <a:buSzPts val="1800"/>
              <a:buChar char="•"/>
            </a:pPr>
            <a:r>
              <a:rPr lang="en-US"/>
              <a:t>Wrayna Fairchild (USA)</a:t>
            </a:r>
            <a:endParaRPr/>
          </a:p>
          <a:p>
            <a:pPr indent="-165100" lvl="0" marL="228600" rtl="0" algn="l">
              <a:lnSpc>
                <a:spcPct val="90000"/>
              </a:lnSpc>
              <a:spcBef>
                <a:spcPts val="0"/>
              </a:spcBef>
              <a:spcAft>
                <a:spcPts val="0"/>
              </a:spcAft>
              <a:buSzPts val="1800"/>
              <a:buChar char="•"/>
            </a:pPr>
            <a:r>
              <a:rPr lang="en-US"/>
              <a:t>Trena Ferrell (USA)</a:t>
            </a:r>
            <a:endParaRPr/>
          </a:p>
          <a:p>
            <a:pPr indent="-165100" lvl="0" marL="228600" rtl="0" algn="l">
              <a:lnSpc>
                <a:spcPct val="90000"/>
              </a:lnSpc>
              <a:spcBef>
                <a:spcPts val="0"/>
              </a:spcBef>
              <a:spcAft>
                <a:spcPts val="0"/>
              </a:spcAft>
              <a:buSzPts val="1800"/>
              <a:buChar char="•"/>
            </a:pPr>
            <a:r>
              <a:rPr lang="en-US"/>
              <a:t>Rosalba Giarratano (USA)</a:t>
            </a:r>
            <a:endParaRPr/>
          </a:p>
          <a:p>
            <a:pPr indent="-228600" lvl="0" marL="228600" rtl="0" algn="l">
              <a:spcBef>
                <a:spcPts val="0"/>
              </a:spcBef>
              <a:spcAft>
                <a:spcPts val="0"/>
              </a:spcAft>
              <a:buSzPts val="1800"/>
              <a:buChar char="•"/>
            </a:pPr>
            <a:r>
              <a:rPr lang="en-US"/>
              <a:t>Kate Goss (USA)</a:t>
            </a:r>
            <a:endParaRPr/>
          </a:p>
          <a:p>
            <a:pPr indent="-228600" lvl="0" marL="228600" rtl="0" algn="l">
              <a:spcBef>
                <a:spcPts val="0"/>
              </a:spcBef>
              <a:spcAft>
                <a:spcPts val="0"/>
              </a:spcAft>
              <a:buSzPts val="1800"/>
              <a:buChar char="•"/>
            </a:pPr>
            <a:r>
              <a:rPr lang="en-US"/>
              <a:t>Nikitah Imani (USA)</a:t>
            </a:r>
            <a:endParaRPr/>
          </a:p>
          <a:p>
            <a:pPr indent="-228600" lvl="0" marL="228600" rtl="0" algn="l">
              <a:spcBef>
                <a:spcPts val="0"/>
              </a:spcBef>
              <a:spcAft>
                <a:spcPts val="0"/>
              </a:spcAft>
              <a:buSzPts val="1800"/>
              <a:buChar char="•"/>
            </a:pPr>
            <a:r>
              <a:rPr lang="en-US"/>
              <a:t>Jill Karsten (USA)</a:t>
            </a:r>
            <a:endParaRPr/>
          </a:p>
        </p:txBody>
      </p:sp>
      <p:sp>
        <p:nvSpPr>
          <p:cNvPr id="122" name="Google Shape;122;p15"/>
          <p:cNvSpPr txBox="1"/>
          <p:nvPr>
            <p:ph idx="2" type="body"/>
          </p:nvPr>
        </p:nvSpPr>
        <p:spPr>
          <a:xfrm>
            <a:off x="6172200" y="1520825"/>
            <a:ext cx="5181600" cy="46779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en-US"/>
              <a:t>Julie Malmberg (USA)</a:t>
            </a:r>
            <a:endParaRPr/>
          </a:p>
          <a:p>
            <a:pPr indent="-342900" lvl="0" marL="457200" rtl="0" algn="l">
              <a:lnSpc>
                <a:spcPct val="90000"/>
              </a:lnSpc>
              <a:spcBef>
                <a:spcPts val="0"/>
              </a:spcBef>
              <a:spcAft>
                <a:spcPts val="0"/>
              </a:spcAft>
              <a:buSzPts val="1800"/>
              <a:buChar char="•"/>
            </a:pPr>
            <a:r>
              <a:rPr lang="en-US"/>
              <a:t>Josette Neal-De-Stanton (USA)</a:t>
            </a:r>
            <a:endParaRPr/>
          </a:p>
          <a:p>
            <a:pPr indent="-342900" lvl="0" marL="457200" rtl="0" algn="l">
              <a:lnSpc>
                <a:spcPct val="90000"/>
              </a:lnSpc>
              <a:spcBef>
                <a:spcPts val="0"/>
              </a:spcBef>
              <a:spcAft>
                <a:spcPts val="0"/>
              </a:spcAft>
              <a:buSzPts val="1800"/>
              <a:buChar char="•"/>
            </a:pPr>
            <a:r>
              <a:rPr lang="en-US"/>
              <a:t>David Padgett (USA)</a:t>
            </a:r>
            <a:br>
              <a:rPr lang="en-US"/>
            </a:br>
            <a:r>
              <a:rPr lang="en-US"/>
              <a:t>Richard Parsons (USA)</a:t>
            </a:r>
            <a:endParaRPr/>
          </a:p>
          <a:p>
            <a:pPr indent="-342900" lvl="0" marL="457200" rtl="0" algn="l">
              <a:lnSpc>
                <a:spcPct val="90000"/>
              </a:lnSpc>
              <a:spcBef>
                <a:spcPts val="0"/>
              </a:spcBef>
              <a:spcAft>
                <a:spcPts val="0"/>
              </a:spcAft>
              <a:buSzPts val="1800"/>
              <a:buChar char="•"/>
            </a:pPr>
            <a:r>
              <a:rPr lang="en-US"/>
              <a:t>Marina Pavlic (Croatia)</a:t>
            </a:r>
            <a:endParaRPr/>
          </a:p>
          <a:p>
            <a:pPr indent="-342900" lvl="0" marL="457200" rtl="0" algn="l">
              <a:lnSpc>
                <a:spcPct val="90000"/>
              </a:lnSpc>
              <a:spcBef>
                <a:spcPts val="0"/>
              </a:spcBef>
              <a:spcAft>
                <a:spcPts val="0"/>
              </a:spcAft>
              <a:buSzPts val="1800"/>
              <a:buChar char="•"/>
            </a:pPr>
            <a:r>
              <a:rPr lang="en-US"/>
              <a:t>Ana Prieto (Argentina)</a:t>
            </a:r>
            <a:endParaRPr/>
          </a:p>
          <a:p>
            <a:pPr indent="-342900" lvl="0" marL="457200" rtl="0" algn="l">
              <a:lnSpc>
                <a:spcPct val="90000"/>
              </a:lnSpc>
              <a:spcBef>
                <a:spcPts val="0"/>
              </a:spcBef>
              <a:spcAft>
                <a:spcPts val="0"/>
              </a:spcAft>
              <a:buSzPts val="1800"/>
              <a:buChar char="•"/>
            </a:pPr>
            <a:r>
              <a:rPr lang="en-US"/>
              <a:t>Nate Raynor (USA)</a:t>
            </a:r>
            <a:endParaRPr/>
          </a:p>
          <a:p>
            <a:pPr indent="-342900" lvl="0" marL="457200" rtl="0" algn="l">
              <a:lnSpc>
                <a:spcPct val="90000"/>
              </a:lnSpc>
              <a:spcBef>
                <a:spcPts val="0"/>
              </a:spcBef>
              <a:spcAft>
                <a:spcPts val="0"/>
              </a:spcAft>
              <a:buSzPts val="1800"/>
              <a:buChar char="•"/>
            </a:pPr>
            <a:r>
              <a:rPr lang="en-US"/>
              <a:t>Juan Felipe Restrepo Mesa (Colombia)</a:t>
            </a:r>
            <a:endParaRPr/>
          </a:p>
          <a:p>
            <a:pPr indent="-342900" lvl="0" marL="457200" rtl="0" algn="l">
              <a:lnSpc>
                <a:spcPct val="90000"/>
              </a:lnSpc>
              <a:spcBef>
                <a:spcPts val="0"/>
              </a:spcBef>
              <a:spcAft>
                <a:spcPts val="0"/>
              </a:spcAft>
              <a:buSzPts val="1800"/>
              <a:buChar char="•"/>
            </a:pPr>
            <a:r>
              <a:rPr lang="en-US"/>
              <a:t>Elena Sparrow (USA)</a:t>
            </a:r>
            <a:br>
              <a:rPr lang="en-US"/>
            </a:br>
            <a:r>
              <a:rPr lang="en-US"/>
              <a:t>Josephine Joy Tolentino (Philippines) </a:t>
            </a:r>
            <a:endParaRPr/>
          </a:p>
        </p:txBody>
      </p:sp>
      <p:sp>
        <p:nvSpPr>
          <p:cNvPr id="123" name="Google Shape;12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124" name="Google Shape;12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VISION </a:t>
            </a:r>
            <a:r>
              <a:rPr lang="en-US" sz="3500"/>
              <a:t>(bulleted for readability) </a:t>
            </a:r>
            <a:endParaRPr sz="3500"/>
          </a:p>
        </p:txBody>
      </p:sp>
      <p:sp>
        <p:nvSpPr>
          <p:cNvPr id="130" name="Google Shape;130;p16"/>
          <p:cNvSpPr txBox="1"/>
          <p:nvPr>
            <p:ph idx="1" type="body"/>
          </p:nvPr>
        </p:nvSpPr>
        <p:spPr>
          <a:xfrm>
            <a:off x="838200" y="1558825"/>
            <a:ext cx="10970100" cy="46656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Our vision is a just and inclusive pursuit of global education and scientific inquiry.</a:t>
            </a:r>
            <a:endParaRPr sz="2400">
              <a:solidFill>
                <a:srgbClr val="FFFFFF"/>
              </a:solidFill>
              <a:latin typeface="Arial"/>
              <a:ea typeface="Arial"/>
              <a:cs typeface="Arial"/>
              <a:sym typeface="Arial"/>
            </a:endParaRPr>
          </a:p>
          <a:p>
            <a:pPr indent="-381000" lvl="0" marL="457200" rtl="0" algn="l">
              <a:lnSpc>
                <a:spcPct val="115000"/>
              </a:lnSpc>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Diversity and inclusion are recognized as being essential for the success of the program, its members, and the global Earth and sciences.</a:t>
            </a:r>
            <a:endParaRPr sz="2400">
              <a:solidFill>
                <a:srgbClr val="FFFFFF"/>
              </a:solidFill>
              <a:latin typeface="Arial"/>
              <a:ea typeface="Arial"/>
              <a:cs typeface="Arial"/>
              <a:sym typeface="Arial"/>
            </a:endParaRPr>
          </a:p>
          <a:p>
            <a:pPr indent="-381000" lvl="0" marL="457200" rtl="0" algn="l">
              <a:lnSpc>
                <a:spcPct val="115000"/>
              </a:lnSpc>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GLOBE is a program for people from all backgrounds and identities and we integrate diverse perspectives through inclusive and equitable practices in our community. </a:t>
            </a:r>
            <a:endParaRPr sz="2400">
              <a:solidFill>
                <a:srgbClr val="FFFFFF"/>
              </a:solidFill>
              <a:latin typeface="Arial"/>
              <a:ea typeface="Arial"/>
              <a:cs typeface="Arial"/>
              <a:sym typeface="Arial"/>
            </a:endParaRPr>
          </a:p>
          <a:p>
            <a:pPr indent="-381000" lvl="0" marL="457200" rtl="0" algn="l">
              <a:lnSpc>
                <a:spcPct val="115000"/>
              </a:lnSpc>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It is important that we recognize ongoing disparities for many communities in this world, as well as the limitations of our framework to address them. </a:t>
            </a:r>
            <a:endParaRPr sz="2400">
              <a:solidFill>
                <a:srgbClr val="FFFFFF"/>
              </a:solidFill>
              <a:latin typeface="Arial"/>
              <a:ea typeface="Arial"/>
              <a:cs typeface="Arial"/>
              <a:sym typeface="Arial"/>
            </a:endParaRPr>
          </a:p>
          <a:p>
            <a:pPr indent="-381000" lvl="0" marL="457200" rtl="0" algn="l">
              <a:lnSpc>
                <a:spcPct val="115000"/>
              </a:lnSpc>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We strive to create a welcoming place for all to participate in the research and education of The GLOBE Program.</a:t>
            </a:r>
            <a:endParaRPr sz="4100">
              <a:solidFill>
                <a:srgbClr val="FFFFFF"/>
              </a:solidFill>
            </a:endParaRPr>
          </a:p>
        </p:txBody>
      </p:sp>
      <p:sp>
        <p:nvSpPr>
          <p:cNvPr id="131" name="Google Shape;13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132" name="Google Shape;13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MISSION </a:t>
            </a:r>
            <a:r>
              <a:rPr lang="en-US" sz="3500"/>
              <a:t>(bulleted for readability)</a:t>
            </a:r>
            <a:endParaRPr/>
          </a:p>
        </p:txBody>
      </p:sp>
      <p:sp>
        <p:nvSpPr>
          <p:cNvPr id="138" name="Google Shape;138;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139" name="Google Shape;139;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40" name="Google Shape;140;p17"/>
          <p:cNvSpPr txBox="1"/>
          <p:nvPr>
            <p:ph idx="1" type="body"/>
          </p:nvPr>
        </p:nvSpPr>
        <p:spPr>
          <a:xfrm>
            <a:off x="838200" y="1953500"/>
            <a:ext cx="10908300" cy="4223400"/>
          </a:xfrm>
          <a:prstGeom prst="rect">
            <a:avLst/>
          </a:prstGeom>
        </p:spPr>
        <p:txBody>
          <a:bodyPr anchorCtr="0" anchor="t" bIns="45700" lIns="91425" spcFirstLastPara="1" rIns="91425" wrap="square" tIns="45700">
            <a:noAutofit/>
          </a:bodyPr>
          <a:lstStyle/>
          <a:p>
            <a:pPr indent="-393700" lvl="0" marL="457200" rtl="0" algn="l">
              <a:lnSpc>
                <a:spcPct val="115000"/>
              </a:lnSpc>
              <a:spcBef>
                <a:spcPts val="0"/>
              </a:spcBef>
              <a:spcAft>
                <a:spcPts val="0"/>
              </a:spcAft>
              <a:buClr>
                <a:srgbClr val="FFFFFF"/>
              </a:buClr>
              <a:buSzPts val="2600"/>
              <a:buFont typeface="Arial"/>
              <a:buChar char="●"/>
            </a:pPr>
            <a:r>
              <a:rPr lang="en-US" sz="2600">
                <a:solidFill>
                  <a:srgbClr val="FFFFFF"/>
                </a:solidFill>
                <a:latin typeface="Arial"/>
                <a:ea typeface="Arial"/>
                <a:cs typeface="Arial"/>
                <a:sym typeface="Arial"/>
              </a:rPr>
              <a:t>Our mission is to empower learners around the world as diverse individuals and promote scientific inquiry, literacy, and action with cultural awareness. </a:t>
            </a:r>
            <a:endParaRPr sz="2600">
              <a:solidFill>
                <a:srgbClr val="FFFFFF"/>
              </a:solidFill>
              <a:latin typeface="Arial"/>
              <a:ea typeface="Arial"/>
              <a:cs typeface="Arial"/>
              <a:sym typeface="Arial"/>
            </a:endParaRPr>
          </a:p>
          <a:p>
            <a:pPr indent="-393700" lvl="0" marL="457200" rtl="0" algn="l">
              <a:lnSpc>
                <a:spcPct val="115000"/>
              </a:lnSpc>
              <a:spcBef>
                <a:spcPts val="0"/>
              </a:spcBef>
              <a:spcAft>
                <a:spcPts val="0"/>
              </a:spcAft>
              <a:buClr>
                <a:srgbClr val="FFFFFF"/>
              </a:buClr>
              <a:buSzPts val="2600"/>
              <a:buFont typeface="Arial"/>
              <a:buChar char="●"/>
            </a:pPr>
            <a:r>
              <a:rPr lang="en-US" sz="2600">
                <a:solidFill>
                  <a:srgbClr val="FFFFFF"/>
                </a:solidFill>
                <a:latin typeface="Arial"/>
                <a:ea typeface="Arial"/>
                <a:cs typeface="Arial"/>
                <a:sym typeface="Arial"/>
              </a:rPr>
              <a:t>We will strive to understand and appreciate the interdependence of humanity, cultures, and the natural environment and promote accountability based on our core values. </a:t>
            </a:r>
            <a:endParaRPr sz="2600">
              <a:solidFill>
                <a:srgbClr val="FFFFFF"/>
              </a:solidFill>
              <a:latin typeface="Arial"/>
              <a:ea typeface="Arial"/>
              <a:cs typeface="Arial"/>
              <a:sym typeface="Arial"/>
            </a:endParaRPr>
          </a:p>
          <a:p>
            <a:pPr indent="-393700" lvl="0" marL="457200" rtl="0" algn="l">
              <a:lnSpc>
                <a:spcPct val="115000"/>
              </a:lnSpc>
              <a:spcBef>
                <a:spcPts val="0"/>
              </a:spcBef>
              <a:spcAft>
                <a:spcPts val="0"/>
              </a:spcAft>
              <a:buClr>
                <a:srgbClr val="FFFFFF"/>
              </a:buClr>
              <a:buSzPts val="2600"/>
              <a:buFont typeface="Arial"/>
              <a:buChar char="●"/>
            </a:pPr>
            <a:r>
              <a:rPr lang="en-US" sz="2600">
                <a:solidFill>
                  <a:srgbClr val="FFFFFF"/>
                </a:solidFill>
                <a:latin typeface="Arial"/>
                <a:ea typeface="Arial"/>
                <a:cs typeface="Arial"/>
                <a:sym typeface="Arial"/>
              </a:rPr>
              <a:t>GLOBE will foster collaborations among diverse individuals and institutions to build and sustain a diverse, equitable, and inclusive program.</a:t>
            </a:r>
            <a:endParaRPr sz="2600">
              <a:solidFill>
                <a:srgbClr val="FFFFFF"/>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10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8"/>
          <p:cNvSpPr txBox="1"/>
          <p:nvPr>
            <p:ph type="title"/>
          </p:nvPr>
        </p:nvSpPr>
        <p:spPr>
          <a:xfrm>
            <a:off x="838200" y="365125"/>
            <a:ext cx="11353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DIVERSITY                                                              1/4</a:t>
            </a:r>
            <a:endParaRPr/>
          </a:p>
        </p:txBody>
      </p:sp>
      <p:sp>
        <p:nvSpPr>
          <p:cNvPr id="147" name="Google Shape;147;p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48" name="Google Shape;148;p18"/>
          <p:cNvPicPr preferRelativeResize="0"/>
          <p:nvPr/>
        </p:nvPicPr>
        <p:blipFill>
          <a:blip r:embed="rId3">
            <a:alphaModFix/>
          </a:blip>
          <a:stretch>
            <a:fillRect/>
          </a:stretch>
        </p:blipFill>
        <p:spPr>
          <a:xfrm>
            <a:off x="4799388" y="1856025"/>
            <a:ext cx="2877599" cy="2158195"/>
          </a:xfrm>
          <a:prstGeom prst="rect">
            <a:avLst/>
          </a:prstGeom>
          <a:noFill/>
          <a:ln>
            <a:noFill/>
          </a:ln>
        </p:spPr>
      </p:pic>
      <p:pic>
        <p:nvPicPr>
          <p:cNvPr id="149" name="Google Shape;149;p18"/>
          <p:cNvPicPr preferRelativeResize="0"/>
          <p:nvPr/>
        </p:nvPicPr>
        <p:blipFill>
          <a:blip r:embed="rId4">
            <a:alphaModFix/>
          </a:blip>
          <a:stretch>
            <a:fillRect/>
          </a:stretch>
        </p:blipFill>
        <p:spPr>
          <a:xfrm>
            <a:off x="4799400" y="4179418"/>
            <a:ext cx="2877599" cy="2158207"/>
          </a:xfrm>
          <a:prstGeom prst="rect">
            <a:avLst/>
          </a:prstGeom>
          <a:noFill/>
          <a:ln>
            <a:noFill/>
          </a:ln>
        </p:spPr>
      </p:pic>
      <p:sp>
        <p:nvSpPr>
          <p:cNvPr id="150" name="Google Shape;150;p18"/>
          <p:cNvSpPr txBox="1"/>
          <p:nvPr/>
        </p:nvSpPr>
        <p:spPr>
          <a:xfrm>
            <a:off x="8679425" y="6325150"/>
            <a:ext cx="3299400" cy="42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rgbClr val="FFFFFF"/>
              </a:solidFill>
              <a:latin typeface="Calibri"/>
              <a:ea typeface="Calibri"/>
              <a:cs typeface="Calibri"/>
              <a:sym typeface="Calibri"/>
            </a:endParaRPr>
          </a:p>
        </p:txBody>
      </p:sp>
      <p:sp>
        <p:nvSpPr>
          <p:cNvPr id="151" name="Google Shape;151;p18"/>
          <p:cNvSpPr txBox="1"/>
          <p:nvPr/>
        </p:nvSpPr>
        <p:spPr>
          <a:xfrm>
            <a:off x="4729800" y="1490925"/>
            <a:ext cx="68328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 West Indies Jazmine  (Gn. Ixora) and a butterfly, the Orange-barred Sulphur (Fam. Pieridae)</a:t>
            </a:r>
            <a:endParaRPr>
              <a:solidFill>
                <a:srgbClr val="FFFFFF"/>
              </a:solidFill>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 </a:t>
            </a:r>
            <a:endParaRPr>
              <a:latin typeface="Calibri"/>
              <a:ea typeface="Calibri"/>
              <a:cs typeface="Calibri"/>
              <a:sym typeface="Calibri"/>
            </a:endParaRPr>
          </a:p>
        </p:txBody>
      </p:sp>
      <p:sp>
        <p:nvSpPr>
          <p:cNvPr id="152" name="Google Shape;152;p18"/>
          <p:cNvSpPr txBox="1"/>
          <p:nvPr/>
        </p:nvSpPr>
        <p:spPr>
          <a:xfrm>
            <a:off x="482150" y="4179425"/>
            <a:ext cx="3836400" cy="2313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US" sz="1600">
                <a:solidFill>
                  <a:srgbClr val="FFFFFF"/>
                </a:solidFill>
                <a:latin typeface="Calibri"/>
                <a:ea typeface="Calibri"/>
                <a:cs typeface="Calibri"/>
                <a:sym typeface="Calibri"/>
              </a:rPr>
              <a:t>We all came from different countries, that is our most valuable treasure: different points of view, different cultures, different angles to seek for a solution to a problem.</a:t>
            </a:r>
            <a:endParaRPr sz="1600">
              <a:solidFill>
                <a:srgbClr val="FFFFFF"/>
              </a:solidFill>
              <a:latin typeface="Calibri"/>
              <a:ea typeface="Calibri"/>
              <a:cs typeface="Calibri"/>
              <a:sym typeface="Calibri"/>
            </a:endParaRPr>
          </a:p>
          <a:p>
            <a:pPr indent="0" lvl="0" marL="0" rtl="0" algn="just">
              <a:spcBef>
                <a:spcPts val="0"/>
              </a:spcBef>
              <a:spcAft>
                <a:spcPts val="0"/>
              </a:spcAft>
              <a:buNone/>
            </a:pPr>
            <a:r>
              <a:t/>
            </a:r>
            <a:endParaRPr sz="1600">
              <a:solidFill>
                <a:srgbClr val="FFFFFF"/>
              </a:solidFill>
              <a:latin typeface="Calibri"/>
              <a:ea typeface="Calibri"/>
              <a:cs typeface="Calibri"/>
              <a:sym typeface="Calibri"/>
            </a:endParaRPr>
          </a:p>
          <a:p>
            <a:pPr indent="0" lvl="0" marL="0" rtl="0" algn="just">
              <a:spcBef>
                <a:spcPts val="0"/>
              </a:spcBef>
              <a:spcAft>
                <a:spcPts val="0"/>
              </a:spcAft>
              <a:buNone/>
            </a:pPr>
            <a:r>
              <a:rPr lang="en-US" sz="1600">
                <a:solidFill>
                  <a:srgbClr val="FFFFFF"/>
                </a:solidFill>
                <a:latin typeface="Calibri"/>
                <a:ea typeface="Calibri"/>
                <a:cs typeface="Calibri"/>
                <a:sym typeface="Calibri"/>
              </a:rPr>
              <a:t>My country is Colombia, a Megadiverse country. </a:t>
            </a:r>
            <a:endParaRPr sz="1600">
              <a:solidFill>
                <a:srgbClr val="FFFFFF"/>
              </a:solidFill>
              <a:latin typeface="Calibri"/>
              <a:ea typeface="Calibri"/>
              <a:cs typeface="Calibri"/>
              <a:sym typeface="Calibri"/>
            </a:endParaRPr>
          </a:p>
        </p:txBody>
      </p:sp>
      <p:pic>
        <p:nvPicPr>
          <p:cNvPr id="153" name="Google Shape;153;p18"/>
          <p:cNvPicPr preferRelativeResize="0"/>
          <p:nvPr/>
        </p:nvPicPr>
        <p:blipFill>
          <a:blip r:embed="rId5">
            <a:alphaModFix/>
          </a:blip>
          <a:stretch>
            <a:fillRect/>
          </a:stretch>
        </p:blipFill>
        <p:spPr>
          <a:xfrm>
            <a:off x="1054625" y="2058950"/>
            <a:ext cx="2691452" cy="2018589"/>
          </a:xfrm>
          <a:prstGeom prst="rect">
            <a:avLst/>
          </a:prstGeom>
          <a:noFill/>
          <a:ln>
            <a:noFill/>
          </a:ln>
        </p:spPr>
      </p:pic>
      <p:pic>
        <p:nvPicPr>
          <p:cNvPr id="154" name="Google Shape;154;p18"/>
          <p:cNvPicPr preferRelativeResize="0"/>
          <p:nvPr/>
        </p:nvPicPr>
        <p:blipFill>
          <a:blip r:embed="rId6">
            <a:alphaModFix/>
          </a:blip>
          <a:stretch>
            <a:fillRect/>
          </a:stretch>
        </p:blipFill>
        <p:spPr>
          <a:xfrm>
            <a:off x="7954575" y="1891000"/>
            <a:ext cx="3299401" cy="4399176"/>
          </a:xfrm>
          <a:prstGeom prst="rect">
            <a:avLst/>
          </a:prstGeom>
          <a:noFill/>
          <a:ln>
            <a:noFill/>
          </a:ln>
        </p:spPr>
      </p:pic>
      <p:sp>
        <p:nvSpPr>
          <p:cNvPr id="155" name="Google Shape;155;p18"/>
          <p:cNvSpPr txBox="1"/>
          <p:nvPr/>
        </p:nvSpPr>
        <p:spPr>
          <a:xfrm>
            <a:off x="4729800" y="6290175"/>
            <a:ext cx="64404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Calibri"/>
                <a:ea typeface="Calibri"/>
                <a:cs typeface="Calibri"/>
                <a:sym typeface="Calibri"/>
              </a:rPr>
              <a:t>Shining-green  Hummingbird, endemic of Colombia´s North Coast. A Cartagena´s street. Pictures by Juan Felipe Restrepo</a:t>
            </a:r>
            <a:endParaRPr sz="1200">
              <a:solidFill>
                <a:srgbClr val="FFFFFF"/>
              </a:solidFill>
              <a:latin typeface="Calibri"/>
              <a:ea typeface="Calibri"/>
              <a:cs typeface="Calibri"/>
              <a:sym typeface="Calibri"/>
            </a:endParaRPr>
          </a:p>
        </p:txBody>
      </p:sp>
      <p:sp>
        <p:nvSpPr>
          <p:cNvPr id="156" name="Google Shape;156;p18"/>
          <p:cNvSpPr txBox="1"/>
          <p:nvPr/>
        </p:nvSpPr>
        <p:spPr>
          <a:xfrm>
            <a:off x="838200" y="1639675"/>
            <a:ext cx="32994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Colombia's</a:t>
            </a:r>
            <a:r>
              <a:rPr lang="en-US">
                <a:solidFill>
                  <a:srgbClr val="FFFFFF"/>
                </a:solidFill>
                <a:latin typeface="Calibri"/>
                <a:ea typeface="Calibri"/>
                <a:cs typeface="Calibri"/>
                <a:sym typeface="Calibri"/>
              </a:rPr>
              <a:t> flag inside  a </a:t>
            </a:r>
            <a:r>
              <a:rPr lang="en-US">
                <a:solidFill>
                  <a:srgbClr val="FFFFFF"/>
                </a:solidFill>
                <a:latin typeface="Calibri"/>
                <a:ea typeface="Calibri"/>
                <a:cs typeface="Calibri"/>
                <a:sym typeface="Calibri"/>
              </a:rPr>
              <a:t>fingers´</a:t>
            </a:r>
            <a:r>
              <a:rPr lang="en-US">
                <a:solidFill>
                  <a:srgbClr val="FFFFFF"/>
                </a:solidFill>
                <a:latin typeface="Calibri"/>
                <a:ea typeface="Calibri"/>
                <a:cs typeface="Calibri"/>
                <a:sym typeface="Calibri"/>
              </a:rPr>
              <a:t>  heart</a:t>
            </a:r>
            <a:endParaRPr>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9"/>
          <p:cNvSpPr txBox="1"/>
          <p:nvPr>
            <p:ph type="title"/>
          </p:nvPr>
        </p:nvSpPr>
        <p:spPr>
          <a:xfrm>
            <a:off x="838200" y="365125"/>
            <a:ext cx="11296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r>
              <a:rPr lang="en-US"/>
              <a:t>DIVERSITY                                                              2/4</a:t>
            </a:r>
            <a:endParaRPr/>
          </a:p>
        </p:txBody>
      </p:sp>
      <p:sp>
        <p:nvSpPr>
          <p:cNvPr id="162" name="Google Shape;162;p19"/>
          <p:cNvSpPr txBox="1"/>
          <p:nvPr>
            <p:ph idx="1" type="body"/>
          </p:nvPr>
        </p:nvSpPr>
        <p:spPr>
          <a:xfrm>
            <a:off x="838200" y="1500900"/>
            <a:ext cx="4514100" cy="43515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t/>
            </a:r>
            <a:endParaRPr b="1" sz="1500">
              <a:solidFill>
                <a:srgbClr val="FFFFFF"/>
              </a:solidFill>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t/>
            </a:r>
            <a:endParaRPr b="1" sz="1500">
              <a:solidFill>
                <a:srgbClr val="FFFFFF"/>
              </a:solidFill>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t/>
            </a:r>
            <a:endParaRPr b="1" sz="1500">
              <a:solidFill>
                <a:srgbClr val="FFFFFF"/>
              </a:solidFill>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rPr b="1" lang="en-US" sz="1600">
                <a:solidFill>
                  <a:srgbClr val="FFFFFF"/>
                </a:solidFill>
                <a:latin typeface="Arial"/>
                <a:ea typeface="Arial"/>
                <a:cs typeface="Arial"/>
                <a:sym typeface="Arial"/>
              </a:rPr>
              <a:t>Diversity</a:t>
            </a:r>
            <a:r>
              <a:rPr lang="en-US" sz="1600">
                <a:solidFill>
                  <a:srgbClr val="FFFFFF"/>
                </a:solidFill>
                <a:latin typeface="Arial"/>
                <a:ea typeface="Arial"/>
                <a:cs typeface="Arial"/>
                <a:sym typeface="Arial"/>
              </a:rPr>
              <a:t> is the collective mixture of </a:t>
            </a:r>
            <a:r>
              <a:rPr lang="en-US" sz="1600" u="sng">
                <a:solidFill>
                  <a:srgbClr val="FFFF00"/>
                </a:solidFill>
                <a:latin typeface="Playfair Display Regular"/>
                <a:ea typeface="Playfair Display Regular"/>
                <a:cs typeface="Playfair Display Regular"/>
                <a:sym typeface="Playfair Display Regular"/>
              </a:rPr>
              <a:t>visible</a:t>
            </a:r>
            <a:r>
              <a:rPr lang="en-US" sz="1600">
                <a:solidFill>
                  <a:srgbClr val="FFFF00"/>
                </a:solidFill>
                <a:latin typeface="Playfair Display Regular"/>
                <a:ea typeface="Playfair Display Regular"/>
                <a:cs typeface="Playfair Display Regular"/>
                <a:sym typeface="Playfair Display Regular"/>
              </a:rPr>
              <a:t> </a:t>
            </a:r>
            <a:r>
              <a:rPr lang="en-US" sz="1600">
                <a:solidFill>
                  <a:srgbClr val="FFFFFF"/>
                </a:solidFill>
                <a:latin typeface="Arial"/>
                <a:ea typeface="Arial"/>
                <a:cs typeface="Arial"/>
                <a:sym typeface="Arial"/>
              </a:rPr>
              <a:t>and </a:t>
            </a:r>
            <a:r>
              <a:rPr lang="en-US" sz="1600" u="sng">
                <a:solidFill>
                  <a:srgbClr val="FFFF00"/>
                </a:solidFill>
                <a:latin typeface="Playfair Display Regular"/>
                <a:ea typeface="Playfair Display Regular"/>
                <a:cs typeface="Playfair Display Regular"/>
                <a:sym typeface="Playfair Display Regular"/>
              </a:rPr>
              <a:t>invisible</a:t>
            </a:r>
            <a:r>
              <a:rPr lang="en-US" sz="1600">
                <a:solidFill>
                  <a:srgbClr val="FFFF00"/>
                </a:solidFill>
                <a:latin typeface="Arial"/>
                <a:ea typeface="Arial"/>
                <a:cs typeface="Arial"/>
                <a:sym typeface="Arial"/>
              </a:rPr>
              <a:t> </a:t>
            </a:r>
            <a:r>
              <a:rPr lang="en-US" sz="1600">
                <a:solidFill>
                  <a:srgbClr val="FFFFFF"/>
                </a:solidFill>
                <a:latin typeface="Arial"/>
                <a:ea typeface="Arial"/>
                <a:cs typeface="Arial"/>
                <a:sym typeface="Arial"/>
              </a:rPr>
              <a:t>differences and similarities that enhance the societal relevance and impact of GLOBE and includes the full spectrum of personal attributes, cultural affiliations, and socioeconomic (or professional) statuses that characterize individuals within society. </a:t>
            </a:r>
            <a:endParaRPr sz="1600">
              <a:solidFill>
                <a:srgbClr val="FFFFFF"/>
              </a:solidFill>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t/>
            </a:r>
            <a:endParaRPr sz="1600">
              <a:solidFill>
                <a:srgbClr val="FFFFFF"/>
              </a:solidFill>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rPr lang="en-US" sz="1600">
                <a:solidFill>
                  <a:srgbClr val="FFFFFF"/>
                </a:solidFill>
                <a:latin typeface="Arial"/>
                <a:ea typeface="Arial"/>
                <a:cs typeface="Arial"/>
                <a:sym typeface="Arial"/>
              </a:rPr>
              <a:t>To achieve diversity, understanding, respect, and appreciation of the interdependence of humanity, cultures, and the natural environment is required. </a:t>
            </a:r>
            <a:endParaRPr sz="1600">
              <a:solidFill>
                <a:srgbClr val="FFFFFF"/>
              </a:solidFill>
            </a:endParaRPr>
          </a:p>
        </p:txBody>
      </p:sp>
      <p:sp>
        <p:nvSpPr>
          <p:cNvPr id="163" name="Google Shape;16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GLOBE Diversity, Equity &amp; Inclusion Task Force</a:t>
            </a:r>
            <a:endParaRPr/>
          </a:p>
        </p:txBody>
      </p:sp>
      <p:sp>
        <p:nvSpPr>
          <p:cNvPr id="164" name="Google Shape;16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65" name="Google Shape;165;p19"/>
          <p:cNvPicPr preferRelativeResize="0"/>
          <p:nvPr/>
        </p:nvPicPr>
        <p:blipFill>
          <a:blip r:embed="rId3">
            <a:alphaModFix/>
          </a:blip>
          <a:stretch>
            <a:fillRect/>
          </a:stretch>
        </p:blipFill>
        <p:spPr>
          <a:xfrm>
            <a:off x="5791195" y="2077587"/>
            <a:ext cx="5838029" cy="3892013"/>
          </a:xfrm>
          <a:prstGeom prst="rect">
            <a:avLst/>
          </a:prstGeom>
          <a:noFill/>
          <a:ln>
            <a:noFill/>
          </a:ln>
        </p:spPr>
      </p:pic>
      <p:sp>
        <p:nvSpPr>
          <p:cNvPr id="166" name="Google Shape;166;p19"/>
          <p:cNvSpPr txBox="1"/>
          <p:nvPr/>
        </p:nvSpPr>
        <p:spPr>
          <a:xfrm>
            <a:off x="5791200" y="1690825"/>
            <a:ext cx="46224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Students of different nationalities  holding GLOBE’s banner</a:t>
            </a:r>
            <a:endParaRPr>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0"/>
          <p:cNvSpPr txBox="1"/>
          <p:nvPr>
            <p:ph type="title"/>
          </p:nvPr>
        </p:nvSpPr>
        <p:spPr>
          <a:xfrm>
            <a:off x="838200" y="669925"/>
            <a:ext cx="11353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DIVERSITY                                                              3/4</a:t>
            </a:r>
            <a:endParaRPr/>
          </a:p>
          <a:p>
            <a:pPr indent="0" lvl="0" marL="0" rtl="0" algn="l">
              <a:spcBef>
                <a:spcPts val="0"/>
              </a:spcBef>
              <a:spcAft>
                <a:spcPts val="0"/>
              </a:spcAft>
              <a:buNone/>
            </a:pPr>
            <a:r>
              <a:t/>
            </a:r>
            <a:endParaRPr/>
          </a:p>
        </p:txBody>
      </p:sp>
      <p:sp>
        <p:nvSpPr>
          <p:cNvPr id="173" name="Google Shape;173;p20"/>
          <p:cNvSpPr txBox="1"/>
          <p:nvPr>
            <p:ph idx="1" type="body"/>
          </p:nvPr>
        </p:nvSpPr>
        <p:spPr>
          <a:xfrm>
            <a:off x="960613" y="1800325"/>
            <a:ext cx="4704000" cy="9147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b="1" lang="en-US" sz="1700" u="sng">
                <a:solidFill>
                  <a:srgbClr val="FFFF00"/>
                </a:solidFill>
              </a:rPr>
              <a:t>The Collective Mixture of V</a:t>
            </a:r>
            <a:r>
              <a:rPr b="1" lang="en-US" sz="1700" u="sng">
                <a:solidFill>
                  <a:srgbClr val="FFFF00"/>
                </a:solidFill>
              </a:rPr>
              <a:t>isible</a:t>
            </a:r>
            <a:r>
              <a:rPr b="1" lang="en-US" sz="1700">
                <a:solidFill>
                  <a:srgbClr val="FFFF00"/>
                </a:solidFill>
              </a:rPr>
              <a:t> </a:t>
            </a:r>
            <a:r>
              <a:rPr lang="en-US" sz="1700"/>
              <a:t>and </a:t>
            </a:r>
            <a:r>
              <a:rPr b="1" lang="en-US" sz="1700" u="sng">
                <a:solidFill>
                  <a:srgbClr val="FFFF00"/>
                </a:solidFill>
              </a:rPr>
              <a:t>Invisible</a:t>
            </a:r>
            <a:r>
              <a:rPr lang="en-US" sz="1700">
                <a:solidFill>
                  <a:srgbClr val="FFFF00"/>
                </a:solidFill>
              </a:rPr>
              <a:t> </a:t>
            </a:r>
            <a:r>
              <a:rPr lang="en-US" sz="1700"/>
              <a:t>differences and similarities, </a:t>
            </a:r>
            <a:r>
              <a:rPr lang="en-US" sz="1500"/>
              <a:t>that enhance the societal relevance and impact of GLOBE.</a:t>
            </a:r>
            <a:endParaRPr sz="3000"/>
          </a:p>
        </p:txBody>
      </p:sp>
      <p:sp>
        <p:nvSpPr>
          <p:cNvPr id="174" name="Google Shape;174;p2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5" name="Google Shape;175;p20"/>
          <p:cNvPicPr preferRelativeResize="0"/>
          <p:nvPr/>
        </p:nvPicPr>
        <p:blipFill rotWithShape="1">
          <a:blip r:embed="rId3">
            <a:alphaModFix/>
          </a:blip>
          <a:srcRect b="0" l="2799" r="0" t="2799"/>
          <a:stretch/>
        </p:blipFill>
        <p:spPr>
          <a:xfrm>
            <a:off x="8996925" y="4105137"/>
            <a:ext cx="2666400" cy="1777550"/>
          </a:xfrm>
          <a:prstGeom prst="rect">
            <a:avLst/>
          </a:prstGeom>
          <a:noFill/>
          <a:ln>
            <a:noFill/>
          </a:ln>
        </p:spPr>
      </p:pic>
      <p:pic>
        <p:nvPicPr>
          <p:cNvPr id="176" name="Google Shape;176;p20"/>
          <p:cNvPicPr preferRelativeResize="0"/>
          <p:nvPr/>
        </p:nvPicPr>
        <p:blipFill>
          <a:blip r:embed="rId4">
            <a:alphaModFix/>
          </a:blip>
          <a:stretch>
            <a:fillRect/>
          </a:stretch>
        </p:blipFill>
        <p:spPr>
          <a:xfrm>
            <a:off x="8996925" y="2122913"/>
            <a:ext cx="2666400" cy="1777620"/>
          </a:xfrm>
          <a:prstGeom prst="rect">
            <a:avLst/>
          </a:prstGeom>
          <a:noFill/>
          <a:ln>
            <a:noFill/>
          </a:ln>
        </p:spPr>
      </p:pic>
      <p:pic>
        <p:nvPicPr>
          <p:cNvPr id="177" name="Google Shape;177;p20"/>
          <p:cNvPicPr preferRelativeResize="0"/>
          <p:nvPr/>
        </p:nvPicPr>
        <p:blipFill rotWithShape="1">
          <a:blip r:embed="rId5">
            <a:alphaModFix/>
          </a:blip>
          <a:srcRect b="0" l="5042" r="0" t="0"/>
          <a:stretch/>
        </p:blipFill>
        <p:spPr>
          <a:xfrm>
            <a:off x="6268850" y="4105125"/>
            <a:ext cx="2531970" cy="1777550"/>
          </a:xfrm>
          <a:prstGeom prst="rect">
            <a:avLst/>
          </a:prstGeom>
          <a:noFill/>
          <a:ln>
            <a:noFill/>
          </a:ln>
        </p:spPr>
      </p:pic>
      <p:pic>
        <p:nvPicPr>
          <p:cNvPr id="178" name="Google Shape;178;p20"/>
          <p:cNvPicPr preferRelativeResize="0"/>
          <p:nvPr/>
        </p:nvPicPr>
        <p:blipFill>
          <a:blip r:embed="rId6">
            <a:alphaModFix/>
          </a:blip>
          <a:stretch>
            <a:fillRect/>
          </a:stretch>
        </p:blipFill>
        <p:spPr>
          <a:xfrm>
            <a:off x="871338" y="3192287"/>
            <a:ext cx="4882527" cy="2690377"/>
          </a:xfrm>
          <a:prstGeom prst="rect">
            <a:avLst/>
          </a:prstGeom>
          <a:noFill/>
          <a:ln>
            <a:noFill/>
          </a:ln>
        </p:spPr>
      </p:pic>
      <p:sp>
        <p:nvSpPr>
          <p:cNvPr id="179" name="Google Shape;179;p20"/>
          <p:cNvSpPr txBox="1"/>
          <p:nvPr/>
        </p:nvSpPr>
        <p:spPr>
          <a:xfrm>
            <a:off x="3750750" y="5865950"/>
            <a:ext cx="20031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solidFill>
                  <a:srgbClr val="FFFF00"/>
                </a:solidFill>
                <a:latin typeface="Calibri"/>
                <a:ea typeface="Calibri"/>
                <a:cs typeface="Calibri"/>
                <a:sym typeface="Calibri"/>
              </a:rPr>
              <a:t>A broken place...</a:t>
            </a:r>
            <a:endParaRPr sz="1700">
              <a:solidFill>
                <a:srgbClr val="FFFF00"/>
              </a:solidFill>
              <a:latin typeface="Calibri"/>
              <a:ea typeface="Calibri"/>
              <a:cs typeface="Calibri"/>
              <a:sym typeface="Calibri"/>
            </a:endParaRPr>
          </a:p>
        </p:txBody>
      </p:sp>
      <p:sp>
        <p:nvSpPr>
          <p:cNvPr id="180" name="Google Shape;180;p20"/>
          <p:cNvSpPr txBox="1"/>
          <p:nvPr/>
        </p:nvSpPr>
        <p:spPr>
          <a:xfrm>
            <a:off x="6118275" y="5929200"/>
            <a:ext cx="60315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solidFill>
                  <a:srgbClr val="FFFF00"/>
                </a:solidFill>
              </a:rPr>
              <a:t>Different points of view to fix it, and GLOBE as the unifying Citizen Science community where we can all be safe. </a:t>
            </a:r>
            <a:endParaRPr sz="1800">
              <a:solidFill>
                <a:srgbClr val="FFFF00"/>
              </a:solidFill>
              <a:latin typeface="Calibri"/>
              <a:ea typeface="Calibri"/>
              <a:cs typeface="Calibri"/>
              <a:sym typeface="Calibri"/>
            </a:endParaRPr>
          </a:p>
        </p:txBody>
      </p:sp>
      <p:sp>
        <p:nvSpPr>
          <p:cNvPr id="181" name="Google Shape;181;p20"/>
          <p:cNvSpPr txBox="1"/>
          <p:nvPr/>
        </p:nvSpPr>
        <p:spPr>
          <a:xfrm>
            <a:off x="6118275" y="1538425"/>
            <a:ext cx="5914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Calibri"/>
                <a:ea typeface="Calibri"/>
                <a:cs typeface="Calibri"/>
                <a:sym typeface="Calibri"/>
              </a:rPr>
              <a:t>Kids </a:t>
            </a:r>
            <a:r>
              <a:rPr lang="en-US" sz="1200">
                <a:solidFill>
                  <a:srgbClr val="FFFFFF"/>
                </a:solidFill>
                <a:latin typeface="Calibri"/>
                <a:ea typeface="Calibri"/>
                <a:cs typeface="Calibri"/>
                <a:sym typeface="Calibri"/>
              </a:rPr>
              <a:t>discussing</a:t>
            </a:r>
            <a:r>
              <a:rPr lang="en-US" sz="1200">
                <a:solidFill>
                  <a:srgbClr val="FFFFFF"/>
                </a:solidFill>
                <a:latin typeface="Calibri"/>
                <a:ea typeface="Calibri"/>
                <a:cs typeface="Calibri"/>
                <a:sym typeface="Calibri"/>
              </a:rPr>
              <a:t> their points of view. Kids taking measurements. Pictures by Juan Felipe Restrepo</a:t>
            </a:r>
            <a:endParaRPr sz="1200">
              <a:solidFill>
                <a:srgbClr val="FFFFFF"/>
              </a:solidFill>
              <a:latin typeface="Calibri"/>
              <a:ea typeface="Calibri"/>
              <a:cs typeface="Calibri"/>
              <a:sym typeface="Calibri"/>
            </a:endParaRPr>
          </a:p>
        </p:txBody>
      </p:sp>
      <p:sp>
        <p:nvSpPr>
          <p:cNvPr id="182" name="Google Shape;182;p20"/>
          <p:cNvSpPr txBox="1"/>
          <p:nvPr/>
        </p:nvSpPr>
        <p:spPr>
          <a:xfrm>
            <a:off x="795150" y="2859938"/>
            <a:ext cx="4437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La Virgen Wetland, Drone Picture by Ecoprogreso</a:t>
            </a:r>
            <a:endParaRPr>
              <a:solidFill>
                <a:srgbClr val="FFFFFF"/>
              </a:solidFill>
              <a:latin typeface="Calibri"/>
              <a:ea typeface="Calibri"/>
              <a:cs typeface="Calibri"/>
              <a:sym typeface="Calibri"/>
            </a:endParaRPr>
          </a:p>
        </p:txBody>
      </p:sp>
      <p:pic>
        <p:nvPicPr>
          <p:cNvPr id="183" name="Google Shape;183;p20"/>
          <p:cNvPicPr preferRelativeResize="0"/>
          <p:nvPr/>
        </p:nvPicPr>
        <p:blipFill rotWithShape="1">
          <a:blip r:embed="rId7">
            <a:alphaModFix/>
          </a:blip>
          <a:srcRect b="8550" l="0" r="5042" t="0"/>
          <a:stretch/>
        </p:blipFill>
        <p:spPr>
          <a:xfrm>
            <a:off x="6268838" y="2097300"/>
            <a:ext cx="2531976" cy="1828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1"/>
          <p:cNvSpPr txBox="1"/>
          <p:nvPr>
            <p:ph type="title"/>
          </p:nvPr>
        </p:nvSpPr>
        <p:spPr>
          <a:xfrm>
            <a:off x="838200" y="365125"/>
            <a:ext cx="11353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DIVERSITY                                                               4/4</a:t>
            </a:r>
            <a:endParaRPr/>
          </a:p>
        </p:txBody>
      </p:sp>
      <p:sp>
        <p:nvSpPr>
          <p:cNvPr id="190" name="Google Shape;190;p21"/>
          <p:cNvSpPr txBox="1"/>
          <p:nvPr>
            <p:ph idx="1" type="body"/>
          </p:nvPr>
        </p:nvSpPr>
        <p:spPr>
          <a:xfrm>
            <a:off x="450425" y="1743300"/>
            <a:ext cx="4229400" cy="20727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US" sz="1600">
                <a:latin typeface="Arial"/>
                <a:ea typeface="Arial"/>
                <a:cs typeface="Arial"/>
                <a:sym typeface="Arial"/>
              </a:rPr>
              <a:t>U</a:t>
            </a:r>
            <a:r>
              <a:rPr lang="en-US" sz="1600">
                <a:latin typeface="Arial"/>
                <a:ea typeface="Arial"/>
                <a:cs typeface="Arial"/>
                <a:sym typeface="Arial"/>
              </a:rPr>
              <a:t>nderstanding, respect, and appreciation of the </a:t>
            </a:r>
            <a:r>
              <a:rPr lang="en-US" sz="1600">
                <a:solidFill>
                  <a:srgbClr val="FFFF00"/>
                </a:solidFill>
                <a:latin typeface="Arial"/>
                <a:ea typeface="Arial"/>
                <a:cs typeface="Arial"/>
                <a:sym typeface="Arial"/>
              </a:rPr>
              <a:t>i</a:t>
            </a:r>
            <a:r>
              <a:rPr lang="en-US" sz="1600" u="sng">
                <a:solidFill>
                  <a:srgbClr val="FFFF00"/>
                </a:solidFill>
                <a:latin typeface="Arial"/>
                <a:ea typeface="Arial"/>
                <a:cs typeface="Arial"/>
                <a:sym typeface="Arial"/>
              </a:rPr>
              <a:t>nterdependence of humanity</a:t>
            </a:r>
            <a:r>
              <a:rPr lang="en-US" sz="1600">
                <a:solidFill>
                  <a:srgbClr val="FFFF00"/>
                </a:solidFill>
                <a:latin typeface="Arial"/>
                <a:ea typeface="Arial"/>
                <a:cs typeface="Arial"/>
                <a:sym typeface="Arial"/>
              </a:rPr>
              <a:t>,</a:t>
            </a:r>
            <a:r>
              <a:rPr lang="en-US" sz="1600">
                <a:latin typeface="Arial"/>
                <a:ea typeface="Arial"/>
                <a:cs typeface="Arial"/>
                <a:sym typeface="Arial"/>
              </a:rPr>
              <a:t> cultures, and the natural environment </a:t>
            </a:r>
            <a:r>
              <a:rPr lang="en-US" sz="1600" u="sng">
                <a:solidFill>
                  <a:srgbClr val="FFFF00"/>
                </a:solidFill>
                <a:latin typeface="Arial"/>
                <a:ea typeface="Arial"/>
                <a:cs typeface="Arial"/>
                <a:sym typeface="Arial"/>
              </a:rPr>
              <a:t>is required. </a:t>
            </a:r>
            <a:endParaRPr sz="1600" u="sng">
              <a:solidFill>
                <a:srgbClr val="FFFF00"/>
              </a:solidFill>
            </a:endParaRPr>
          </a:p>
        </p:txBody>
      </p:sp>
      <p:sp>
        <p:nvSpPr>
          <p:cNvPr id="191" name="Google Shape;191;p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92" name="Google Shape;192;p21"/>
          <p:cNvPicPr preferRelativeResize="0"/>
          <p:nvPr/>
        </p:nvPicPr>
        <p:blipFill rotWithShape="1">
          <a:blip r:embed="rId3">
            <a:alphaModFix/>
          </a:blip>
          <a:srcRect b="1660" l="0" r="40366" t="-1660"/>
          <a:stretch/>
        </p:blipFill>
        <p:spPr>
          <a:xfrm>
            <a:off x="8231900" y="1971900"/>
            <a:ext cx="3434301" cy="4319301"/>
          </a:xfrm>
          <a:prstGeom prst="rect">
            <a:avLst/>
          </a:prstGeom>
          <a:noFill/>
          <a:ln>
            <a:noFill/>
          </a:ln>
        </p:spPr>
      </p:pic>
      <p:pic>
        <p:nvPicPr>
          <p:cNvPr id="193" name="Google Shape;193;p21"/>
          <p:cNvPicPr preferRelativeResize="0"/>
          <p:nvPr/>
        </p:nvPicPr>
        <p:blipFill>
          <a:blip r:embed="rId4">
            <a:alphaModFix/>
          </a:blip>
          <a:stretch>
            <a:fillRect/>
          </a:stretch>
        </p:blipFill>
        <p:spPr>
          <a:xfrm>
            <a:off x="5313350" y="2049300"/>
            <a:ext cx="2763579" cy="2072701"/>
          </a:xfrm>
          <a:prstGeom prst="rect">
            <a:avLst/>
          </a:prstGeom>
          <a:noFill/>
          <a:ln>
            <a:noFill/>
          </a:ln>
        </p:spPr>
      </p:pic>
      <p:pic>
        <p:nvPicPr>
          <p:cNvPr id="194" name="Google Shape;194;p21"/>
          <p:cNvPicPr preferRelativeResize="0"/>
          <p:nvPr/>
        </p:nvPicPr>
        <p:blipFill>
          <a:blip r:embed="rId5">
            <a:alphaModFix/>
          </a:blip>
          <a:stretch>
            <a:fillRect/>
          </a:stretch>
        </p:blipFill>
        <p:spPr>
          <a:xfrm>
            <a:off x="5313350" y="4218500"/>
            <a:ext cx="2763576" cy="2072705"/>
          </a:xfrm>
          <a:prstGeom prst="rect">
            <a:avLst/>
          </a:prstGeom>
          <a:noFill/>
          <a:ln>
            <a:noFill/>
          </a:ln>
        </p:spPr>
      </p:pic>
      <p:pic>
        <p:nvPicPr>
          <p:cNvPr id="195" name="Google Shape;195;p21"/>
          <p:cNvPicPr preferRelativeResize="0"/>
          <p:nvPr/>
        </p:nvPicPr>
        <p:blipFill>
          <a:blip r:embed="rId6">
            <a:alphaModFix/>
          </a:blip>
          <a:stretch>
            <a:fillRect/>
          </a:stretch>
        </p:blipFill>
        <p:spPr>
          <a:xfrm>
            <a:off x="705350" y="3152550"/>
            <a:ext cx="3719567" cy="2789676"/>
          </a:xfrm>
          <a:prstGeom prst="rect">
            <a:avLst/>
          </a:prstGeom>
          <a:noFill/>
          <a:ln>
            <a:noFill/>
          </a:ln>
        </p:spPr>
      </p:pic>
      <p:sp>
        <p:nvSpPr>
          <p:cNvPr id="196" name="Google Shape;196;p21"/>
          <p:cNvSpPr txBox="1"/>
          <p:nvPr/>
        </p:nvSpPr>
        <p:spPr>
          <a:xfrm>
            <a:off x="5237150" y="6291200"/>
            <a:ext cx="38637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A Baltimore´s Oriole forging on a Pink Poui Flower</a:t>
            </a:r>
            <a:endParaRPr>
              <a:solidFill>
                <a:srgbClr val="FFFFFF"/>
              </a:solidFill>
              <a:latin typeface="Calibri"/>
              <a:ea typeface="Calibri"/>
              <a:cs typeface="Calibri"/>
              <a:sym typeface="Calibri"/>
            </a:endParaRPr>
          </a:p>
        </p:txBody>
      </p:sp>
      <p:sp>
        <p:nvSpPr>
          <p:cNvPr id="197" name="Google Shape;197;p21"/>
          <p:cNvSpPr txBox="1"/>
          <p:nvPr/>
        </p:nvSpPr>
        <p:spPr>
          <a:xfrm>
            <a:off x="5237150" y="1690825"/>
            <a:ext cx="1380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Cumbia dance</a:t>
            </a:r>
            <a:endParaRPr>
              <a:solidFill>
                <a:srgbClr val="FFFFFF"/>
              </a:solidFill>
              <a:latin typeface="Calibri"/>
              <a:ea typeface="Calibri"/>
              <a:cs typeface="Calibri"/>
              <a:sym typeface="Calibri"/>
            </a:endParaRPr>
          </a:p>
        </p:txBody>
      </p:sp>
      <p:sp>
        <p:nvSpPr>
          <p:cNvPr id="198" name="Google Shape;198;p21"/>
          <p:cNvSpPr txBox="1"/>
          <p:nvPr/>
        </p:nvSpPr>
        <p:spPr>
          <a:xfrm>
            <a:off x="8208850" y="1663900"/>
            <a:ext cx="1441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Artisan basketry</a:t>
            </a:r>
            <a:endParaRPr>
              <a:solidFill>
                <a:srgbClr val="FFFFFF"/>
              </a:solidFill>
              <a:latin typeface="Calibri"/>
              <a:ea typeface="Calibri"/>
              <a:cs typeface="Calibri"/>
              <a:sym typeface="Calibri"/>
            </a:endParaRPr>
          </a:p>
        </p:txBody>
      </p:sp>
      <p:sp>
        <p:nvSpPr>
          <p:cNvPr id="199" name="Google Shape;199;p21"/>
          <p:cNvSpPr txBox="1"/>
          <p:nvPr/>
        </p:nvSpPr>
        <p:spPr>
          <a:xfrm>
            <a:off x="629150" y="5866025"/>
            <a:ext cx="22143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Muddy feet after a field trip</a:t>
            </a:r>
            <a:endParaRPr>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