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3" r:id="rId2"/>
  </p:sldMasterIdLst>
  <p:notesMasterIdLst>
    <p:notesMasterId r:id="rId24"/>
  </p:notesMasterIdLst>
  <p:sldIdLst>
    <p:sldId id="267" r:id="rId3"/>
    <p:sldId id="292" r:id="rId4"/>
    <p:sldId id="269" r:id="rId5"/>
    <p:sldId id="293" r:id="rId6"/>
    <p:sldId id="270" r:id="rId7"/>
    <p:sldId id="271" r:id="rId8"/>
    <p:sldId id="289" r:id="rId9"/>
    <p:sldId id="291" r:id="rId10"/>
    <p:sldId id="281" r:id="rId11"/>
    <p:sldId id="290" r:id="rId12"/>
    <p:sldId id="286" r:id="rId13"/>
    <p:sldId id="272" r:id="rId14"/>
    <p:sldId id="277" r:id="rId15"/>
    <p:sldId id="288" r:id="rId16"/>
    <p:sldId id="274" r:id="rId17"/>
    <p:sldId id="279" r:id="rId18"/>
    <p:sldId id="280" r:id="rId19"/>
    <p:sldId id="278" r:id="rId20"/>
    <p:sldId id="275" r:id="rId21"/>
    <p:sldId id="260" r:id="rId22"/>
    <p:sldId id="26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676"/>
    <a:srgbClr val="BF8D2E"/>
    <a:srgbClr val="60AC67"/>
    <a:srgbClr val="001D52"/>
    <a:srgbClr val="00065A"/>
    <a:srgbClr val="000962"/>
    <a:srgbClr val="000B6A"/>
    <a:srgbClr val="003076"/>
    <a:srgbClr val="201675"/>
    <a:srgbClr val="0017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22"/>
    <p:restoredTop sz="94694"/>
  </p:normalViewPr>
  <p:slideViewPr>
    <p:cSldViewPr snapToGrid="0" snapToObjects="1">
      <p:cViewPr varScale="1">
        <p:scale>
          <a:sx n="96" d="100"/>
          <a:sy n="96" d="100"/>
        </p:scale>
        <p:origin x="86" y="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FAD02-449C-44AD-9BE2-1DD758DD66DE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D0BBF-53B0-482B-BBF9-71AC18DFD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16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6083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Intro-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FE5C673D-63CC-3249-9847-5724130F92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07097" y="1015385"/>
            <a:ext cx="4884904" cy="5281250"/>
          </a:xfrm>
          <a:prstGeom prst="rect">
            <a:avLst/>
          </a:prstGeom>
        </p:spPr>
      </p:pic>
      <p:pic>
        <p:nvPicPr>
          <p:cNvPr id="5" name="Picture 4" descr="Banner for the slides with a 25th anniversary symbol including 25 stars to represent each year of the program, the GLOBE logo, and the social media hashtag #VirtualGLOBE2020." title="GLOBE Banner">
            <a:extLst>
              <a:ext uri="{FF2B5EF4-FFF2-40B4-BE49-F238E27FC236}">
                <a16:creationId xmlns:a16="http://schemas.microsoft.com/office/drawing/2014/main" id="{F5E81146-8FAE-BC4F-ABCE-7AE751D569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092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D13631-9812-7745-86F8-D7B1127412C8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79035" y="1800898"/>
            <a:ext cx="6040690" cy="823912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FBC7F3-6B54-104E-B7B7-C057871D1D1F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679035" y="3079102"/>
            <a:ext cx="6040690" cy="823912"/>
          </a:xfrm>
        </p:spPr>
        <p:txBody>
          <a:bodyPr anchor="b"/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SUBTITLE</a:t>
            </a:r>
          </a:p>
        </p:txBody>
      </p:sp>
      <p:grpSp>
        <p:nvGrpSpPr>
          <p:cNvPr id="4" name="Group 3" descr="On a green background, the logos and wording of Sponsored by NASA, Supported by NSF, NOAA, and the Department of State, Implemented by UCAR" title="GLOBE Sponsor Strip">
            <a:extLst>
              <a:ext uri="{FF2B5EF4-FFF2-40B4-BE49-F238E27FC236}">
                <a16:creationId xmlns:a16="http://schemas.microsoft.com/office/drawing/2014/main" id="{A931BE28-02E1-EE4B-9317-9D19AA2DB086}"/>
              </a:ext>
            </a:extLst>
          </p:cNvPr>
          <p:cNvGrpSpPr/>
          <p:nvPr userDrawn="1"/>
        </p:nvGrpSpPr>
        <p:grpSpPr>
          <a:xfrm>
            <a:off x="0" y="6221336"/>
            <a:ext cx="12192000" cy="636664"/>
            <a:chOff x="0" y="6243681"/>
            <a:chExt cx="12192000" cy="63666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F9A216D-B5D4-CC49-BF09-A0C8F3647823}"/>
                </a:ext>
              </a:extLst>
            </p:cNvPr>
            <p:cNvSpPr/>
            <p:nvPr userDrawn="1"/>
          </p:nvSpPr>
          <p:spPr>
            <a:xfrm>
              <a:off x="0" y="6243681"/>
              <a:ext cx="12192000" cy="636664"/>
            </a:xfrm>
            <a:prstGeom prst="rect">
              <a:avLst/>
            </a:prstGeom>
            <a:solidFill>
              <a:srgbClr val="60AC67"/>
            </a:solidFill>
            <a:ln>
              <a:noFill/>
            </a:ln>
            <a:effectLst>
              <a:outerShdw blurRad="50800" dist="50800" dir="5400000" sx="27000" sy="27000" algn="ctr" rotWithShape="0">
                <a:srgbClr val="000000">
                  <a:alpha val="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C390BCC-B68B-1645-A955-628B73795C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86480" y="6342172"/>
              <a:ext cx="5019040" cy="439683"/>
            </a:xfrm>
            <a:prstGeom prst="rect">
              <a:avLst/>
            </a:prstGeom>
          </p:spPr>
        </p:pic>
      </p:grpSp>
      <p:pic>
        <p:nvPicPr>
          <p:cNvPr id="34" name="Picture 33" descr="Students from the GLOBE community carrying a giant inflatable globe through a town." title="Kids with globe">
            <a:extLst>
              <a:ext uri="{FF2B5EF4-FFF2-40B4-BE49-F238E27FC236}">
                <a16:creationId xmlns:a16="http://schemas.microsoft.com/office/drawing/2014/main" id="{212C0941-D22A-8549-9296-85D17ABB92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212" t="4444" r="29996" b="41926"/>
          <a:stretch/>
        </p:blipFill>
        <p:spPr>
          <a:xfrm>
            <a:off x="7530465" y="335280"/>
            <a:ext cx="3984888" cy="395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040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EFE14-2391-CA40-B69E-20E3A827E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5341E4-5FF6-0841-96B8-8AC5BBDEE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2AE17-1646-524C-9B1F-0ED5E1E52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BB4A-52A4-0E44-A608-CF4D949E412D}" type="datetimeFigureOut">
              <a:rPr lang="en-US" smtClean="0"/>
              <a:t>7/10/2020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A33CB-FC9B-964C-B1A6-18FE9772F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072E7-6004-104F-A7D0-81CC826C5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ADB1-9382-8547-8180-5C5890893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220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13631-9812-7745-86F8-D7B112741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77" y="1466532"/>
            <a:ext cx="10515600" cy="823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FBC7F3-6B54-104E-B7B7-C057871D1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20297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B780A-21F7-494F-B264-4CCC19E16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90239"/>
            <a:ext cx="5157787" cy="2590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D6F3AF-00E2-FC48-9418-D1B50D3E49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2208688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058E67-3887-D842-87AB-D57A2EE16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190239"/>
            <a:ext cx="5183188" cy="2590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D9B671-9A40-8048-88B6-E9E3D8BF6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BB4A-52A4-0E44-A608-CF4D949E412D}" type="datetimeFigureOut">
              <a:rPr lang="en-US" smtClean="0"/>
              <a:t>7/10/2020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FF9367-1C7F-8F4F-89F4-FB111F9BB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B40040-33D7-A142-A3A7-1049F144C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ADB1-9382-8547-8180-5C5890893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994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8F051-9A99-AE4B-8E20-2EA77694A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58115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AF642-4AB8-6B4D-ACFD-BDE2141ED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7300" y="1581151"/>
            <a:ext cx="6172200" cy="42878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43411B-2A05-5544-B627-BE6A554379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3932237" cy="24399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BFBF2D-9035-5747-B6EA-ABA248374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BB4A-52A4-0E44-A608-CF4D949E412D}" type="datetimeFigureOut">
              <a:rPr lang="en-US" smtClean="0"/>
              <a:t>7/10/2020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E567FE-6B5E-C34C-8EB8-789E7F0FF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9CF043-2A78-4648-AB8E-2799378B6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ADB1-9382-8547-8180-5C5890893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062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920AF-B588-3C4B-BA39-C3421AD22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40208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02B7E6-9C3F-FD44-B5C7-BA7C495719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7300" y="1414145"/>
            <a:ext cx="6172200" cy="44548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649441-BE01-5E47-A95C-CFB947453C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129280"/>
            <a:ext cx="3932237" cy="27397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D0F030-9B6D-4E4A-BC2D-1F4753FA6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BB4A-52A4-0E44-A608-CF4D949E412D}" type="datetimeFigureOut">
              <a:rPr lang="en-US" smtClean="0"/>
              <a:t>7/10/2020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D24501-2866-BB48-AC98-28E498D6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8EFB4B-4725-BB42-BD2C-D0D2103BB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ADB1-9382-8547-8180-5C5890893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04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6028F-DB54-C345-8E84-3EE86B013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F9A665-B734-4248-B0A2-B26326C054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6F5849-6320-A340-AC2E-C6EA3975C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BB4A-52A4-0E44-A608-CF4D949E412D}" type="datetimeFigureOut">
              <a:rPr lang="en-US" smtClean="0"/>
              <a:t>7/10/2020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FBBE5-C668-0947-9E1C-407B71D57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A502B8-5F44-A14D-A2C0-1CDCE7BF4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ADB1-9382-8547-8180-5C5890893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781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0D8F77-875F-A344-8E81-9B299167D2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63000" y="1532890"/>
            <a:ext cx="2628900" cy="44818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76178F-48F7-854E-8019-2E067A73D1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513205"/>
            <a:ext cx="7734300" cy="43694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CA6856-4D72-6A4F-AD76-2F55CE697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BB4A-52A4-0E44-A608-CF4D949E412D}" type="datetimeFigureOut">
              <a:rPr lang="en-US" smtClean="0"/>
              <a:t>7/10/2020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FF72D-89E2-7545-AC7C-3AB59E8F9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51131-032C-CF4D-99BB-CEB437629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ADB1-9382-8547-8180-5C5890893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748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EEE01-8CEF-A745-A69B-1E02415D5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01F905-A6AD-8C4B-8440-E5EA0DE406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1D7A87-1BB4-6F40-B595-9967DDCFD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17D3-6F94-A742-A396-A388579C5AF3}" type="datetimeFigureOut">
              <a:rPr lang="en-US" smtClean="0"/>
              <a:t>7/10/2020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8135A-CFCE-024E-A280-57A70A7DF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7AA333-B9C3-AD47-8DED-1596B6911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ADCB-1B61-CB45-98F5-3FB948F72A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06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B6D4D-3EEF-744E-AB05-EE4D43A4F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988DE-771B-5244-9B5F-0C881F9CB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C7DC2-A2B6-0149-84EE-E4005AED0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17D3-6F94-A742-A396-A388579C5AF3}" type="datetimeFigureOut">
              <a:rPr lang="en-US" smtClean="0"/>
              <a:t>7/10/2020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BC98B-5976-2E49-B1BE-EFD133804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D2C10-81C3-EC4E-84FB-AED5E530F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ADCB-1B61-CB45-98F5-3FB948F72A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0184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DFD7D-30A3-DF4D-9CA1-E160DA4F9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1C5EE-D5E1-AE46-8AEC-FAA325EA3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3F7DD-2123-054C-90BB-B6588E17D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17D3-6F94-A742-A396-A388579C5AF3}" type="datetimeFigureOut">
              <a:rPr lang="en-US" smtClean="0"/>
              <a:t>7/10/2020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854E1-AB13-CF4C-9A28-465EFFCDB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4626A-5B22-3246-AF9E-5F2D80C86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ADCB-1B61-CB45-98F5-3FB948F72A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6029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0126B-105D-4F40-8958-A1E3B02CB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39FD5-3B69-384E-BC20-3373D50071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26BDF9-2B0C-494D-BAB2-C84D1A1753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1748B9-DF20-D244-ABE1-77E076503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17D3-6F94-A742-A396-A388579C5AF3}" type="datetimeFigureOut">
              <a:rPr lang="en-US" smtClean="0"/>
              <a:t>7/10/2020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15F903-8AD5-9743-A3A0-FCB3EBAFC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8D40F2-D01B-7F42-920F-E1BFEA4A5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ADCB-1B61-CB45-98F5-3FB948F72A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043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4DE4F-5704-2C41-8013-9566EA4705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3440" y="1430642"/>
            <a:ext cx="10251660" cy="938587"/>
          </a:xfrm>
        </p:spPr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BAD94-B37C-F44F-910D-CE8972BABB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53440" y="2539974"/>
            <a:ext cx="10251660" cy="3321375"/>
          </a:xfrm>
        </p:spPr>
        <p:txBody>
          <a:bodyPr/>
          <a:lstStyle/>
          <a:p>
            <a:pPr lvl="0"/>
            <a:r>
              <a:rPr lang="en-US" dirty="0"/>
              <a:t>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Banner for the slides with a 25th anniversary symbol including 25 stars to represent each year of the program, the GLOBE logo, and the social media hashtag #VirtualGLOBE2020." title="GLOBE Banner">
            <a:extLst>
              <a:ext uri="{FF2B5EF4-FFF2-40B4-BE49-F238E27FC236}">
                <a16:creationId xmlns:a16="http://schemas.microsoft.com/office/drawing/2014/main" id="{FD96520B-9326-B546-91E2-3597AE1D82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8"/>
            <a:ext cx="12192000" cy="1092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76CB7C7-2334-EB44-BC2E-29B2C557B6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6480" y="6319827"/>
            <a:ext cx="5019040" cy="43968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850F399-72D6-DD47-B528-3C13C17A5530}"/>
              </a:ext>
            </a:extLst>
          </p:cNvPr>
          <p:cNvGrpSpPr/>
          <p:nvPr userDrawn="1"/>
        </p:nvGrpSpPr>
        <p:grpSpPr>
          <a:xfrm>
            <a:off x="0" y="6221336"/>
            <a:ext cx="12192000" cy="636664"/>
            <a:chOff x="0" y="6243681"/>
            <a:chExt cx="12192000" cy="63666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9EA25C3-ECA7-F54E-9B66-603F33EB8223}"/>
                </a:ext>
              </a:extLst>
            </p:cNvPr>
            <p:cNvSpPr/>
            <p:nvPr userDrawn="1"/>
          </p:nvSpPr>
          <p:spPr>
            <a:xfrm>
              <a:off x="0" y="6243681"/>
              <a:ext cx="12192000" cy="636664"/>
            </a:xfrm>
            <a:prstGeom prst="rect">
              <a:avLst/>
            </a:prstGeom>
            <a:solidFill>
              <a:srgbClr val="60AC67"/>
            </a:solidFill>
            <a:ln>
              <a:noFill/>
            </a:ln>
            <a:effectLst>
              <a:outerShdw blurRad="50800" dist="50800" dir="5400000" sx="27000" sy="27000" algn="ctr" rotWithShape="0">
                <a:srgbClr val="000000">
                  <a:alpha val="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C0C8CB2-B4A5-3541-B08D-02789E6040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86480" y="6342172"/>
              <a:ext cx="5019040" cy="4396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37168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0CDEE-1835-944E-B7B2-225338F3F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E909E4-F16F-9748-B7BA-AEA064739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935D29-3681-3348-99D9-8F8AB02608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0ECD73-4C28-EE45-8005-A2F70F6553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C38F6F-1009-464F-BDC6-C59AA91254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E7A284-0FFB-8D49-AB7B-68478D7F4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17D3-6F94-A742-A396-A388579C5AF3}" type="datetimeFigureOut">
              <a:rPr lang="en-US" smtClean="0"/>
              <a:t>7/10/2020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0DC491-D483-4440-8147-0D4B81498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CF1B4B-BAA0-6A44-B6A8-D654FDD55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ADCB-1B61-CB45-98F5-3FB948F72A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8378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3BEE5-E651-BB4F-837C-58573A3A9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92C07E-BE94-3B42-BFC2-D831F885D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17D3-6F94-A742-A396-A388579C5AF3}" type="datetimeFigureOut">
              <a:rPr lang="en-US" smtClean="0"/>
              <a:t>7/10/2020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2AA40C-380B-EB45-A61E-9AC6A9C65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D565B3-A3C8-A941-B8D0-45829AF12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ADCB-1B61-CB45-98F5-3FB948F72A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1604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69C44E-1451-C141-BAC7-DDFE64EFB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17D3-6F94-A742-A396-A388579C5AF3}" type="datetimeFigureOut">
              <a:rPr lang="en-US" smtClean="0"/>
              <a:t>7/10/2020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88D470-D52A-8F4A-AFD2-6125A003A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9138A3-1403-F244-9F1C-41AA645F3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ADCB-1B61-CB45-98F5-3FB948F72A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0969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FD099-84B1-AB48-8351-902022CA8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2BF9B-0E30-1C4C-85D6-F8DDB6F67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FE3DCD-6A82-854D-9C9F-C68DC50AFE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C317DC-CEBB-494E-8973-414D25F01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17D3-6F94-A742-A396-A388579C5AF3}" type="datetimeFigureOut">
              <a:rPr lang="en-US" smtClean="0"/>
              <a:t>7/10/2020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A4BC48-36B5-6A40-948E-4E83CABD3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7B0F82-F213-324B-B36C-773EF0D4E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ADCB-1B61-CB45-98F5-3FB948F72A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7826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03995-8B53-6241-AA64-62F8DC0CE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4FF0B6-D26B-FC47-9EC9-B5169196CC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9E4DF2-5A02-DF4D-9D03-8338382F7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BC0D66-55F8-114D-8448-3FABC033E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17D3-6F94-A742-A396-A388579C5AF3}" type="datetimeFigureOut">
              <a:rPr lang="en-US" smtClean="0"/>
              <a:t>7/10/2020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7C6AA0-0624-3945-A827-99BE8A988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B1B766-3153-8A48-A851-F4F1F1C1C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ADCB-1B61-CB45-98F5-3FB948F72A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0540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E80CE-EB3E-1B40-879F-FB3948326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88727B-96B5-8544-A64D-D3AE7702A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414A2-CD12-6442-898C-F0012ECBF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17D3-6F94-A742-A396-A388579C5AF3}" type="datetimeFigureOut">
              <a:rPr lang="en-US" smtClean="0"/>
              <a:t>7/10/2020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6C089A-CF80-3346-B8C7-5928E167C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BAD4D-3358-784C-9B98-C275448FB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ADCB-1B61-CB45-98F5-3FB948F72A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6256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BB7A1B-BB1F-9241-82B4-E7E796AE55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14C568-D702-2E4A-B98D-143A3B3183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CECF3-01C1-EC40-A2A4-9F8310645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17D3-6F94-A742-A396-A388579C5AF3}" type="datetimeFigureOut">
              <a:rPr lang="en-US" smtClean="0"/>
              <a:t>7/10/2020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59D50-2FAA-7E40-B445-2CB78B75B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781014-8D9C-5547-AEAD-A05B7C77C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ADCB-1B61-CB45-98F5-3FB948F72A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361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Bullet-list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87B38F0-2B0C-E148-9757-5FBB1E2013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9500" y="1798419"/>
            <a:ext cx="5339224" cy="3754898"/>
          </a:xfrm>
        </p:spPr>
        <p:txBody>
          <a:bodyPr/>
          <a:lstStyle/>
          <a:p>
            <a:pPr lvl="0"/>
            <a:r>
              <a:rPr lang="en-US" dirty="0"/>
              <a:t>BULLET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D5B388-4D25-B345-A0C7-7832A1244B5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72563" y="1798419"/>
            <a:ext cx="5339225" cy="375489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ADD IMAGE, CHART, VIDEO</a:t>
            </a:r>
          </a:p>
        </p:txBody>
      </p:sp>
      <p:pic>
        <p:nvPicPr>
          <p:cNvPr id="10" name="Picture 9" descr="Banner for the slides with a 25th anniversary symbol including 25 stars to represent each year of the program, the GLOBE logo, and the social media hashtag #VirtualGLOBE2020." title="GLOBE Banner">
            <a:extLst>
              <a:ext uri="{FF2B5EF4-FFF2-40B4-BE49-F238E27FC236}">
                <a16:creationId xmlns:a16="http://schemas.microsoft.com/office/drawing/2014/main" id="{666F0EA9-9F42-2745-A9F9-7FA4BD4AC8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8"/>
            <a:ext cx="12192000" cy="10922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1C418F0-19EF-3749-AB40-D2A9AE841565}"/>
              </a:ext>
            </a:extLst>
          </p:cNvPr>
          <p:cNvGrpSpPr/>
          <p:nvPr userDrawn="1"/>
        </p:nvGrpSpPr>
        <p:grpSpPr>
          <a:xfrm>
            <a:off x="0" y="6221336"/>
            <a:ext cx="12192000" cy="636664"/>
            <a:chOff x="0" y="6243681"/>
            <a:chExt cx="12192000" cy="63666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CA3AE1E-B065-D74C-802E-F7BCE3760BD8}"/>
                </a:ext>
              </a:extLst>
            </p:cNvPr>
            <p:cNvSpPr/>
            <p:nvPr userDrawn="1"/>
          </p:nvSpPr>
          <p:spPr>
            <a:xfrm>
              <a:off x="0" y="6243681"/>
              <a:ext cx="12192000" cy="636664"/>
            </a:xfrm>
            <a:prstGeom prst="rect">
              <a:avLst/>
            </a:prstGeom>
            <a:solidFill>
              <a:srgbClr val="60AC67"/>
            </a:solidFill>
            <a:ln>
              <a:noFill/>
            </a:ln>
            <a:effectLst>
              <a:outerShdw blurRad="50800" dist="50800" dir="5400000" sx="27000" sy="27000" algn="ctr" rotWithShape="0">
                <a:srgbClr val="000000">
                  <a:alpha val="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D5868F7-0CC3-FF40-A01C-F2CF68F6B8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86480" y="6342172"/>
              <a:ext cx="5019040" cy="4396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0363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Section-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9CE3C-8541-C840-A2E1-1044BFDFB5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14945"/>
            <a:ext cx="10896600" cy="72505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ADD SECTION HEADER HERE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8D1BCB-6318-F844-8E90-3457D031B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BB4A-52A4-0E44-A608-CF4D949E412D}" type="datetimeFigureOut">
              <a:rPr lang="en-US" smtClean="0"/>
              <a:pPr/>
              <a:t>7/10/2020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376F0E-C36F-9B48-B4D8-B046EA810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E45D40-4EAC-074D-9E73-58CF04596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ADB1-9382-8547-8180-5C5890893E1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Banner for the slides with a 25th anniversary symbol including 25 stars to represent each year of the program, the GLOBE logo, and the social media hashtag #VirtualGLOBE2020." title="GLOBE Banner">
            <a:extLst>
              <a:ext uri="{FF2B5EF4-FFF2-40B4-BE49-F238E27FC236}">
                <a16:creationId xmlns:a16="http://schemas.microsoft.com/office/drawing/2014/main" id="{1FC97E49-1CEB-8342-AA9F-80EDB8614F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8"/>
            <a:ext cx="12192000" cy="10922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529A58A-E7F6-2D49-8378-12654D648CA4}"/>
              </a:ext>
            </a:extLst>
          </p:cNvPr>
          <p:cNvGrpSpPr/>
          <p:nvPr userDrawn="1"/>
        </p:nvGrpSpPr>
        <p:grpSpPr>
          <a:xfrm>
            <a:off x="0" y="6221336"/>
            <a:ext cx="12192000" cy="636664"/>
            <a:chOff x="0" y="6243681"/>
            <a:chExt cx="12192000" cy="63666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E7FECA5-8DF4-9B4F-90E6-DD6B7378D80E}"/>
                </a:ext>
              </a:extLst>
            </p:cNvPr>
            <p:cNvSpPr/>
            <p:nvPr userDrawn="1"/>
          </p:nvSpPr>
          <p:spPr>
            <a:xfrm>
              <a:off x="0" y="6243681"/>
              <a:ext cx="12192000" cy="636664"/>
            </a:xfrm>
            <a:prstGeom prst="rect">
              <a:avLst/>
            </a:prstGeom>
            <a:solidFill>
              <a:srgbClr val="60AC67"/>
            </a:solidFill>
            <a:ln>
              <a:noFill/>
            </a:ln>
            <a:effectLst>
              <a:outerShdw blurRad="50800" dist="50800" dir="5400000" sx="27000" sy="27000" algn="ctr" rotWithShape="0">
                <a:srgbClr val="000000">
                  <a:alpha val="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E8DFB00-11F4-8249-B6A0-12F9D90BAB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86480" y="6342172"/>
              <a:ext cx="5019040" cy="4396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7548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Bullet-List-and-Chart-Image-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87B38F0-2B0C-E148-9757-5FBB1E2013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0190" y="1656081"/>
            <a:ext cx="3190130" cy="3169920"/>
          </a:xfrm>
        </p:spPr>
        <p:txBody>
          <a:bodyPr/>
          <a:lstStyle/>
          <a:p>
            <a:pPr lvl="0"/>
            <a:r>
              <a:rPr lang="en-US" dirty="0"/>
              <a:t>BULLET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D5B388-4D25-B345-A0C7-7832A1244B5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175760" y="1656081"/>
            <a:ext cx="7545185" cy="4246880"/>
          </a:xfrm>
        </p:spPr>
        <p:txBody>
          <a:bodyPr/>
          <a:lstStyle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ADD CHART, IMAGE, OR VIDEO</a:t>
            </a:r>
          </a:p>
        </p:txBody>
      </p:sp>
      <p:pic>
        <p:nvPicPr>
          <p:cNvPr id="10" name="Picture 9" descr="Banner for the slides with a 25th anniversary symbol including 25 stars to represent each year of the program, the GLOBE logo, and the social media hashtag #VirtualGLOBE2020." title="GLOBE Banner">
            <a:extLst>
              <a:ext uri="{FF2B5EF4-FFF2-40B4-BE49-F238E27FC236}">
                <a16:creationId xmlns:a16="http://schemas.microsoft.com/office/drawing/2014/main" id="{6D7B5A67-66C1-7B4B-867C-19A3D4CF50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8"/>
            <a:ext cx="12192000" cy="10922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63F47FA-BB6E-B545-B1B8-FCFDFD9E1F21}"/>
              </a:ext>
            </a:extLst>
          </p:cNvPr>
          <p:cNvGrpSpPr/>
          <p:nvPr userDrawn="1"/>
        </p:nvGrpSpPr>
        <p:grpSpPr>
          <a:xfrm>
            <a:off x="0" y="6221336"/>
            <a:ext cx="12192000" cy="636664"/>
            <a:chOff x="0" y="6243681"/>
            <a:chExt cx="12192000" cy="63666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7955607-09E2-2B46-B390-03EE25E74C9D}"/>
                </a:ext>
              </a:extLst>
            </p:cNvPr>
            <p:cNvSpPr/>
            <p:nvPr userDrawn="1"/>
          </p:nvSpPr>
          <p:spPr>
            <a:xfrm>
              <a:off x="0" y="6243681"/>
              <a:ext cx="12192000" cy="636664"/>
            </a:xfrm>
            <a:prstGeom prst="rect">
              <a:avLst/>
            </a:prstGeom>
            <a:solidFill>
              <a:srgbClr val="60AC67"/>
            </a:solidFill>
            <a:ln>
              <a:noFill/>
            </a:ln>
            <a:effectLst>
              <a:outerShdw blurRad="50800" dist="50800" dir="5400000" sx="27000" sy="27000" algn="ctr" rotWithShape="0">
                <a:srgbClr val="000000">
                  <a:alpha val="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DEECD37-CE87-5146-8379-42AF8298D6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86480" y="6342172"/>
              <a:ext cx="5019040" cy="4396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2029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Bullet-list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87B38F0-2B0C-E148-9757-5FBB1E2013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4856" y="1914381"/>
            <a:ext cx="5339224" cy="4008899"/>
          </a:xfrm>
        </p:spPr>
        <p:txBody>
          <a:bodyPr/>
          <a:lstStyle/>
          <a:p>
            <a:pPr lvl="0"/>
            <a:r>
              <a:rPr lang="en-US" dirty="0"/>
              <a:t>BULLET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D5B388-4D25-B345-A0C7-7832A1244B5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17923" y="1914381"/>
            <a:ext cx="5339221" cy="40088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Banner for the slides with a 25th anniversary symbol including 25 stars to represent each year of the program, the GLOBE logo, and the social media hashtag #VirtualGLOBE2020." title="GLOBE Banner">
            <a:extLst>
              <a:ext uri="{FF2B5EF4-FFF2-40B4-BE49-F238E27FC236}">
                <a16:creationId xmlns:a16="http://schemas.microsoft.com/office/drawing/2014/main" id="{BB1FC4E3-6C2C-F445-AD3E-5226237B32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8"/>
            <a:ext cx="12192000" cy="10922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705AD54-F20D-CA48-8BED-C18984831B7E}"/>
              </a:ext>
            </a:extLst>
          </p:cNvPr>
          <p:cNvGrpSpPr/>
          <p:nvPr userDrawn="1"/>
        </p:nvGrpSpPr>
        <p:grpSpPr>
          <a:xfrm>
            <a:off x="0" y="6221336"/>
            <a:ext cx="12192000" cy="636664"/>
            <a:chOff x="0" y="6243681"/>
            <a:chExt cx="12192000" cy="63666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C507337-8F61-CC48-985B-4C2421E51E5A}"/>
                </a:ext>
              </a:extLst>
            </p:cNvPr>
            <p:cNvSpPr/>
            <p:nvPr userDrawn="1"/>
          </p:nvSpPr>
          <p:spPr>
            <a:xfrm>
              <a:off x="0" y="6243681"/>
              <a:ext cx="12192000" cy="636664"/>
            </a:xfrm>
            <a:prstGeom prst="rect">
              <a:avLst/>
            </a:prstGeom>
            <a:solidFill>
              <a:srgbClr val="60AC67"/>
            </a:solidFill>
            <a:ln>
              <a:noFill/>
            </a:ln>
            <a:effectLst>
              <a:outerShdw blurRad="50800" dist="50800" dir="5400000" sx="27000" sy="27000" algn="ctr" rotWithShape="0">
                <a:srgbClr val="000000">
                  <a:alpha val="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F6F940A-BD3D-AC48-A62F-7FFA88295A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86480" y="6342172"/>
              <a:ext cx="5019040" cy="4396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892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-Map-GLOBE-country-reg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world highlighting all 123 countries that are part of the GLOBE Program. " title="GLOBE countries map">
            <a:extLst>
              <a:ext uri="{FF2B5EF4-FFF2-40B4-BE49-F238E27FC236}">
                <a16:creationId xmlns:a16="http://schemas.microsoft.com/office/drawing/2014/main" id="{F26C1564-7084-BC48-8C33-F21122B994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36780"/>
            <a:ext cx="12192000" cy="5845075"/>
          </a:xfrm>
          <a:prstGeom prst="rect">
            <a:avLst/>
          </a:prstGeom>
        </p:spPr>
      </p:pic>
      <p:pic>
        <p:nvPicPr>
          <p:cNvPr id="10" name="Picture 9" descr="Banner for the slides with a 25th anniversary symbol including 25 stars to represent each year of the program, the GLOBE logo, and the social media hashtag #VirtualGLOBE2020." title="GLOBE Banner">
            <a:extLst>
              <a:ext uri="{FF2B5EF4-FFF2-40B4-BE49-F238E27FC236}">
                <a16:creationId xmlns:a16="http://schemas.microsoft.com/office/drawing/2014/main" id="{18213111-B3AA-E04B-A90A-ABBEC8F8FE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8"/>
            <a:ext cx="12192000" cy="10922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04CE8D2-A9B8-304A-A616-42C31AC962A3}"/>
              </a:ext>
            </a:extLst>
          </p:cNvPr>
          <p:cNvGrpSpPr/>
          <p:nvPr userDrawn="1"/>
        </p:nvGrpSpPr>
        <p:grpSpPr>
          <a:xfrm>
            <a:off x="0" y="6221336"/>
            <a:ext cx="12192000" cy="636664"/>
            <a:chOff x="0" y="6243681"/>
            <a:chExt cx="12192000" cy="63666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7C4D273-5D75-844E-87E7-B0A14835A23C}"/>
                </a:ext>
              </a:extLst>
            </p:cNvPr>
            <p:cNvSpPr/>
            <p:nvPr userDrawn="1"/>
          </p:nvSpPr>
          <p:spPr>
            <a:xfrm>
              <a:off x="0" y="6243681"/>
              <a:ext cx="12192000" cy="636664"/>
            </a:xfrm>
            <a:prstGeom prst="rect">
              <a:avLst/>
            </a:prstGeom>
            <a:solidFill>
              <a:srgbClr val="60AC67"/>
            </a:solidFill>
            <a:ln>
              <a:noFill/>
            </a:ln>
            <a:effectLst>
              <a:outerShdw blurRad="50800" dist="50800" dir="5400000" sx="27000" sy="27000" algn="ctr" rotWithShape="0">
                <a:srgbClr val="000000">
                  <a:alpha val="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B251391-B190-AC41-9955-514E5E27D3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86480" y="6342172"/>
              <a:ext cx="5019040" cy="4396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953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-Final-slide-contact-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large group of GLOBE students from around the world wearing native dress from many cultures and locations and holding a GLOBE flag. " title="GLOBE students">
            <a:extLst>
              <a:ext uri="{FF2B5EF4-FFF2-40B4-BE49-F238E27FC236}">
                <a16:creationId xmlns:a16="http://schemas.microsoft.com/office/drawing/2014/main" id="{7EA75CA0-A1FD-FD4F-B37C-5062CD4448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9807" y="999835"/>
            <a:ext cx="6791410" cy="5356515"/>
          </a:xfrm>
          <a:prstGeom prst="rect">
            <a:avLst/>
          </a:prstGeom>
          <a:ln w="3175"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E48C09-5092-C04E-833B-B6BCD6AFF2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1826022"/>
            <a:ext cx="4378960" cy="636664"/>
          </a:xfrm>
        </p:spPr>
        <p:txBody>
          <a:bodyPr anchor="b"/>
          <a:lstStyle>
            <a:lvl1pPr algn="ctr">
              <a:defRPr sz="2000"/>
            </a:lvl1pPr>
          </a:lstStyle>
          <a:p>
            <a:r>
              <a:rPr lang="en-US" dirty="0"/>
              <a:t>ADD CONTACT INFO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A54A3B-6B26-5C4E-AD87-679FB2EB7EF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48640" y="2662382"/>
            <a:ext cx="4378960" cy="2294074"/>
          </a:xfrm>
        </p:spPr>
        <p:txBody>
          <a:bodyPr anchor="b">
            <a:normAutofit/>
          </a:bodyPr>
          <a:lstStyle>
            <a:lvl1pPr marL="0" indent="0" algn="ctr">
              <a:buFontTx/>
              <a:buNone/>
              <a:defRPr sz="2000" b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140D63-039A-C14C-9389-33EA3F615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BB4A-52A4-0E44-A608-CF4D949E412D}" type="datetimeFigureOut">
              <a:rPr lang="en-US" smtClean="0"/>
              <a:t>7/10/2020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F0DA5-807D-8B4D-B437-650BD330D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54FF7D-25AA-A149-BD57-817CF1C02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ADB1-9382-8547-8180-5C5890893E1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FDDBBD-5AC6-FD42-9F73-1DC6073A85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783" y="6356350"/>
            <a:ext cx="5332434" cy="467318"/>
          </a:xfrm>
          <a:prstGeom prst="rect">
            <a:avLst/>
          </a:prstGeom>
          <a:effectLst>
            <a:outerShdw blurRad="50800" dist="50800" dir="5400000" sx="27000" sy="27000" algn="ctr" rotWithShape="0">
              <a:srgbClr val="000000">
                <a:alpha val="8000"/>
              </a:srgbClr>
            </a:outerShdw>
          </a:effectLst>
        </p:spPr>
      </p:pic>
      <p:pic>
        <p:nvPicPr>
          <p:cNvPr id="16" name="Picture 15" descr="Text saying &quot;for more information, visit www.globe.gov.&quot; ">
            <a:extLst>
              <a:ext uri="{FF2B5EF4-FFF2-40B4-BE49-F238E27FC236}">
                <a16:creationId xmlns:a16="http://schemas.microsoft.com/office/drawing/2014/main" id="{E16CFD48-434C-3243-A928-2448C1D0CD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9553" y="5890872"/>
            <a:ext cx="2966654" cy="193939"/>
          </a:xfrm>
          <a:prstGeom prst="rect">
            <a:avLst/>
          </a:prstGeom>
        </p:spPr>
      </p:pic>
      <p:pic>
        <p:nvPicPr>
          <p:cNvPr id="22" name="Picture 21" descr="Banner for the slides with a 25th anniversary symbol including 25 stars to represent each year of the program, the GLOBE logo, and the social media hashtag #VirtualGLOBE2020." title="GLOBE Banner">
            <a:extLst>
              <a:ext uri="{FF2B5EF4-FFF2-40B4-BE49-F238E27FC236}">
                <a16:creationId xmlns:a16="http://schemas.microsoft.com/office/drawing/2014/main" id="{62540157-A418-3C48-94F9-C7AE03DDEA4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8"/>
            <a:ext cx="12192000" cy="10922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B655312-50A1-2E49-B1D0-71DA1C181A7D}"/>
              </a:ext>
            </a:extLst>
          </p:cNvPr>
          <p:cNvGrpSpPr/>
          <p:nvPr userDrawn="1"/>
        </p:nvGrpSpPr>
        <p:grpSpPr>
          <a:xfrm>
            <a:off x="0" y="6221336"/>
            <a:ext cx="12192000" cy="636664"/>
            <a:chOff x="0" y="6243681"/>
            <a:chExt cx="12192000" cy="63666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F47E72-A19E-0E4C-AE11-6B2DA3D85E99}"/>
                </a:ext>
              </a:extLst>
            </p:cNvPr>
            <p:cNvSpPr/>
            <p:nvPr userDrawn="1"/>
          </p:nvSpPr>
          <p:spPr>
            <a:xfrm>
              <a:off x="0" y="6243681"/>
              <a:ext cx="12192000" cy="636664"/>
            </a:xfrm>
            <a:prstGeom prst="rect">
              <a:avLst/>
            </a:prstGeom>
            <a:solidFill>
              <a:srgbClr val="60AC67"/>
            </a:solidFill>
            <a:ln>
              <a:noFill/>
            </a:ln>
            <a:effectLst>
              <a:outerShdw blurRad="50800" dist="50800" dir="5400000" sx="27000" sy="27000" algn="ctr" rotWithShape="0">
                <a:srgbClr val="000000">
                  <a:alpha val="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3A4D22C-D96C-E34D-896E-30BE0871DD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86480" y="6342172"/>
              <a:ext cx="5019040" cy="4396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405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E62EF4C-6837-E64F-B444-E8E538DF20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1800" y="3332479"/>
            <a:ext cx="6558280" cy="512921"/>
          </a:xfrm>
        </p:spPr>
        <p:txBody>
          <a:bodyPr anchor="b"/>
          <a:lstStyle>
            <a:lvl1pPr marL="0" indent="0" algn="l">
              <a:buNone/>
              <a:defRPr sz="24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SUBTITLE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56FADFF6-868C-3544-924D-D0FE92B28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1888143"/>
            <a:ext cx="6558280" cy="12384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6227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6742C5-A148-F54F-A470-3696B1858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9191"/>
            <a:ext cx="10515600" cy="9385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AEFDA9-06FB-0E41-A3AC-E0AD03100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746648"/>
            <a:ext cx="10515600" cy="3321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90482F-30EB-4949-B4BB-FDCCC4D211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ABDBB4A-52A4-0E44-A608-CF4D949E412D}" type="datetimeFigureOut">
              <a:rPr lang="en-US" smtClean="0"/>
              <a:pPr/>
              <a:t>7/10/2020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7B515-6CC6-304D-95CC-EAD704C530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68E32B-561E-4147-96A5-49824E837A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9ADB1-9382-8547-8180-5C5890893E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54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62" r:id="rId3"/>
    <p:sldLayoutId id="2147483661" r:id="rId4"/>
    <p:sldLayoutId id="2147483654" r:id="rId5"/>
    <p:sldLayoutId id="2147483688" r:id="rId6"/>
    <p:sldLayoutId id="2147483687" r:id="rId7"/>
    <p:sldLayoutId id="2147483652" r:id="rId8"/>
    <p:sldLayoutId id="2147483649" r:id="rId9"/>
    <p:sldLayoutId id="2147483651" r:id="rId10"/>
    <p:sldLayoutId id="2147483653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rgbClr val="081E75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50000"/>
          </a:schemeClr>
        </a:buClr>
        <a:buSzPct val="103000"/>
        <a:buFont typeface="Wingdings" pitchFamily="2" charset="2"/>
        <a:buChar char="§"/>
        <a:defRPr sz="2800" b="0" i="0" kern="1200">
          <a:solidFill>
            <a:schemeClr val="accent1">
              <a:lumMod val="50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4AA00"/>
        </a:buClr>
        <a:buFont typeface="Wingdings" pitchFamily="2" charset="2"/>
        <a:buChar char="§"/>
        <a:defRPr sz="2800" b="0" i="0" kern="1200">
          <a:solidFill>
            <a:schemeClr val="accent1">
              <a:lumMod val="50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800"/>
        </a:spcBef>
        <a:buClr>
          <a:srgbClr val="B09400"/>
        </a:buClr>
        <a:buFont typeface="Wingdings" pitchFamily="2" charset="2"/>
        <a:buChar char="§"/>
        <a:defRPr sz="2400" b="0" i="0" kern="1200">
          <a:solidFill>
            <a:schemeClr val="accent1">
              <a:lumMod val="50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B68908"/>
        </a:buClr>
        <a:buFont typeface="Wingdings" pitchFamily="2" charset="2"/>
        <a:buChar char="§"/>
        <a:defRPr sz="2000" b="0" i="0" kern="1200">
          <a:solidFill>
            <a:schemeClr val="accent1">
              <a:lumMod val="50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B68908"/>
        </a:buClr>
        <a:buFont typeface="Wingdings" pitchFamily="2" charset="2"/>
        <a:buChar char="§"/>
        <a:defRPr sz="2000" b="0" i="0" kern="1200">
          <a:solidFill>
            <a:schemeClr val="accent1">
              <a:lumMod val="50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C03EBD-8403-7D4F-A12F-28B6AA143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60133B-38D8-1441-B48C-FFFF1A7C1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CCE2B-628F-104B-BFF9-4062E2EB81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F17D3-6F94-A742-A396-A388579C5AF3}" type="datetimeFigureOut">
              <a:rPr lang="en-US" smtClean="0"/>
              <a:t>7/10/2020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2F7B5-5241-CD43-8F83-5F2AC33AD4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E0F01-FCE6-8F4D-AF6D-6CF22BF4B1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5ADCB-1B61-CB45-98F5-3FB948F72A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991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7bghr.axshare.com/#g=1&amp;p=what_is_globe_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rowd.cc/2020virtualmeeti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crowd.cc/s/3RKlm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Autumn.Burdick@ssaihq.com" TargetMode="External"/><Relationship Id="rId2" Type="http://schemas.openxmlformats.org/officeDocument/2006/relationships/hyperlink" Target="mailto:David.Overoye@ssaihq.com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1CD56-0A46-E944-9F1B-68D2CC19F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34" y="1978698"/>
            <a:ext cx="7245766" cy="82391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001676"/>
                </a:solidFill>
                <a:latin typeface="+mn-lt"/>
              </a:rPr>
              <a:t>Changing GLOBE’s Website Architecture </a:t>
            </a:r>
            <a:endParaRPr lang="en-US" dirty="0">
              <a:solidFill>
                <a:srgbClr val="001676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2DEC46-3C15-134B-A387-23244E1323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rgbClr val="001676"/>
                </a:solidFill>
                <a:latin typeface="+mn-lt"/>
              </a:rPr>
              <a:t>Cornell Lewis &amp; David Overoye</a:t>
            </a:r>
          </a:p>
          <a:p>
            <a:r>
              <a:rPr lang="en-US" dirty="0" smtClean="0">
                <a:solidFill>
                  <a:srgbClr val="001676"/>
                </a:solidFill>
                <a:latin typeface="+mn-lt"/>
              </a:rPr>
              <a:t>Science Systems and Applications, Inc.</a:t>
            </a:r>
            <a:endParaRPr lang="en-US" dirty="0">
              <a:solidFill>
                <a:srgbClr val="001676"/>
              </a:solidFill>
              <a:latin typeface="+mn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8E5D8E-FA12-8249-8BD3-08AB2E2D7BF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373938" y="4186238"/>
            <a:ext cx="4818062" cy="809625"/>
          </a:xfrm>
        </p:spPr>
        <p:txBody>
          <a:bodyPr/>
          <a:lstStyle/>
          <a:p>
            <a:r>
              <a:rPr lang="en-US" dirty="0" smtClean="0"/>
              <a:t>July 14, 2020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B8E5D8E-FA12-8249-8BD3-08AB2E2D7BFE}"/>
              </a:ext>
            </a:extLst>
          </p:cNvPr>
          <p:cNvSpPr txBox="1">
            <a:spLocks/>
          </p:cNvSpPr>
          <p:nvPr/>
        </p:nvSpPr>
        <p:spPr>
          <a:xfrm>
            <a:off x="1395829" y="4663317"/>
            <a:ext cx="4818177" cy="80962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 sz="2000" b="0" kern="1200">
                <a:solidFill>
                  <a:srgbClr val="1A2E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A56B3"/>
              </a:buClr>
              <a:buSzPct val="125000"/>
              <a:buFont typeface="Arial" panose="020B0604020202020204" pitchFamily="34" charset="0"/>
              <a:buNone/>
              <a:tabLst/>
              <a:defRPr sz="2400" kern="1200">
                <a:solidFill>
                  <a:srgbClr val="1A2E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35000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E8E2D"/>
              </a:buClr>
              <a:buSzPct val="125000"/>
              <a:buFont typeface="Arial" panose="020B0604020202020204" pitchFamily="34" charset="0"/>
              <a:buChar char="•"/>
              <a:tabLst/>
              <a:defRPr sz="2000" kern="1200">
                <a:solidFill>
                  <a:srgbClr val="1A2E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01688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39F36"/>
              </a:buClr>
              <a:buSzPct val="125000"/>
              <a:buFont typeface="Arial" panose="020B0604020202020204" pitchFamily="34" charset="0"/>
              <a:buChar char="•"/>
              <a:tabLst/>
              <a:defRPr sz="1800" kern="1200">
                <a:solidFill>
                  <a:srgbClr val="1A2E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31875" indent="-1666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CA336"/>
              </a:buClr>
              <a:buSzPct val="125000"/>
              <a:buFont typeface="Arial" panose="020B0604020202020204" pitchFamily="34" charset="0"/>
              <a:buChar char="•"/>
              <a:tabLst/>
              <a:defRPr sz="1800" kern="1200">
                <a:solidFill>
                  <a:srgbClr val="1A2E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2E5A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July 15, 2020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A2E5A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38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DE4B6ED-C682-3F4C-AC9E-9D6299E5B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219" y="1007227"/>
            <a:ext cx="10499891" cy="938587"/>
          </a:xfrm>
        </p:spPr>
        <p:txBody>
          <a:bodyPr/>
          <a:lstStyle/>
          <a:p>
            <a:r>
              <a:rPr lang="en-US" dirty="0" smtClean="0">
                <a:solidFill>
                  <a:srgbClr val="001676"/>
                </a:solidFill>
                <a:latin typeface="+mn-lt"/>
              </a:rPr>
              <a:t>Top Navigation – </a:t>
            </a:r>
            <a:r>
              <a:rPr lang="en-US" dirty="0" smtClean="0">
                <a:solidFill>
                  <a:srgbClr val="BF8D2E"/>
                </a:solidFill>
                <a:latin typeface="+mn-lt"/>
              </a:rPr>
              <a:t>Get Trained Section</a:t>
            </a:r>
            <a:endParaRPr lang="en-US" dirty="0">
              <a:solidFill>
                <a:srgbClr val="BF8D2E"/>
              </a:solidFill>
              <a:latin typeface="+mn-lt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AA456E4-0F62-AB44-8F1C-08765B5D8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6727" y="2383853"/>
            <a:ext cx="4089539" cy="35108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600" b="1" dirty="0" smtClean="0">
                <a:latin typeface="+mn-lt"/>
              </a:rPr>
              <a:t>Problems</a:t>
            </a:r>
          </a:p>
          <a:p>
            <a:pPr lvl="1"/>
            <a:r>
              <a:rPr lang="en-US" sz="2400" dirty="0" smtClean="0">
                <a:latin typeface="+mn-lt"/>
              </a:rPr>
              <a:t>Tutorials and training materials are in different locations on the site.</a:t>
            </a:r>
          </a:p>
          <a:p>
            <a:pPr lvl="1"/>
            <a:r>
              <a:rPr lang="en-US" sz="2400" dirty="0" smtClean="0">
                <a:latin typeface="+mn-lt"/>
              </a:rPr>
              <a:t>Users are often unable to find the training they need.</a:t>
            </a:r>
            <a:endParaRPr lang="en-US" sz="2400" dirty="0">
              <a:latin typeface="+mn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AA456E4-0F62-AB44-8F1C-08765B5D8015}"/>
              </a:ext>
            </a:extLst>
          </p:cNvPr>
          <p:cNvSpPr txBox="1">
            <a:spLocks/>
          </p:cNvSpPr>
          <p:nvPr/>
        </p:nvSpPr>
        <p:spPr>
          <a:xfrm>
            <a:off x="7586135" y="2437383"/>
            <a:ext cx="4089539" cy="337460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50000"/>
                </a:schemeClr>
              </a:buClr>
              <a:buSzPct val="103000"/>
              <a:buFont typeface="Wingdings" pitchFamily="2" charset="2"/>
              <a:buChar char="§"/>
              <a:defRPr sz="2800" b="0" i="0" kern="1200">
                <a:solidFill>
                  <a:schemeClr val="accent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4AA00"/>
              </a:buClr>
              <a:buFont typeface="Wingdings" pitchFamily="2" charset="2"/>
              <a:buChar char="§"/>
              <a:defRPr sz="2800" b="0" i="0" kern="1200">
                <a:solidFill>
                  <a:schemeClr val="accent1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B09400"/>
              </a:buClr>
              <a:buFont typeface="Wingdings" pitchFamily="2" charset="2"/>
              <a:buChar char="§"/>
              <a:defRPr sz="2400" b="0" i="0" kern="1200">
                <a:solidFill>
                  <a:schemeClr val="accent1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68908"/>
              </a:buClr>
              <a:buFont typeface="Wingdings" pitchFamily="2" charset="2"/>
              <a:buChar char="§"/>
              <a:defRPr sz="2000" b="0" i="0" kern="1200">
                <a:solidFill>
                  <a:schemeClr val="accent1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68908"/>
              </a:buClr>
              <a:buFont typeface="Wingdings" pitchFamily="2" charset="2"/>
              <a:buChar char="§"/>
              <a:defRPr sz="2000" b="0" i="0" kern="1200">
                <a:solidFill>
                  <a:schemeClr val="accent1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3600" b="1" dirty="0" smtClean="0">
                <a:latin typeface="+mn-lt"/>
              </a:rPr>
              <a:t>Goals</a:t>
            </a:r>
          </a:p>
          <a:p>
            <a:pPr lvl="1"/>
            <a:r>
              <a:rPr lang="en-US" dirty="0" smtClean="0">
                <a:latin typeface="+mn-lt"/>
              </a:rPr>
              <a:t>To create </a:t>
            </a:r>
            <a:r>
              <a:rPr lang="en-US" dirty="0">
                <a:latin typeface="+mn-lt"/>
              </a:rPr>
              <a:t>a </a:t>
            </a:r>
            <a:r>
              <a:rPr lang="en-US" dirty="0" smtClean="0">
                <a:latin typeface="+mn-lt"/>
              </a:rPr>
              <a:t>centralized </a:t>
            </a:r>
            <a:r>
              <a:rPr lang="en-US" dirty="0">
                <a:latin typeface="+mn-lt"/>
              </a:rPr>
              <a:t>place for all tutorials and training.</a:t>
            </a:r>
          </a:p>
          <a:p>
            <a:pPr lvl="1"/>
            <a:r>
              <a:rPr lang="en-US" dirty="0" smtClean="0">
                <a:latin typeface="+mn-lt"/>
              </a:rPr>
              <a:t>To improve the </a:t>
            </a:r>
            <a:r>
              <a:rPr lang="en-US" dirty="0">
                <a:latin typeface="+mn-lt"/>
              </a:rPr>
              <a:t>organization of </a:t>
            </a:r>
            <a:r>
              <a:rPr lang="en-US" dirty="0" smtClean="0">
                <a:latin typeface="+mn-lt"/>
              </a:rPr>
              <a:t>training materials so members can quickly find the training they need</a:t>
            </a:r>
          </a:p>
          <a:p>
            <a:pPr lvl="1"/>
            <a:r>
              <a:rPr lang="en-US" dirty="0" smtClean="0">
                <a:latin typeface="+mn-lt"/>
              </a:rPr>
              <a:t>To improve the quality and ease of use of the training materials.</a:t>
            </a:r>
            <a:endParaRPr lang="en-US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719" y="2471251"/>
            <a:ext cx="2776008" cy="275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96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DE4B6ED-C682-3F4C-AC9E-9D6299E5B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153" y="1037007"/>
            <a:ext cx="10499891" cy="938587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Web Architecture </a:t>
            </a:r>
            <a:r>
              <a:rPr lang="en-US" dirty="0" smtClean="0">
                <a:solidFill>
                  <a:srgbClr val="001676"/>
                </a:solidFill>
                <a:latin typeface="+mn-lt"/>
              </a:rPr>
              <a:t>– Top Navigation</a:t>
            </a:r>
            <a:endParaRPr lang="en-US" dirty="0">
              <a:solidFill>
                <a:srgbClr val="001676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78" y="2581755"/>
            <a:ext cx="11632503" cy="4835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7457" y="2212423"/>
            <a:ext cx="897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BF8D2E"/>
                </a:solidFill>
              </a:rPr>
              <a:t>Existing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28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DE4B6ED-C682-3F4C-AC9E-9D6299E5B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153" y="1037007"/>
            <a:ext cx="10499891" cy="938587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Web Architecture </a:t>
            </a:r>
            <a:r>
              <a:rPr lang="en-US" dirty="0">
                <a:solidFill>
                  <a:srgbClr val="001676"/>
                </a:solidFill>
                <a:latin typeface="+mn-lt"/>
              </a:rPr>
              <a:t>– Top Navigation</a:t>
            </a:r>
            <a:endParaRPr lang="en-US" dirty="0">
              <a:solidFill>
                <a:srgbClr val="BF8D2E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78" y="2581755"/>
            <a:ext cx="11632503" cy="4835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696" y="4242755"/>
            <a:ext cx="11632503" cy="483588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4727864" y="2919300"/>
            <a:ext cx="322118" cy="149375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049982" y="2919300"/>
            <a:ext cx="1660698" cy="149375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049982" y="2919300"/>
            <a:ext cx="3316778" cy="149375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87457" y="2212423"/>
            <a:ext cx="897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BF8D2E"/>
                </a:solidFill>
              </a:rPr>
              <a:t>Existing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187457" y="3884194"/>
            <a:ext cx="1072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BF8D2E"/>
                </a:solidFill>
              </a:rPr>
              <a:t>Proposed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9650911" y="4908457"/>
            <a:ext cx="23593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1676"/>
                </a:solidFill>
              </a:rPr>
              <a:t>Support/Contact Us moves to banner and footer</a:t>
            </a:r>
            <a:endParaRPr lang="en-US" dirty="0">
              <a:solidFill>
                <a:srgbClr val="0016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10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456E4-0F62-AB44-8F1C-08765B5D8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1116" y="2126442"/>
            <a:ext cx="4746843" cy="3792419"/>
          </a:xfrm>
        </p:spPr>
        <p:txBody>
          <a:bodyPr>
            <a:normAutofit fontScale="70000" lnSpcReduction="20000"/>
          </a:bodyPr>
          <a:lstStyle/>
          <a:p>
            <a:pPr marL="457200" lvl="1" indent="0">
              <a:buSzPct val="103000"/>
              <a:buNone/>
            </a:pPr>
            <a:r>
              <a:rPr lang="en-US" b="1" dirty="0" smtClean="0">
                <a:latin typeface="+mn-lt"/>
              </a:rPr>
              <a:t>Problems</a:t>
            </a:r>
          </a:p>
          <a:p>
            <a:pPr lvl="1">
              <a:buSzPct val="103000"/>
            </a:pPr>
            <a:r>
              <a:rPr lang="en-US" dirty="0" smtClean="0">
                <a:latin typeface="+mn-lt"/>
              </a:rPr>
              <a:t>Users </a:t>
            </a:r>
            <a:r>
              <a:rPr lang="en-US" dirty="0">
                <a:latin typeface="+mn-lt"/>
              </a:rPr>
              <a:t>have to look in multiple </a:t>
            </a:r>
            <a:r>
              <a:rPr lang="en-US" dirty="0" smtClean="0">
                <a:latin typeface="+mn-lt"/>
              </a:rPr>
              <a:t>locations </a:t>
            </a:r>
            <a:r>
              <a:rPr lang="en-US" dirty="0">
                <a:latin typeface="+mn-lt"/>
              </a:rPr>
              <a:t>to find their </a:t>
            </a:r>
            <a:r>
              <a:rPr lang="en-US" dirty="0">
                <a:latin typeface="+mn-lt"/>
              </a:rPr>
              <a:t>o</a:t>
            </a:r>
            <a:r>
              <a:rPr lang="en-US" dirty="0" smtClean="0">
                <a:latin typeface="+mn-lt"/>
              </a:rPr>
              <a:t>bservations, data sites, communities/organizations </a:t>
            </a:r>
            <a:r>
              <a:rPr lang="en-US" dirty="0">
                <a:latin typeface="+mn-lt"/>
              </a:rPr>
              <a:t>they belong to and </a:t>
            </a:r>
            <a:r>
              <a:rPr lang="en-US" dirty="0" smtClean="0">
                <a:latin typeface="+mn-lt"/>
              </a:rPr>
              <a:t>their commonly </a:t>
            </a:r>
            <a:r>
              <a:rPr lang="en-US" dirty="0">
                <a:latin typeface="+mn-lt"/>
              </a:rPr>
              <a:t>used content and resources</a:t>
            </a:r>
          </a:p>
          <a:p>
            <a:pPr lvl="1">
              <a:buSzPct val="103000"/>
            </a:pPr>
            <a:r>
              <a:rPr lang="en-US" dirty="0" smtClean="0">
                <a:latin typeface="+mn-lt"/>
              </a:rPr>
              <a:t>Lacks </a:t>
            </a:r>
            <a:r>
              <a:rPr lang="en-US" dirty="0">
                <a:latin typeface="+mn-lt"/>
              </a:rPr>
              <a:t>an area for recognition / badges</a:t>
            </a:r>
          </a:p>
          <a:p>
            <a:pPr lvl="1">
              <a:buSzPct val="103000"/>
            </a:pPr>
            <a:r>
              <a:rPr lang="en-US" dirty="0" smtClean="0">
                <a:latin typeface="+mn-lt"/>
              </a:rPr>
              <a:t>Collaboration </a:t>
            </a:r>
            <a:r>
              <a:rPr lang="en-US" dirty="0">
                <a:latin typeface="+mn-lt"/>
              </a:rPr>
              <a:t>interests, project goals and </a:t>
            </a:r>
            <a:r>
              <a:rPr lang="en-US" dirty="0" smtClean="0">
                <a:latin typeface="+mn-lt"/>
              </a:rPr>
              <a:t>summary of accomplishments </a:t>
            </a:r>
            <a:r>
              <a:rPr lang="en-US" dirty="0">
                <a:latin typeface="+mn-lt"/>
              </a:rPr>
              <a:t>are not readily displayed for guests </a:t>
            </a:r>
          </a:p>
          <a:p>
            <a:pPr lvl="1">
              <a:buSzPct val="103000"/>
            </a:pPr>
            <a:r>
              <a:rPr lang="en-US" dirty="0" smtClean="0">
                <a:latin typeface="+mn-lt"/>
              </a:rPr>
              <a:t>Minimal </a:t>
            </a:r>
            <a:r>
              <a:rPr lang="en-US" dirty="0">
                <a:latin typeface="+mn-lt"/>
              </a:rPr>
              <a:t>collaboration options</a:t>
            </a:r>
          </a:p>
          <a:p>
            <a:pPr lvl="1">
              <a:buSzPct val="103000"/>
            </a:pPr>
            <a:r>
              <a:rPr lang="en-US" dirty="0" smtClean="0">
                <a:latin typeface="+mn-lt"/>
              </a:rPr>
              <a:t>Lacks </a:t>
            </a:r>
            <a:r>
              <a:rPr lang="en-US" dirty="0">
                <a:latin typeface="+mn-lt"/>
              </a:rPr>
              <a:t>ability to customize content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DE4B6ED-C682-3F4C-AC9E-9D6299E5B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9021" y="981304"/>
            <a:ext cx="2218235" cy="938587"/>
          </a:xfrm>
        </p:spPr>
        <p:txBody>
          <a:bodyPr/>
          <a:lstStyle/>
          <a:p>
            <a:r>
              <a:rPr lang="en-US" dirty="0" smtClean="0">
                <a:solidFill>
                  <a:srgbClr val="001676"/>
                </a:solidFill>
                <a:latin typeface="+mn-lt"/>
              </a:rPr>
              <a:t>My Page</a:t>
            </a:r>
            <a:endParaRPr lang="en-US" dirty="0">
              <a:solidFill>
                <a:srgbClr val="001676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214" y="1204810"/>
            <a:ext cx="2473902" cy="479219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AA456E4-0F62-AB44-8F1C-08765B5D8015}"/>
              </a:ext>
            </a:extLst>
          </p:cNvPr>
          <p:cNvSpPr txBox="1">
            <a:spLocks/>
          </p:cNvSpPr>
          <p:nvPr/>
        </p:nvSpPr>
        <p:spPr>
          <a:xfrm>
            <a:off x="7394448" y="2124067"/>
            <a:ext cx="4089539" cy="40593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50000"/>
                </a:schemeClr>
              </a:buClr>
              <a:buSzPct val="103000"/>
              <a:buFont typeface="Wingdings" pitchFamily="2" charset="2"/>
              <a:buChar char="§"/>
              <a:defRPr sz="2800" b="0" i="0" kern="1200">
                <a:solidFill>
                  <a:schemeClr val="accent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4AA00"/>
              </a:buClr>
              <a:buFont typeface="Wingdings" pitchFamily="2" charset="2"/>
              <a:buChar char="§"/>
              <a:defRPr sz="2800" b="0" i="0" kern="1200">
                <a:solidFill>
                  <a:schemeClr val="accent1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B09400"/>
              </a:buClr>
              <a:buFont typeface="Wingdings" pitchFamily="2" charset="2"/>
              <a:buChar char="§"/>
              <a:defRPr sz="2400" b="0" i="0" kern="1200">
                <a:solidFill>
                  <a:schemeClr val="accent1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68908"/>
              </a:buClr>
              <a:buFont typeface="Wingdings" pitchFamily="2" charset="2"/>
              <a:buChar char="§"/>
              <a:defRPr sz="2000" b="0" i="0" kern="1200">
                <a:solidFill>
                  <a:schemeClr val="accent1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68908"/>
              </a:buClr>
              <a:buFont typeface="Wingdings" pitchFamily="2" charset="2"/>
              <a:buChar char="§"/>
              <a:defRPr sz="2000" b="0" i="0" kern="1200">
                <a:solidFill>
                  <a:schemeClr val="accent1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b="1" dirty="0" smtClean="0">
                <a:latin typeface="+mn-lt"/>
              </a:rPr>
              <a:t>Goals</a:t>
            </a:r>
          </a:p>
          <a:p>
            <a:pPr lvl="1">
              <a:buSzPct val="103000"/>
            </a:pPr>
            <a:r>
              <a:rPr lang="en-US" dirty="0" smtClean="0">
                <a:latin typeface="+mn-lt"/>
              </a:rPr>
              <a:t>To provide </a:t>
            </a:r>
            <a:r>
              <a:rPr lang="en-US" dirty="0">
                <a:latin typeface="+mn-lt"/>
              </a:rPr>
              <a:t>customizable ‘dashboard’ for all GLOBE participants to find their data, resources and content they use the most</a:t>
            </a:r>
            <a:r>
              <a:rPr lang="en-US" dirty="0" smtClean="0">
                <a:latin typeface="+mn-lt"/>
              </a:rPr>
              <a:t>.</a:t>
            </a:r>
          </a:p>
          <a:p>
            <a:pPr lvl="1">
              <a:buSzPct val="103000"/>
            </a:pPr>
            <a:r>
              <a:rPr lang="en-US" dirty="0" smtClean="0">
                <a:latin typeface="+mn-lt"/>
              </a:rPr>
              <a:t>To better </a:t>
            </a:r>
            <a:r>
              <a:rPr lang="en-US" dirty="0" smtClean="0">
                <a:latin typeface="+mn-lt"/>
              </a:rPr>
              <a:t>organize </a:t>
            </a:r>
            <a:r>
              <a:rPr lang="en-US" dirty="0">
                <a:latin typeface="+mn-lt"/>
              </a:rPr>
              <a:t>content for guests to </a:t>
            </a:r>
            <a:r>
              <a:rPr lang="en-US" dirty="0" smtClean="0">
                <a:latin typeface="+mn-lt"/>
              </a:rPr>
              <a:t>quickly </a:t>
            </a:r>
            <a:r>
              <a:rPr lang="en-US" dirty="0" smtClean="0">
                <a:latin typeface="+mn-lt"/>
              </a:rPr>
              <a:t>learn </a:t>
            </a:r>
            <a:r>
              <a:rPr lang="en-US" dirty="0">
                <a:latin typeface="+mn-lt"/>
              </a:rPr>
              <a:t>about </a:t>
            </a:r>
            <a:r>
              <a:rPr lang="en-US" dirty="0" smtClean="0">
                <a:latin typeface="+mn-lt"/>
              </a:rPr>
              <a:t>the </a:t>
            </a:r>
            <a:r>
              <a:rPr lang="en-US" dirty="0">
                <a:latin typeface="+mn-lt"/>
              </a:rPr>
              <a:t>GLOBE </a:t>
            </a:r>
            <a:r>
              <a:rPr lang="en-US" dirty="0" smtClean="0">
                <a:latin typeface="+mn-lt"/>
              </a:rPr>
              <a:t>participant.</a:t>
            </a:r>
            <a:endParaRPr lang="en-US" dirty="0" smtClean="0">
              <a:latin typeface="+mn-lt"/>
            </a:endParaRPr>
          </a:p>
          <a:p>
            <a:pPr lvl="1">
              <a:buSzPct val="103000"/>
            </a:pPr>
            <a:r>
              <a:rPr lang="en-US" dirty="0" smtClean="0">
                <a:latin typeface="+mn-lt"/>
              </a:rPr>
              <a:t>To provide a more effective interface </a:t>
            </a:r>
            <a:r>
              <a:rPr lang="en-US" dirty="0">
                <a:latin typeface="+mn-lt"/>
              </a:rPr>
              <a:t>to </a:t>
            </a:r>
            <a:r>
              <a:rPr lang="en-US" dirty="0" smtClean="0">
                <a:latin typeface="+mn-lt"/>
              </a:rPr>
              <a:t>share accomplishments</a:t>
            </a:r>
            <a:r>
              <a:rPr lang="en-US" dirty="0">
                <a:latin typeface="+mn-lt"/>
              </a:rPr>
              <a:t>, awards, recognition and interests.</a:t>
            </a:r>
          </a:p>
          <a:p>
            <a:pPr lvl="2">
              <a:buSzPct val="103000"/>
            </a:pPr>
            <a:endParaRPr lang="en-US" dirty="0" smtClean="0"/>
          </a:p>
          <a:p>
            <a:pPr lvl="2">
              <a:buSzPct val="103000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41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456E4-0F62-AB44-8F1C-08765B5D8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076" y="1823413"/>
            <a:ext cx="4812068" cy="4190525"/>
          </a:xfrm>
        </p:spPr>
        <p:txBody>
          <a:bodyPr>
            <a:normAutofit fontScale="92500" lnSpcReduction="20000"/>
          </a:bodyPr>
          <a:lstStyle/>
          <a:p>
            <a:pPr marL="0" indent="0">
              <a:buClr>
                <a:srgbClr val="BF8D2E"/>
              </a:buClr>
              <a:buNone/>
            </a:pPr>
            <a:endParaRPr lang="en-US" dirty="0" smtClean="0"/>
          </a:p>
          <a:p>
            <a:pPr lvl="1">
              <a:buSzPct val="103000"/>
            </a:pPr>
            <a:r>
              <a:rPr lang="en-US" dirty="0" smtClean="0">
                <a:latin typeface="+mn-lt"/>
              </a:rPr>
              <a:t>For this presentation, site wireframes will be used to show the proposed overall site structure / navigation. </a:t>
            </a:r>
          </a:p>
          <a:p>
            <a:pPr lvl="1">
              <a:buSzPct val="103000"/>
            </a:pPr>
            <a:r>
              <a:rPr lang="en-US" dirty="0" smtClean="0">
                <a:latin typeface="+mn-lt"/>
              </a:rPr>
              <a:t>Used to show site navigation only and not the actual design. </a:t>
            </a:r>
          </a:p>
          <a:p>
            <a:pPr lvl="1">
              <a:buSzPct val="103000"/>
            </a:pPr>
            <a:r>
              <a:rPr lang="en-US" dirty="0" smtClean="0">
                <a:latin typeface="+mn-lt"/>
              </a:rPr>
              <a:t>Placeholder text (Latin) is used in some places.</a:t>
            </a:r>
          </a:p>
          <a:p>
            <a:pPr lvl="1">
              <a:buSzPct val="103000"/>
            </a:pPr>
            <a:r>
              <a:rPr lang="en-US" dirty="0" smtClean="0">
                <a:latin typeface="+mn-lt"/>
              </a:rPr>
              <a:t>Overall site design will not change</a:t>
            </a:r>
            <a:r>
              <a:rPr lang="en-US" dirty="0" smtClean="0"/>
              <a:t>.</a:t>
            </a:r>
            <a:endParaRPr lang="en-US" dirty="0"/>
          </a:p>
          <a:p>
            <a:pPr>
              <a:buClr>
                <a:srgbClr val="BF8D2E"/>
              </a:buClr>
            </a:pPr>
            <a:endParaRPr lang="en-US" dirty="0" smtClean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DE4B6ED-C682-3F4C-AC9E-9D6299E5B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153" y="1127219"/>
            <a:ext cx="10499891" cy="938587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GLOBE Website Architecture – </a:t>
            </a:r>
            <a:r>
              <a:rPr lang="en-US" dirty="0" smtClean="0">
                <a:solidFill>
                  <a:srgbClr val="BF8D2E"/>
                </a:solidFill>
                <a:latin typeface="+mn-lt"/>
              </a:rPr>
              <a:t>Wireframes</a:t>
            </a:r>
            <a:endParaRPr lang="en-US" dirty="0">
              <a:solidFill>
                <a:srgbClr val="BF8D2E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1569" y="2437990"/>
            <a:ext cx="6321313" cy="3030825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3825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456E4-0F62-AB44-8F1C-08765B5D8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076" y="1823413"/>
            <a:ext cx="4653801" cy="4053847"/>
          </a:xfrm>
        </p:spPr>
        <p:txBody>
          <a:bodyPr>
            <a:normAutofit/>
          </a:bodyPr>
          <a:lstStyle/>
          <a:p>
            <a:pPr marL="0" indent="0">
              <a:buClr>
                <a:srgbClr val="BF8D2E"/>
              </a:buClr>
              <a:buNone/>
            </a:pPr>
            <a:endParaRPr lang="en-US" dirty="0" smtClean="0"/>
          </a:p>
          <a:p>
            <a:pPr lvl="1"/>
            <a:r>
              <a:rPr lang="en-US" dirty="0" smtClean="0">
                <a:latin typeface="+mn-lt"/>
              </a:rPr>
              <a:t>Not all links are </a:t>
            </a:r>
            <a:r>
              <a:rPr lang="en-US" dirty="0" smtClean="0">
                <a:latin typeface="+mn-lt"/>
              </a:rPr>
              <a:t>active (active links will have a ‘green glow’)</a:t>
            </a:r>
            <a:endParaRPr lang="en-US" dirty="0" smtClean="0">
              <a:latin typeface="+mn-lt"/>
            </a:endParaRPr>
          </a:p>
          <a:p>
            <a:pPr lvl="1"/>
            <a:r>
              <a:rPr lang="en-US" dirty="0" smtClean="0">
                <a:latin typeface="+mn-lt"/>
              </a:rPr>
              <a:t>Will be available to you to look at for 2 weeks after this presentation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DE4B6ED-C682-3F4C-AC9E-9D6299E5B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153" y="1127219"/>
            <a:ext cx="10499891" cy="938587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GLOBE Website Architecture – </a:t>
            </a:r>
            <a:r>
              <a:rPr lang="en-US" dirty="0" smtClean="0">
                <a:solidFill>
                  <a:srgbClr val="BF8D2E"/>
                </a:solidFill>
                <a:latin typeface="+mn-lt"/>
              </a:rPr>
              <a:t>Wireframes</a:t>
            </a:r>
            <a:endParaRPr lang="en-US" dirty="0">
              <a:solidFill>
                <a:srgbClr val="BF8D2E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5" y="2147738"/>
            <a:ext cx="5723029" cy="371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13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DE4B6ED-C682-3F4C-AC9E-9D6299E5B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36212"/>
            <a:ext cx="12080631" cy="938587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BF8D2E"/>
                </a:solidFill>
                <a:latin typeface="+mn-lt"/>
                <a:hlinkClick r:id="rId2"/>
              </a:rPr>
              <a:t>Wireframes Demo</a:t>
            </a:r>
            <a:endParaRPr lang="en-US" dirty="0">
              <a:solidFill>
                <a:srgbClr val="BF8D2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927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DE4B6ED-C682-3F4C-AC9E-9D6299E5B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6729" y="1346370"/>
            <a:ext cx="7916109" cy="642950"/>
          </a:xfrm>
        </p:spPr>
        <p:txBody>
          <a:bodyPr/>
          <a:lstStyle/>
          <a:p>
            <a:r>
              <a:rPr lang="en-US" dirty="0" smtClean="0">
                <a:solidFill>
                  <a:srgbClr val="001676"/>
                </a:solidFill>
                <a:latin typeface="+mn-lt"/>
              </a:rPr>
              <a:t>New </a:t>
            </a:r>
            <a:r>
              <a:rPr lang="en-US" dirty="0">
                <a:solidFill>
                  <a:srgbClr val="001676"/>
                </a:solidFill>
                <a:latin typeface="+mn-lt"/>
              </a:rPr>
              <a:t>Page </a:t>
            </a:r>
            <a:r>
              <a:rPr lang="en-US" dirty="0" smtClean="0">
                <a:solidFill>
                  <a:srgbClr val="001676"/>
                </a:solidFill>
                <a:latin typeface="+mn-lt"/>
              </a:rPr>
              <a:t>Design – Get Started</a:t>
            </a:r>
            <a:endParaRPr lang="en-US" dirty="0">
              <a:solidFill>
                <a:srgbClr val="001676"/>
              </a:solidFill>
              <a:latin typeface="+mn-lt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383111" y="3730803"/>
            <a:ext cx="981540" cy="0"/>
          </a:xfrm>
          <a:prstGeom prst="straightConnector1">
            <a:avLst/>
          </a:prstGeom>
          <a:ln w="28575">
            <a:solidFill>
              <a:srgbClr val="BF8D2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91" y="2387770"/>
            <a:ext cx="4096337" cy="336109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858000" y="2463800"/>
            <a:ext cx="4157133" cy="2810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54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456E4-0F62-AB44-8F1C-08765B5D8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43935" y="2226387"/>
            <a:ext cx="3888685" cy="1271479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rgbClr val="BF8D2E"/>
              </a:buClr>
              <a:buNone/>
            </a:pPr>
            <a:endParaRPr lang="en-US" dirty="0" smtClean="0"/>
          </a:p>
          <a:p>
            <a:pPr lvl="1"/>
            <a:r>
              <a:rPr lang="en-US" dirty="0" smtClean="0">
                <a:latin typeface="+mn-lt"/>
              </a:rPr>
              <a:t>My Page / Dashboard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DE4B6ED-C682-3F4C-AC9E-9D6299E5B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758" y="1447970"/>
            <a:ext cx="3498992" cy="938587"/>
          </a:xfrm>
        </p:spPr>
        <p:txBody>
          <a:bodyPr/>
          <a:lstStyle/>
          <a:p>
            <a:r>
              <a:rPr lang="en-US" dirty="0" smtClean="0">
                <a:solidFill>
                  <a:srgbClr val="001676"/>
                </a:solidFill>
                <a:latin typeface="+mn-lt"/>
              </a:rPr>
              <a:t>New </a:t>
            </a:r>
            <a:r>
              <a:rPr lang="en-US" dirty="0">
                <a:solidFill>
                  <a:srgbClr val="001676"/>
                </a:solidFill>
                <a:latin typeface="+mn-lt"/>
              </a:rPr>
              <a:t>Page </a:t>
            </a:r>
            <a:r>
              <a:rPr lang="en-US" dirty="0" smtClean="0">
                <a:solidFill>
                  <a:srgbClr val="001676"/>
                </a:solidFill>
                <a:latin typeface="+mn-lt"/>
              </a:rPr>
              <a:t>Design</a:t>
            </a:r>
            <a:endParaRPr lang="en-US" dirty="0">
              <a:solidFill>
                <a:srgbClr val="001676"/>
              </a:solidFill>
              <a:latin typeface="+mn-lt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028249" y="3923908"/>
            <a:ext cx="981540" cy="0"/>
          </a:xfrm>
          <a:prstGeom prst="straightConnector1">
            <a:avLst/>
          </a:prstGeom>
          <a:ln w="28575">
            <a:solidFill>
              <a:srgbClr val="BF8D2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5659" y="1272868"/>
            <a:ext cx="3572727" cy="482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0283" y="1299244"/>
            <a:ext cx="2451666" cy="474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13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456E4-0F62-AB44-8F1C-08765B5D8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19" y="1787804"/>
            <a:ext cx="4789279" cy="3412349"/>
          </a:xfrm>
        </p:spPr>
        <p:txBody>
          <a:bodyPr>
            <a:normAutofit/>
          </a:bodyPr>
          <a:lstStyle/>
          <a:p>
            <a:pPr marL="0" indent="0">
              <a:buClr>
                <a:srgbClr val="BF8D2E"/>
              </a:buClr>
              <a:buNone/>
            </a:pPr>
            <a:endParaRPr lang="en-US" dirty="0" smtClean="0"/>
          </a:p>
          <a:p>
            <a:pPr lvl="1"/>
            <a:r>
              <a:rPr lang="en-US" sz="2400" dirty="0" smtClean="0">
                <a:latin typeface="+mn-lt"/>
              </a:rPr>
              <a:t>Feedback and more information on how to see the demo – in the Annual Meeting ‘Tech Corner’ </a:t>
            </a:r>
            <a:endParaRPr lang="en-US" sz="2400" dirty="0" smtClean="0">
              <a:latin typeface="+mn-lt"/>
            </a:endParaRPr>
          </a:p>
          <a:p>
            <a:pPr lvl="1"/>
            <a:r>
              <a:rPr lang="en-US" sz="2400" dirty="0" smtClean="0">
                <a:latin typeface="+mn-lt"/>
              </a:rPr>
              <a:t>Scroll </a:t>
            </a:r>
            <a:r>
              <a:rPr lang="en-US" sz="2400" dirty="0" smtClean="0">
                <a:latin typeface="+mn-lt"/>
              </a:rPr>
              <a:t>down to </a:t>
            </a:r>
            <a:r>
              <a:rPr lang="en-US" sz="2400" b="1" dirty="0" smtClean="0">
                <a:latin typeface="+mn-lt"/>
              </a:rPr>
              <a:t>New GLOBE Website Architecture </a:t>
            </a:r>
            <a:r>
              <a:rPr lang="en-US" sz="2400" dirty="0" smtClean="0">
                <a:latin typeface="+mn-lt"/>
              </a:rPr>
              <a:t>for the wireframe links and design mockups.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DE4B6ED-C682-3F4C-AC9E-9D6299E5B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5504" y="1232318"/>
            <a:ext cx="6693117" cy="642950"/>
          </a:xfrm>
        </p:spPr>
        <p:txBody>
          <a:bodyPr/>
          <a:lstStyle/>
          <a:p>
            <a:r>
              <a:rPr lang="en-US" dirty="0" smtClean="0">
                <a:solidFill>
                  <a:srgbClr val="001676"/>
                </a:solidFill>
                <a:latin typeface="+mn-lt"/>
              </a:rPr>
              <a:t>Virtual Meeting Notes</a:t>
            </a:r>
            <a:endParaRPr lang="en-US" dirty="0">
              <a:solidFill>
                <a:srgbClr val="001676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209" y="2014248"/>
            <a:ext cx="6767935" cy="3480103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1647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"/>
          <p:cNvSpPr txBox="1">
            <a:spLocks noGrp="1"/>
          </p:cNvSpPr>
          <p:nvPr>
            <p:ph type="title"/>
          </p:nvPr>
        </p:nvSpPr>
        <p:spPr>
          <a:xfrm>
            <a:off x="853440" y="1194011"/>
            <a:ext cx="10251660" cy="623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1E75"/>
              </a:buClr>
              <a:buSzPts val="3600"/>
              <a:buFont typeface="Helvetica Neue"/>
              <a:buNone/>
            </a:pPr>
            <a:r>
              <a:rPr lang="en-US"/>
              <a:t>Participate live through our Mobile App!</a:t>
            </a:r>
            <a:endParaRPr/>
          </a:p>
        </p:txBody>
      </p:sp>
      <p:sp>
        <p:nvSpPr>
          <p:cNvPr id="207" name="Google Shape;207;p2"/>
          <p:cNvSpPr txBox="1">
            <a:spLocks noGrp="1"/>
          </p:cNvSpPr>
          <p:nvPr>
            <p:ph type="body" idx="1"/>
          </p:nvPr>
        </p:nvSpPr>
        <p:spPr>
          <a:xfrm>
            <a:off x="755702" y="1949712"/>
            <a:ext cx="5924708" cy="391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8D2E"/>
              </a:buClr>
              <a:buSzPts val="2287"/>
              <a:buNone/>
            </a:pPr>
            <a:r>
              <a:rPr lang="en-US" sz="2220" dirty="0"/>
              <a:t>Login to the mobile app NOW to participate live during this presentation.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BF8D2E"/>
              </a:buClr>
              <a:buSzPts val="2287"/>
              <a:buNone/>
            </a:pPr>
            <a:endParaRPr sz="2220"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BF8D2E"/>
              </a:buClr>
              <a:buSzPts val="2287"/>
              <a:buNone/>
            </a:pPr>
            <a:r>
              <a:rPr lang="en-US" sz="2220" dirty="0"/>
              <a:t>You can get to the website version of our Mobile Application using the following link: </a:t>
            </a:r>
            <a:r>
              <a:rPr lang="en-US" sz="2220" u="sng" dirty="0">
                <a:solidFill>
                  <a:schemeClr val="hlink"/>
                </a:solidFill>
                <a:hlinkClick r:id="rId3"/>
              </a:rPr>
              <a:t>https://crowd.cc/2020virtualmeeting</a:t>
            </a:r>
            <a:endParaRPr sz="2220"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BF8D2E"/>
              </a:buClr>
              <a:buSzPts val="2287"/>
              <a:buNone/>
            </a:pPr>
            <a:endParaRPr sz="2220"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BF8D2E"/>
              </a:buClr>
              <a:buSzPts val="2287"/>
              <a:buNone/>
            </a:pPr>
            <a:r>
              <a:rPr lang="en-US" sz="2220" dirty="0"/>
              <a:t>Or use this quick link for getting to the </a:t>
            </a:r>
            <a:r>
              <a:rPr lang="en-US" sz="2220" dirty="0" err="1"/>
              <a:t>CrowdCompass</a:t>
            </a:r>
            <a:r>
              <a:rPr lang="en-US" sz="2220" dirty="0"/>
              <a:t> </a:t>
            </a:r>
            <a:r>
              <a:rPr lang="en-US" sz="2220" dirty="0" err="1"/>
              <a:t>AttendeeHub</a:t>
            </a:r>
            <a:r>
              <a:rPr lang="en-US" sz="2220" dirty="0"/>
              <a:t> app in the app store on a mobile or tablet device: </a:t>
            </a:r>
            <a:r>
              <a:rPr lang="en-US" sz="2220" u="sng" dirty="0">
                <a:solidFill>
                  <a:schemeClr val="hlink"/>
                </a:solidFill>
                <a:hlinkClick r:id="rId4"/>
              </a:rPr>
              <a:t>https://crowd.cc/s/3RKlm</a:t>
            </a:r>
            <a:endParaRPr sz="2220"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BF8D2E"/>
              </a:buClr>
              <a:buSzPts val="2668"/>
              <a:buNone/>
            </a:pPr>
            <a:endParaRPr sz="2590" dirty="0"/>
          </a:p>
        </p:txBody>
      </p:sp>
      <p:pic>
        <p:nvPicPr>
          <p:cNvPr id="208" name="Google Shape;208;p2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4149" y="3262547"/>
            <a:ext cx="2598803" cy="2598803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"/>
          <p:cNvSpPr txBox="1"/>
          <p:nvPr/>
        </p:nvSpPr>
        <p:spPr>
          <a:xfrm>
            <a:off x="7764895" y="2062218"/>
            <a:ext cx="334020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962"/>
                </a:solidFill>
                <a:latin typeface="Calibri"/>
                <a:ea typeface="Calibri"/>
                <a:cs typeface="Calibri"/>
                <a:sym typeface="Calibri"/>
              </a:rPr>
              <a:t>Scan this QR code using your iOS or Android devi</a:t>
            </a:r>
            <a:r>
              <a:rPr lang="en-US" sz="1800">
                <a:solidFill>
                  <a:srgbClr val="000962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1800" b="0" i="0" u="none" strike="noStrike" cap="none">
                <a:solidFill>
                  <a:srgbClr val="000962"/>
                </a:solidFill>
                <a:latin typeface="Calibri"/>
                <a:ea typeface="Calibri"/>
                <a:cs typeface="Calibri"/>
                <a:sym typeface="Calibri"/>
              </a:rPr>
              <a:t>e to be taken to the website version of our Mobile Application. </a:t>
            </a:r>
            <a:endParaRPr/>
          </a:p>
        </p:txBody>
      </p:sp>
      <p:cxnSp>
        <p:nvCxnSpPr>
          <p:cNvPr id="210" name="Google Shape;210;p2"/>
          <p:cNvCxnSpPr/>
          <p:nvPr/>
        </p:nvCxnSpPr>
        <p:spPr>
          <a:xfrm>
            <a:off x="7392279" y="1949712"/>
            <a:ext cx="0" cy="3755842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083960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4B6ED-C682-3F4C-AC9E-9D6299E5B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03304"/>
            <a:ext cx="12192000" cy="938587"/>
          </a:xfrm>
        </p:spPr>
        <p:txBody>
          <a:bodyPr/>
          <a:lstStyle/>
          <a:p>
            <a:pPr algn="ctr"/>
            <a:r>
              <a:rPr lang="en-US" dirty="0" smtClean="0">
                <a:latin typeface="+mn-lt"/>
              </a:rPr>
              <a:t>Questions?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68403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A4939-BA51-0441-A274-F31D335C8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+mn-lt"/>
              </a:rPr>
              <a:t>Contact Information</a:t>
            </a:r>
            <a:endParaRPr lang="en-US" sz="28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13ECF-406D-F644-8A92-DB01BDDBA7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8640" y="2565666"/>
            <a:ext cx="4378960" cy="2294074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+mn-lt"/>
                <a:hlinkClick r:id="rId2"/>
              </a:rPr>
              <a:t>David.Overoye@ssaihq.com</a:t>
            </a:r>
            <a:r>
              <a:rPr lang="en-US" sz="2400" dirty="0">
                <a:latin typeface="+mn-lt"/>
              </a:rPr>
              <a:t/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  <a:hlinkClick r:id="rId3"/>
              </a:rPr>
              <a:t>Cornell.Lewis@ssaihq.com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400" dirty="0">
                <a:latin typeface="+mn-lt"/>
              </a:rPr>
              <a:t>Science Systems &amp; Applications, Inc</a:t>
            </a:r>
          </a:p>
        </p:txBody>
      </p:sp>
    </p:spTree>
    <p:extLst>
      <p:ext uri="{BB962C8B-B14F-4D97-AF65-F5344CB8AC3E}">
        <p14:creationId xmlns:p14="http://schemas.microsoft.com/office/powerpoint/2010/main" val="518684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456E4-0F62-AB44-8F1C-08765B5D8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429" y="1836428"/>
            <a:ext cx="10738881" cy="4053847"/>
          </a:xfrm>
        </p:spPr>
        <p:txBody>
          <a:bodyPr>
            <a:normAutofit fontScale="92500" lnSpcReduction="10000"/>
          </a:bodyPr>
          <a:lstStyle/>
          <a:p>
            <a:pPr marL="0" indent="0">
              <a:buClr>
                <a:srgbClr val="BF8D2E"/>
              </a:buClr>
              <a:buNone/>
            </a:pPr>
            <a:endParaRPr lang="en-US" dirty="0" smtClean="0"/>
          </a:p>
          <a:p>
            <a:pPr lvl="1"/>
            <a:r>
              <a:rPr lang="en-US" dirty="0">
                <a:latin typeface="+mn-lt"/>
              </a:rPr>
              <a:t>We reached out to the </a:t>
            </a:r>
            <a:r>
              <a:rPr lang="en-US" dirty="0" smtClean="0">
                <a:latin typeface="+mn-lt"/>
              </a:rPr>
              <a:t>GLOBE community </a:t>
            </a:r>
            <a:r>
              <a:rPr lang="en-US" dirty="0">
                <a:latin typeface="+mn-lt"/>
              </a:rPr>
              <a:t>through </a:t>
            </a:r>
            <a:r>
              <a:rPr lang="en-US" dirty="0" smtClean="0">
                <a:latin typeface="+mn-lt"/>
              </a:rPr>
              <a:t>surveys </a:t>
            </a:r>
            <a:r>
              <a:rPr lang="en-US" dirty="0">
                <a:latin typeface="+mn-lt"/>
              </a:rPr>
              <a:t>and interviews to gain </a:t>
            </a:r>
            <a:r>
              <a:rPr lang="en-US" dirty="0" smtClean="0">
                <a:latin typeface="+mn-lt"/>
              </a:rPr>
              <a:t>insight </a:t>
            </a:r>
            <a:r>
              <a:rPr lang="en-US" dirty="0">
                <a:latin typeface="+mn-lt"/>
              </a:rPr>
              <a:t>on </a:t>
            </a:r>
            <a:r>
              <a:rPr lang="en-US" dirty="0" smtClean="0">
                <a:latin typeface="+mn-lt"/>
              </a:rPr>
              <a:t>what they thought of the current web site architecture.</a:t>
            </a:r>
            <a:endParaRPr lang="en-US" dirty="0" smtClean="0">
              <a:latin typeface="+mn-lt"/>
            </a:endParaRPr>
          </a:p>
          <a:p>
            <a:pPr lvl="1"/>
            <a:r>
              <a:rPr lang="en-US" dirty="0" smtClean="0">
                <a:latin typeface="+mn-lt"/>
              </a:rPr>
              <a:t>We heard from the community that it’s difficult to find some content and some areas of the site are confusing to navigate.</a:t>
            </a:r>
          </a:p>
          <a:p>
            <a:pPr lvl="1"/>
            <a:r>
              <a:rPr lang="en-US" dirty="0">
                <a:latin typeface="+mn-lt"/>
              </a:rPr>
              <a:t>E</a:t>
            </a:r>
            <a:r>
              <a:rPr lang="en-US" dirty="0" smtClean="0">
                <a:latin typeface="+mn-lt"/>
              </a:rPr>
              <a:t>nhancements to improve the usability and effectiveness of the site were conveyed to us by community members.</a:t>
            </a:r>
            <a:endParaRPr lang="en-US" dirty="0">
              <a:latin typeface="+mn-lt"/>
            </a:endParaRPr>
          </a:p>
          <a:p>
            <a:pPr lvl="1"/>
            <a:r>
              <a:rPr lang="en-US" dirty="0" smtClean="0">
                <a:latin typeface="+mn-lt"/>
              </a:rPr>
              <a:t>A committee was created to formulate a plan to address these issues and suggested improvements.</a:t>
            </a:r>
          </a:p>
          <a:p>
            <a:pPr lvl="1"/>
            <a:r>
              <a:rPr lang="en-US" dirty="0" smtClean="0">
                <a:latin typeface="+mn-lt"/>
              </a:rPr>
              <a:t>Presented here are the committee’s findings and recommendations.</a:t>
            </a:r>
            <a:endParaRPr lang="en-US" dirty="0" smtClean="0">
              <a:latin typeface="+mn-lt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DE4B6ED-C682-3F4C-AC9E-9D6299E5B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153" y="1331994"/>
            <a:ext cx="10399447" cy="671089"/>
          </a:xfrm>
        </p:spPr>
        <p:txBody>
          <a:bodyPr/>
          <a:lstStyle/>
          <a:p>
            <a:r>
              <a:rPr lang="en-US" sz="3200" dirty="0">
                <a:solidFill>
                  <a:srgbClr val="001676"/>
                </a:solidFill>
                <a:latin typeface="+mn-lt"/>
              </a:rPr>
              <a:t>W</a:t>
            </a:r>
            <a:r>
              <a:rPr lang="en-US" sz="3200" dirty="0" smtClean="0">
                <a:solidFill>
                  <a:srgbClr val="001676"/>
                </a:solidFill>
                <a:latin typeface="+mn-lt"/>
              </a:rPr>
              <a:t>hy Change the Site Architecture?</a:t>
            </a:r>
            <a:endParaRPr lang="en-US" sz="3200" dirty="0">
              <a:solidFill>
                <a:srgbClr val="00167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484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456E4-0F62-AB44-8F1C-08765B5D8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163" y="1884136"/>
            <a:ext cx="10738881" cy="4053847"/>
          </a:xfrm>
        </p:spPr>
        <p:txBody>
          <a:bodyPr>
            <a:normAutofit fontScale="77500" lnSpcReduction="20000"/>
          </a:bodyPr>
          <a:lstStyle/>
          <a:p>
            <a:pPr marL="0" indent="0">
              <a:buClr>
                <a:srgbClr val="BF8D2E"/>
              </a:buClr>
              <a:buNone/>
            </a:pPr>
            <a:endParaRPr lang="en-US" dirty="0" smtClean="0"/>
          </a:p>
          <a:p>
            <a:pPr lvl="1"/>
            <a:r>
              <a:rPr lang="en-US" dirty="0" smtClean="0">
                <a:latin typeface="+mn-lt"/>
              </a:rPr>
              <a:t>Important </a:t>
            </a:r>
            <a:r>
              <a:rPr lang="en-US" dirty="0">
                <a:latin typeface="+mn-lt"/>
              </a:rPr>
              <a:t>to understand the benefits of GLOBE – </a:t>
            </a:r>
            <a:r>
              <a:rPr lang="en-US" dirty="0" smtClean="0">
                <a:latin typeface="+mn-lt"/>
              </a:rPr>
              <a:t>Why </a:t>
            </a:r>
            <a:r>
              <a:rPr lang="en-US" dirty="0">
                <a:latin typeface="+mn-lt"/>
              </a:rPr>
              <a:t>should I become a GLOBE </a:t>
            </a:r>
            <a:r>
              <a:rPr lang="en-US" dirty="0" smtClean="0">
                <a:latin typeface="+mn-lt"/>
              </a:rPr>
              <a:t>teacher?</a:t>
            </a:r>
          </a:p>
          <a:p>
            <a:pPr lvl="1"/>
            <a:r>
              <a:rPr lang="en-US" dirty="0" smtClean="0">
                <a:latin typeface="+mn-lt"/>
              </a:rPr>
              <a:t>Teachers want to </a:t>
            </a:r>
            <a:r>
              <a:rPr lang="en-US" dirty="0">
                <a:latin typeface="+mn-lt"/>
              </a:rPr>
              <a:t>find </a:t>
            </a:r>
            <a:r>
              <a:rPr lang="en-US" dirty="0" smtClean="0">
                <a:latin typeface="+mn-lt"/>
              </a:rPr>
              <a:t>protocols</a:t>
            </a:r>
            <a:r>
              <a:rPr lang="en-US" dirty="0">
                <a:latin typeface="+mn-lt"/>
              </a:rPr>
              <a:t>, data sheets, learning activities, etc. </a:t>
            </a:r>
            <a:r>
              <a:rPr lang="en-US" dirty="0" smtClean="0">
                <a:latin typeface="+mn-lt"/>
              </a:rPr>
              <a:t>quickly.</a:t>
            </a:r>
          </a:p>
          <a:p>
            <a:pPr lvl="1"/>
            <a:r>
              <a:rPr lang="en-US" dirty="0" smtClean="0">
                <a:latin typeface="+mn-lt"/>
              </a:rPr>
              <a:t>Teachers want clear and easy to follow instructions on how </a:t>
            </a:r>
            <a:r>
              <a:rPr lang="en-US" dirty="0">
                <a:latin typeface="+mn-lt"/>
              </a:rPr>
              <a:t>to do </a:t>
            </a:r>
            <a:r>
              <a:rPr lang="en-US" dirty="0" smtClean="0">
                <a:latin typeface="+mn-lt"/>
              </a:rPr>
              <a:t>use the protocols.</a:t>
            </a:r>
          </a:p>
          <a:p>
            <a:pPr lvl="1"/>
            <a:r>
              <a:rPr lang="en-US" dirty="0" smtClean="0">
                <a:latin typeface="+mn-lt"/>
              </a:rPr>
              <a:t>Likes </a:t>
            </a:r>
            <a:r>
              <a:rPr lang="en-US" dirty="0">
                <a:latin typeface="+mn-lt"/>
              </a:rPr>
              <a:t>the idea of a </a:t>
            </a:r>
            <a:r>
              <a:rPr lang="en-US" dirty="0" smtClean="0">
                <a:latin typeface="+mn-lt"/>
              </a:rPr>
              <a:t>user </a:t>
            </a:r>
            <a:r>
              <a:rPr lang="en-US" dirty="0">
                <a:latin typeface="+mn-lt"/>
              </a:rPr>
              <a:t>dashboard </a:t>
            </a:r>
            <a:r>
              <a:rPr lang="en-US" dirty="0" smtClean="0">
                <a:latin typeface="+mn-lt"/>
              </a:rPr>
              <a:t>to quickly access their resources and data.</a:t>
            </a:r>
          </a:p>
          <a:p>
            <a:pPr lvl="1"/>
            <a:r>
              <a:rPr lang="en-US" dirty="0">
                <a:latin typeface="+mn-lt"/>
              </a:rPr>
              <a:t>W</a:t>
            </a:r>
            <a:r>
              <a:rPr lang="en-US" dirty="0" smtClean="0">
                <a:latin typeface="+mn-lt"/>
              </a:rPr>
              <a:t>ould </a:t>
            </a:r>
            <a:r>
              <a:rPr lang="en-US" dirty="0">
                <a:latin typeface="+mn-lt"/>
              </a:rPr>
              <a:t>like to be able to track student </a:t>
            </a:r>
            <a:r>
              <a:rPr lang="en-US" dirty="0" smtClean="0">
                <a:latin typeface="+mn-lt"/>
              </a:rPr>
              <a:t>measurements.</a:t>
            </a:r>
          </a:p>
          <a:p>
            <a:pPr lvl="1"/>
            <a:r>
              <a:rPr lang="en-US" dirty="0" smtClean="0">
                <a:latin typeface="+mn-lt"/>
              </a:rPr>
              <a:t>Interested in </a:t>
            </a:r>
            <a:r>
              <a:rPr lang="en-US" dirty="0">
                <a:latin typeface="+mn-lt"/>
              </a:rPr>
              <a:t>an improved rewards / badge </a:t>
            </a:r>
            <a:r>
              <a:rPr lang="en-US" dirty="0" smtClean="0">
                <a:latin typeface="+mn-lt"/>
              </a:rPr>
              <a:t>system.</a:t>
            </a:r>
          </a:p>
          <a:p>
            <a:pPr lvl="1"/>
            <a:r>
              <a:rPr lang="en-US" dirty="0" smtClean="0">
                <a:latin typeface="+mn-lt"/>
              </a:rPr>
              <a:t>Many </a:t>
            </a:r>
            <a:r>
              <a:rPr lang="en-US" dirty="0">
                <a:latin typeface="+mn-lt"/>
              </a:rPr>
              <a:t>teachers </a:t>
            </a:r>
            <a:r>
              <a:rPr lang="en-US" dirty="0" smtClean="0">
                <a:latin typeface="+mn-lt"/>
              </a:rPr>
              <a:t>are </a:t>
            </a:r>
            <a:r>
              <a:rPr lang="en-US" dirty="0">
                <a:latin typeface="+mn-lt"/>
              </a:rPr>
              <a:t>interested in the Measurement </a:t>
            </a:r>
            <a:r>
              <a:rPr lang="en-US" dirty="0" smtClean="0">
                <a:latin typeface="+mn-lt"/>
              </a:rPr>
              <a:t>Campaigns but often are not sure where to look.</a:t>
            </a:r>
            <a:endParaRPr lang="en-US" dirty="0">
              <a:latin typeface="+mn-lt"/>
            </a:endParaRPr>
          </a:p>
          <a:p>
            <a:pPr lvl="1"/>
            <a:r>
              <a:rPr lang="en-US" dirty="0" smtClean="0">
                <a:latin typeface="+mn-lt"/>
              </a:rPr>
              <a:t>Would </a:t>
            </a:r>
            <a:r>
              <a:rPr lang="en-US" dirty="0">
                <a:latin typeface="+mn-lt"/>
              </a:rPr>
              <a:t>like improved collaboration between schools and students from around the </a:t>
            </a:r>
            <a:r>
              <a:rPr lang="en-US" dirty="0" smtClean="0">
                <a:latin typeface="+mn-lt"/>
              </a:rPr>
              <a:t>world.</a:t>
            </a:r>
            <a:endParaRPr lang="en-US" dirty="0">
              <a:latin typeface="+mn-lt"/>
            </a:endParaRPr>
          </a:p>
          <a:p>
            <a:pPr>
              <a:buClr>
                <a:srgbClr val="BF8D2E"/>
              </a:buClr>
            </a:pPr>
            <a:endParaRPr lang="en-US" dirty="0" smtClean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DE4B6ED-C682-3F4C-AC9E-9D6299E5B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153" y="1423283"/>
            <a:ext cx="10399447" cy="624984"/>
          </a:xfrm>
        </p:spPr>
        <p:txBody>
          <a:bodyPr/>
          <a:lstStyle/>
          <a:p>
            <a:r>
              <a:rPr lang="en-US" sz="3200" dirty="0" smtClean="0">
                <a:solidFill>
                  <a:srgbClr val="001676"/>
                </a:solidFill>
                <a:latin typeface="+mn-lt"/>
              </a:rPr>
              <a:t>Feedback </a:t>
            </a:r>
            <a:r>
              <a:rPr lang="en-US" sz="3200" dirty="0" smtClean="0">
                <a:solidFill>
                  <a:srgbClr val="001676"/>
                </a:solidFill>
                <a:latin typeface="+mn-lt"/>
              </a:rPr>
              <a:t>from Teachers</a:t>
            </a:r>
            <a:endParaRPr lang="en-US" sz="3200" dirty="0">
              <a:solidFill>
                <a:srgbClr val="00167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232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456E4-0F62-AB44-8F1C-08765B5D8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332" y="1806647"/>
            <a:ext cx="10738881" cy="4053847"/>
          </a:xfrm>
        </p:spPr>
        <p:txBody>
          <a:bodyPr>
            <a:normAutofit/>
          </a:bodyPr>
          <a:lstStyle/>
          <a:p>
            <a:pPr marL="0" indent="0">
              <a:buClr>
                <a:srgbClr val="BF8D2E"/>
              </a:buClr>
              <a:buNone/>
            </a:pPr>
            <a:endParaRPr lang="en-US" dirty="0" smtClean="0"/>
          </a:p>
          <a:p>
            <a:pPr lvl="1"/>
            <a:r>
              <a:rPr lang="en-US" dirty="0">
                <a:latin typeface="+mn-lt"/>
              </a:rPr>
              <a:t>Students Research Reports are used by many students for research and participation</a:t>
            </a:r>
          </a:p>
          <a:p>
            <a:pPr lvl="1"/>
            <a:r>
              <a:rPr lang="en-US" dirty="0">
                <a:latin typeface="+mn-lt"/>
              </a:rPr>
              <a:t>It’s important </a:t>
            </a:r>
            <a:r>
              <a:rPr lang="en-US" dirty="0" smtClean="0">
                <a:latin typeface="+mn-lt"/>
              </a:rPr>
              <a:t>for students to understand </a:t>
            </a:r>
            <a:r>
              <a:rPr lang="en-US" dirty="0">
                <a:latin typeface="+mn-lt"/>
              </a:rPr>
              <a:t>the scientific process</a:t>
            </a:r>
          </a:p>
          <a:p>
            <a:pPr lvl="1"/>
            <a:r>
              <a:rPr lang="en-US" dirty="0">
                <a:latin typeface="+mn-lt"/>
              </a:rPr>
              <a:t>Translations are needed as many students (and teachers) do not know English </a:t>
            </a:r>
          </a:p>
          <a:p>
            <a:pPr lvl="1"/>
            <a:r>
              <a:rPr lang="en-US" dirty="0" smtClean="0">
                <a:latin typeface="+mn-lt"/>
              </a:rPr>
              <a:t>Better </a:t>
            </a:r>
            <a:r>
              <a:rPr lang="en-US" dirty="0">
                <a:latin typeface="+mn-lt"/>
              </a:rPr>
              <a:t>instructional videos are needed. Kids like YouTube videos</a:t>
            </a:r>
          </a:p>
          <a:p>
            <a:pPr lvl="1"/>
            <a:r>
              <a:rPr lang="en-US" dirty="0">
                <a:latin typeface="+mn-lt"/>
              </a:rPr>
              <a:t>Students would love to be able to connect with scientists</a:t>
            </a:r>
          </a:p>
          <a:p>
            <a:pPr>
              <a:buClr>
                <a:srgbClr val="BF8D2E"/>
              </a:buClr>
            </a:pPr>
            <a:endParaRPr lang="en-US" dirty="0" smtClean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DE4B6ED-C682-3F4C-AC9E-9D6299E5B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153" y="1351722"/>
            <a:ext cx="10499891" cy="711932"/>
          </a:xfrm>
        </p:spPr>
        <p:txBody>
          <a:bodyPr/>
          <a:lstStyle/>
          <a:p>
            <a:r>
              <a:rPr lang="en-US" sz="3200" dirty="0" smtClean="0">
                <a:solidFill>
                  <a:srgbClr val="001676"/>
                </a:solidFill>
                <a:latin typeface="+mn-lt"/>
              </a:rPr>
              <a:t>Feedback </a:t>
            </a:r>
            <a:r>
              <a:rPr lang="en-US" sz="3200" dirty="0" smtClean="0">
                <a:solidFill>
                  <a:srgbClr val="001676"/>
                </a:solidFill>
                <a:latin typeface="+mn-lt"/>
              </a:rPr>
              <a:t>from Students</a:t>
            </a:r>
            <a:endParaRPr lang="en-US" sz="3200" dirty="0">
              <a:solidFill>
                <a:srgbClr val="00167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668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DE4B6ED-C682-3F4C-AC9E-9D6299E5B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153" y="1037007"/>
            <a:ext cx="10499891" cy="938587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Web Architecture </a:t>
            </a:r>
            <a:r>
              <a:rPr lang="en-US" dirty="0" smtClean="0">
                <a:solidFill>
                  <a:srgbClr val="001676"/>
                </a:solidFill>
                <a:latin typeface="+mn-lt"/>
              </a:rPr>
              <a:t>– Top Navigation</a:t>
            </a:r>
            <a:endParaRPr lang="en-US" dirty="0">
              <a:solidFill>
                <a:srgbClr val="001676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78" y="2581755"/>
            <a:ext cx="11632503" cy="4835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7457" y="2212423"/>
            <a:ext cx="897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BF8D2E"/>
                </a:solidFill>
              </a:rPr>
              <a:t>Existing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93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DE4B6ED-C682-3F4C-AC9E-9D6299E5B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0012" y="1070885"/>
            <a:ext cx="7419320" cy="938587"/>
          </a:xfrm>
        </p:spPr>
        <p:txBody>
          <a:bodyPr/>
          <a:lstStyle/>
          <a:p>
            <a:r>
              <a:rPr lang="en-US" dirty="0" smtClean="0">
                <a:solidFill>
                  <a:srgbClr val="001676"/>
                </a:solidFill>
                <a:latin typeface="+mn-lt"/>
              </a:rPr>
              <a:t>Top Navigation – </a:t>
            </a:r>
            <a:r>
              <a:rPr lang="en-US" dirty="0" smtClean="0">
                <a:solidFill>
                  <a:srgbClr val="BF8D2E"/>
                </a:solidFill>
                <a:latin typeface="+mn-lt"/>
              </a:rPr>
              <a:t>Get Started Section</a:t>
            </a:r>
            <a:endParaRPr lang="en-US" dirty="0">
              <a:solidFill>
                <a:srgbClr val="BF8D2E"/>
              </a:solidFill>
              <a:latin typeface="+mn-lt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AA456E4-0F62-AB44-8F1C-08765B5D8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0133" y="2388629"/>
            <a:ext cx="4089539" cy="35108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b="1" dirty="0" smtClean="0">
                <a:latin typeface="+mn-lt"/>
              </a:rPr>
              <a:t>Problems</a:t>
            </a:r>
          </a:p>
          <a:p>
            <a:pPr lvl="1"/>
            <a:r>
              <a:rPr lang="en-US" sz="2400" dirty="0" smtClean="0">
                <a:latin typeface="+mn-lt"/>
              </a:rPr>
              <a:t>Multiple account types </a:t>
            </a:r>
            <a:r>
              <a:rPr lang="en-US" sz="2400" dirty="0" smtClean="0">
                <a:latin typeface="+mn-lt"/>
              </a:rPr>
              <a:t>are </a:t>
            </a:r>
            <a:r>
              <a:rPr lang="en-US" sz="2400" dirty="0" smtClean="0">
                <a:latin typeface="+mn-lt"/>
              </a:rPr>
              <a:t>confusing to users.</a:t>
            </a:r>
          </a:p>
          <a:p>
            <a:pPr lvl="1"/>
            <a:r>
              <a:rPr lang="en-US" sz="2400" dirty="0" smtClean="0">
                <a:latin typeface="+mn-lt"/>
              </a:rPr>
              <a:t>Users often do not know what do next after creating their account.</a:t>
            </a:r>
            <a:endParaRPr lang="en-US" sz="2400" dirty="0">
              <a:latin typeface="+mn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AA456E4-0F62-AB44-8F1C-08765B5D8015}"/>
              </a:ext>
            </a:extLst>
          </p:cNvPr>
          <p:cNvSpPr txBox="1">
            <a:spLocks/>
          </p:cNvSpPr>
          <p:nvPr/>
        </p:nvSpPr>
        <p:spPr>
          <a:xfrm>
            <a:off x="7721601" y="2407406"/>
            <a:ext cx="4089539" cy="334554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50000"/>
                </a:schemeClr>
              </a:buClr>
              <a:buSzPct val="103000"/>
              <a:buFont typeface="Wingdings" pitchFamily="2" charset="2"/>
              <a:buChar char="§"/>
              <a:defRPr sz="2800" b="0" i="0" kern="1200">
                <a:solidFill>
                  <a:schemeClr val="accent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4AA00"/>
              </a:buClr>
              <a:buFont typeface="Wingdings" pitchFamily="2" charset="2"/>
              <a:buChar char="§"/>
              <a:defRPr sz="2800" b="0" i="0" kern="1200">
                <a:solidFill>
                  <a:schemeClr val="accent1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B09400"/>
              </a:buClr>
              <a:buFont typeface="Wingdings" pitchFamily="2" charset="2"/>
              <a:buChar char="§"/>
              <a:defRPr sz="2400" b="0" i="0" kern="1200">
                <a:solidFill>
                  <a:schemeClr val="accent1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68908"/>
              </a:buClr>
              <a:buFont typeface="Wingdings" pitchFamily="2" charset="2"/>
              <a:buChar char="§"/>
              <a:defRPr sz="2000" b="0" i="0" kern="1200">
                <a:solidFill>
                  <a:schemeClr val="accent1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68908"/>
              </a:buClr>
              <a:buFont typeface="Wingdings" pitchFamily="2" charset="2"/>
              <a:buChar char="§"/>
              <a:defRPr sz="2000" b="0" i="0" kern="1200">
                <a:solidFill>
                  <a:schemeClr val="accent1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b="1" dirty="0" smtClean="0">
                <a:latin typeface="+mn-lt"/>
              </a:rPr>
              <a:t>Goals</a:t>
            </a:r>
          </a:p>
          <a:p>
            <a:pPr lvl="1"/>
            <a:r>
              <a:rPr lang="en-US" sz="2400" dirty="0" smtClean="0">
                <a:latin typeface="+mn-lt"/>
              </a:rPr>
              <a:t>To </a:t>
            </a:r>
            <a:r>
              <a:rPr lang="en-US" sz="2400" dirty="0" smtClean="0">
                <a:latin typeface="+mn-lt"/>
              </a:rPr>
              <a:t>simplify </a:t>
            </a:r>
            <a:r>
              <a:rPr lang="en-US" sz="2400" dirty="0" smtClean="0">
                <a:latin typeface="+mn-lt"/>
              </a:rPr>
              <a:t>the account </a:t>
            </a:r>
            <a:r>
              <a:rPr lang="en-US" sz="2400" dirty="0">
                <a:latin typeface="+mn-lt"/>
              </a:rPr>
              <a:t>creation </a:t>
            </a:r>
            <a:r>
              <a:rPr lang="en-US" sz="2400" dirty="0" smtClean="0">
                <a:latin typeface="+mn-lt"/>
              </a:rPr>
              <a:t>process.</a:t>
            </a:r>
            <a:endParaRPr lang="en-US" sz="2400" dirty="0">
              <a:latin typeface="+mn-lt"/>
            </a:endParaRPr>
          </a:p>
          <a:p>
            <a:pPr lvl="1"/>
            <a:r>
              <a:rPr lang="en-US" sz="2400" dirty="0" smtClean="0">
                <a:latin typeface="+mn-lt"/>
              </a:rPr>
              <a:t>To provide clear </a:t>
            </a:r>
            <a:r>
              <a:rPr lang="en-US" sz="2400" dirty="0">
                <a:latin typeface="+mn-lt"/>
              </a:rPr>
              <a:t>steps on how to move through the program </a:t>
            </a:r>
            <a:r>
              <a:rPr lang="en-US" sz="2400" dirty="0" smtClean="0">
                <a:latin typeface="+mn-lt"/>
              </a:rPr>
              <a:t>for certification/training </a:t>
            </a:r>
            <a:r>
              <a:rPr lang="en-US" sz="2400" dirty="0">
                <a:latin typeface="+mn-lt"/>
              </a:rPr>
              <a:t>and access to advanced site </a:t>
            </a:r>
            <a:r>
              <a:rPr lang="en-US" sz="2400" dirty="0" smtClean="0">
                <a:latin typeface="+mn-lt"/>
              </a:rPr>
              <a:t>features.</a:t>
            </a:r>
            <a:endParaRPr lang="en-US" sz="2400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425" y="1495122"/>
            <a:ext cx="1600200" cy="1028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158" y="2743200"/>
            <a:ext cx="3246975" cy="266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23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DE4B6ED-C682-3F4C-AC9E-9D6299E5B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487" y="1133919"/>
            <a:ext cx="7072048" cy="938587"/>
          </a:xfrm>
        </p:spPr>
        <p:txBody>
          <a:bodyPr/>
          <a:lstStyle/>
          <a:p>
            <a:r>
              <a:rPr lang="en-US" dirty="0" smtClean="0">
                <a:solidFill>
                  <a:srgbClr val="001676"/>
                </a:solidFill>
                <a:latin typeface="+mn-lt"/>
              </a:rPr>
              <a:t>Top Navigation – </a:t>
            </a:r>
            <a:r>
              <a:rPr lang="en-US" dirty="0" smtClean="0">
                <a:solidFill>
                  <a:srgbClr val="BF8D2E"/>
                </a:solidFill>
                <a:latin typeface="+mn-lt"/>
              </a:rPr>
              <a:t>Do GLOBE Section</a:t>
            </a:r>
            <a:endParaRPr lang="en-US" dirty="0">
              <a:solidFill>
                <a:srgbClr val="BF8D2E"/>
              </a:solidFill>
              <a:latin typeface="+mn-lt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AA456E4-0F62-AB44-8F1C-08765B5D8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3168" y="2263750"/>
            <a:ext cx="4384432" cy="3696783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r>
              <a:rPr lang="en-US" sz="3100" b="1" dirty="0" smtClean="0">
                <a:latin typeface="+mn-lt"/>
              </a:rPr>
              <a:t>Problems</a:t>
            </a:r>
          </a:p>
          <a:p>
            <a:pPr lvl="1"/>
            <a:r>
              <a:rPr lang="en-US" sz="2600" dirty="0" smtClean="0">
                <a:latin typeface="+mn-lt"/>
              </a:rPr>
              <a:t>Do GLOBE </a:t>
            </a:r>
            <a:r>
              <a:rPr lang="en-US" sz="2600" dirty="0">
                <a:latin typeface="+mn-lt"/>
              </a:rPr>
              <a:t>t</a:t>
            </a:r>
            <a:r>
              <a:rPr lang="en-US" sz="2600" dirty="0" smtClean="0">
                <a:latin typeface="+mn-lt"/>
              </a:rPr>
              <a:t>itle is ambiguous - unclear </a:t>
            </a:r>
            <a:r>
              <a:rPr lang="en-US" sz="2600" dirty="0">
                <a:latin typeface="+mn-lt"/>
              </a:rPr>
              <a:t>what’s in </a:t>
            </a:r>
            <a:r>
              <a:rPr lang="en-US" sz="2600" dirty="0" smtClean="0">
                <a:latin typeface="+mn-lt"/>
              </a:rPr>
              <a:t>the </a:t>
            </a:r>
            <a:r>
              <a:rPr lang="en-US" sz="2600" dirty="0">
                <a:latin typeface="+mn-lt"/>
              </a:rPr>
              <a:t>section.</a:t>
            </a:r>
          </a:p>
          <a:p>
            <a:pPr lvl="1"/>
            <a:r>
              <a:rPr lang="en-US" sz="2600" dirty="0" smtClean="0">
                <a:latin typeface="+mn-lt"/>
              </a:rPr>
              <a:t>GLOBE </a:t>
            </a:r>
            <a:r>
              <a:rPr lang="en-US" sz="2600" dirty="0">
                <a:latin typeface="+mn-lt"/>
              </a:rPr>
              <a:t>Teacher’ Guide (protocols) isn’t just for teachers so title is confusing</a:t>
            </a:r>
          </a:p>
          <a:p>
            <a:pPr lvl="1"/>
            <a:r>
              <a:rPr lang="en-US" sz="2600" dirty="0" smtClean="0">
                <a:latin typeface="+mn-lt"/>
              </a:rPr>
              <a:t>Content </a:t>
            </a:r>
            <a:r>
              <a:rPr lang="en-US" sz="2600" dirty="0" smtClean="0">
                <a:latin typeface="+mn-lt"/>
              </a:rPr>
              <a:t>that members want quick access to is not prominent enough </a:t>
            </a:r>
            <a:endParaRPr lang="en-US" sz="2600" dirty="0">
              <a:latin typeface="+mn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AA456E4-0F62-AB44-8F1C-08765B5D8015}"/>
              </a:ext>
            </a:extLst>
          </p:cNvPr>
          <p:cNvSpPr txBox="1">
            <a:spLocks/>
          </p:cNvSpPr>
          <p:nvPr/>
        </p:nvSpPr>
        <p:spPr>
          <a:xfrm>
            <a:off x="7272868" y="2245340"/>
            <a:ext cx="4458511" cy="37057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50000"/>
                </a:schemeClr>
              </a:buClr>
              <a:buSzPct val="103000"/>
              <a:buFont typeface="Wingdings" pitchFamily="2" charset="2"/>
              <a:buChar char="§"/>
              <a:defRPr sz="2800" b="0" i="0" kern="1200">
                <a:solidFill>
                  <a:schemeClr val="accent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4AA00"/>
              </a:buClr>
              <a:buFont typeface="Wingdings" pitchFamily="2" charset="2"/>
              <a:buChar char="§"/>
              <a:defRPr sz="2800" b="0" i="0" kern="1200">
                <a:solidFill>
                  <a:schemeClr val="accent1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B09400"/>
              </a:buClr>
              <a:buFont typeface="Wingdings" pitchFamily="2" charset="2"/>
              <a:buChar char="§"/>
              <a:defRPr sz="2400" b="0" i="0" kern="1200">
                <a:solidFill>
                  <a:schemeClr val="accent1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68908"/>
              </a:buClr>
              <a:buFont typeface="Wingdings" pitchFamily="2" charset="2"/>
              <a:buChar char="§"/>
              <a:defRPr sz="2000" b="0" i="0" kern="1200">
                <a:solidFill>
                  <a:schemeClr val="accent1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68908"/>
              </a:buClr>
              <a:buFont typeface="Wingdings" pitchFamily="2" charset="2"/>
              <a:buChar char="§"/>
              <a:defRPr sz="2000" b="0" i="0" kern="1200">
                <a:solidFill>
                  <a:schemeClr val="accent1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b="1" dirty="0" smtClean="0">
                <a:latin typeface="+mn-lt"/>
              </a:rPr>
              <a:t>Goals</a:t>
            </a:r>
          </a:p>
          <a:p>
            <a:pPr lvl="1"/>
            <a:r>
              <a:rPr lang="en-US" sz="2400" dirty="0" smtClean="0">
                <a:latin typeface="+mn-lt"/>
              </a:rPr>
              <a:t>To re-organize the content by grouping </a:t>
            </a:r>
            <a:r>
              <a:rPr lang="en-US" sz="2400" dirty="0" smtClean="0">
                <a:latin typeface="+mn-lt"/>
              </a:rPr>
              <a:t>like-</a:t>
            </a:r>
            <a:r>
              <a:rPr lang="en-US" sz="2400" dirty="0" smtClean="0">
                <a:latin typeface="+mn-lt"/>
              </a:rPr>
              <a:t>content together to </a:t>
            </a:r>
            <a:r>
              <a:rPr lang="en-US" sz="2400" dirty="0" smtClean="0">
                <a:latin typeface="+mn-lt"/>
              </a:rPr>
              <a:t>make it easier for users to </a:t>
            </a:r>
            <a:r>
              <a:rPr lang="en-US" sz="2400" dirty="0" smtClean="0">
                <a:latin typeface="+mn-lt"/>
              </a:rPr>
              <a:t>find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what they are looking for.</a:t>
            </a:r>
          </a:p>
          <a:p>
            <a:pPr lvl="1"/>
            <a:r>
              <a:rPr lang="en-US" sz="2400" dirty="0" smtClean="0">
                <a:latin typeface="+mn-lt"/>
              </a:rPr>
              <a:t>To make important content like Protocols, Campaigns more prominent.</a:t>
            </a:r>
          </a:p>
          <a:p>
            <a:pPr lvl="1"/>
            <a:r>
              <a:rPr lang="en-US" sz="2400" dirty="0" smtClean="0">
                <a:latin typeface="+mn-lt"/>
              </a:rPr>
              <a:t>To improve section and content titles so </a:t>
            </a:r>
            <a:r>
              <a:rPr lang="en-US" sz="2400" dirty="0" smtClean="0">
                <a:latin typeface="+mn-lt"/>
              </a:rPr>
              <a:t>users are clear what’s inside.</a:t>
            </a:r>
            <a:endParaRPr lang="en-US" sz="2400" dirty="0">
              <a:latin typeface="+mn-lt"/>
            </a:endParaRPr>
          </a:p>
          <a:p>
            <a:pPr lvl="2"/>
            <a:endParaRPr lang="en-US" dirty="0" smtClean="0"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351" y="1306735"/>
            <a:ext cx="2017182" cy="480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73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DE4B6ED-C682-3F4C-AC9E-9D6299E5B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19" y="1138350"/>
            <a:ext cx="6428581" cy="938587"/>
          </a:xfrm>
        </p:spPr>
        <p:txBody>
          <a:bodyPr/>
          <a:lstStyle/>
          <a:p>
            <a:r>
              <a:rPr lang="en-US" dirty="0" smtClean="0">
                <a:solidFill>
                  <a:srgbClr val="001676"/>
                </a:solidFill>
                <a:latin typeface="+mn-lt"/>
              </a:rPr>
              <a:t>Top Navigation – </a:t>
            </a:r>
            <a:r>
              <a:rPr lang="en-US" dirty="0" smtClean="0">
                <a:solidFill>
                  <a:srgbClr val="BF8D2E"/>
                </a:solidFill>
                <a:latin typeface="+mn-lt"/>
              </a:rPr>
              <a:t>About Section</a:t>
            </a:r>
            <a:endParaRPr lang="en-US" dirty="0">
              <a:solidFill>
                <a:srgbClr val="BF8D2E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149" y="1600201"/>
            <a:ext cx="2973572" cy="425565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AA456E4-0F62-AB44-8F1C-08765B5D8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2794" y="1866525"/>
            <a:ext cx="4089539" cy="4052520"/>
          </a:xfrm>
        </p:spPr>
        <p:txBody>
          <a:bodyPr>
            <a:normAutofit fontScale="92500" lnSpcReduction="10000"/>
          </a:bodyPr>
          <a:lstStyle/>
          <a:p>
            <a:pPr marL="0" indent="0">
              <a:buClr>
                <a:srgbClr val="BF8D2E"/>
              </a:buClr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b="1" dirty="0" smtClean="0">
                <a:latin typeface="+mn-lt"/>
              </a:rPr>
              <a:t>Problems</a:t>
            </a:r>
          </a:p>
          <a:p>
            <a:pPr lvl="1"/>
            <a:r>
              <a:rPr lang="en-US" sz="2200" dirty="0" smtClean="0">
                <a:latin typeface="+mn-lt"/>
              </a:rPr>
              <a:t>Some new users have stated that the website doesn’t do a good job explaining what GLOBE is, how the various components of the program work and what the benefits are. </a:t>
            </a:r>
          </a:p>
          <a:p>
            <a:pPr lvl="1"/>
            <a:r>
              <a:rPr lang="en-US" sz="2200" dirty="0" smtClean="0">
                <a:latin typeface="+mn-lt"/>
              </a:rPr>
              <a:t>Content that explains the program are </a:t>
            </a:r>
            <a:r>
              <a:rPr lang="en-US" sz="2200" dirty="0" smtClean="0">
                <a:latin typeface="+mn-lt"/>
              </a:rPr>
              <a:t>found in multiple locations (About, One-pagers under Support, in the Teacher’s Guide, Data Entry).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AA456E4-0F62-AB44-8F1C-08765B5D8015}"/>
              </a:ext>
            </a:extLst>
          </p:cNvPr>
          <p:cNvSpPr txBox="1">
            <a:spLocks/>
          </p:cNvSpPr>
          <p:nvPr/>
        </p:nvSpPr>
        <p:spPr>
          <a:xfrm>
            <a:off x="7772400" y="2304000"/>
            <a:ext cx="4089539" cy="361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50000"/>
                </a:schemeClr>
              </a:buClr>
              <a:buSzPct val="103000"/>
              <a:buFont typeface="Wingdings" pitchFamily="2" charset="2"/>
              <a:buChar char="§"/>
              <a:defRPr sz="2800" b="0" i="0" kern="1200">
                <a:solidFill>
                  <a:schemeClr val="accent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4AA00"/>
              </a:buClr>
              <a:buFont typeface="Wingdings" pitchFamily="2" charset="2"/>
              <a:buChar char="§"/>
              <a:defRPr sz="2800" b="0" i="0" kern="1200">
                <a:solidFill>
                  <a:schemeClr val="accent1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B09400"/>
              </a:buClr>
              <a:buFont typeface="Wingdings" pitchFamily="2" charset="2"/>
              <a:buChar char="§"/>
              <a:defRPr sz="2400" b="0" i="0" kern="1200">
                <a:solidFill>
                  <a:schemeClr val="accent1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68908"/>
              </a:buClr>
              <a:buFont typeface="Wingdings" pitchFamily="2" charset="2"/>
              <a:buChar char="§"/>
              <a:defRPr sz="2000" b="0" i="0" kern="1200">
                <a:solidFill>
                  <a:schemeClr val="accent1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68908"/>
              </a:buClr>
              <a:buFont typeface="Wingdings" pitchFamily="2" charset="2"/>
              <a:buChar char="§"/>
              <a:defRPr sz="2000" b="0" i="0" kern="1200">
                <a:solidFill>
                  <a:schemeClr val="accent1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b="1" dirty="0" smtClean="0">
                <a:latin typeface="+mn-lt"/>
              </a:rPr>
              <a:t>Goals</a:t>
            </a:r>
          </a:p>
          <a:p>
            <a:pPr lvl="1"/>
            <a:r>
              <a:rPr lang="en-US" sz="2200" dirty="0" smtClean="0">
                <a:latin typeface="+mn-lt"/>
              </a:rPr>
              <a:t>To consolidate </a:t>
            </a:r>
            <a:r>
              <a:rPr lang="en-US" sz="2200" dirty="0" smtClean="0">
                <a:latin typeface="+mn-lt"/>
              </a:rPr>
              <a:t>content </a:t>
            </a:r>
            <a:r>
              <a:rPr lang="en-US" sz="2200" dirty="0" smtClean="0">
                <a:latin typeface="+mn-lt"/>
              </a:rPr>
              <a:t>that helps new users </a:t>
            </a:r>
            <a:r>
              <a:rPr lang="en-US" sz="2200" dirty="0" smtClean="0">
                <a:latin typeface="+mn-lt"/>
              </a:rPr>
              <a:t>understand </a:t>
            </a:r>
            <a:r>
              <a:rPr lang="en-US" sz="2200" dirty="0" smtClean="0">
                <a:latin typeface="+mn-lt"/>
              </a:rPr>
              <a:t>the </a:t>
            </a:r>
            <a:r>
              <a:rPr lang="en-US" sz="2200" dirty="0" smtClean="0">
                <a:latin typeface="+mn-lt"/>
              </a:rPr>
              <a:t>GLOBE program.</a:t>
            </a:r>
          </a:p>
          <a:p>
            <a:pPr lvl="1"/>
            <a:r>
              <a:rPr lang="en-US" sz="2200" dirty="0" smtClean="0">
                <a:latin typeface="+mn-lt"/>
              </a:rPr>
              <a:t>To create content that clearly explains what GLOBE is and benefits of participating in the program. </a:t>
            </a:r>
          </a:p>
          <a:p>
            <a:pPr lvl="1"/>
            <a:r>
              <a:rPr lang="en-US" sz="2200" dirty="0" smtClean="0">
                <a:latin typeface="+mn-lt"/>
              </a:rPr>
              <a:t>To </a:t>
            </a:r>
            <a:r>
              <a:rPr lang="en-US" sz="2200" dirty="0" smtClean="0">
                <a:latin typeface="+mn-lt"/>
              </a:rPr>
              <a:t>provide examples of how members are using GLOBE through real-life examples and case studies.</a:t>
            </a:r>
            <a:endParaRPr lang="en-US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0581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ANNER-3-18-20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-PPT-Widescreen-AM-FINAL-review-6-30-20" id="{98D221E0-2691-A748-8556-BF1DC508B388}" vid="{A4790DA8-225F-6A43-9797-1023B604833D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-PPT-Widescreen-AM-FINAL-review-6-30-20" id="{98D221E0-2691-A748-8556-BF1DC508B388}" vid="{C0115413-62E2-7C43-A345-F09337FF288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5261</TotalTime>
  <Words>1003</Words>
  <Application>Microsoft Office PowerPoint</Application>
  <PresentationFormat>Widescreen</PresentationFormat>
  <Paragraphs>110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Helvetica Neue</vt:lpstr>
      <vt:lpstr>Helvetica Neue Light</vt:lpstr>
      <vt:lpstr>Wingdings</vt:lpstr>
      <vt:lpstr>Office Theme</vt:lpstr>
      <vt:lpstr>Custom Design</vt:lpstr>
      <vt:lpstr>Changing GLOBE’s Website Architecture </vt:lpstr>
      <vt:lpstr>Participate live through our Mobile App!</vt:lpstr>
      <vt:lpstr>Why Change the Site Architecture?</vt:lpstr>
      <vt:lpstr>Feedback from Teachers</vt:lpstr>
      <vt:lpstr>Feedback from Students</vt:lpstr>
      <vt:lpstr>Web Architecture – Top Navigation</vt:lpstr>
      <vt:lpstr>Top Navigation – Get Started Section</vt:lpstr>
      <vt:lpstr>Top Navigation – Do GLOBE Section</vt:lpstr>
      <vt:lpstr>Top Navigation – About Section</vt:lpstr>
      <vt:lpstr>Top Navigation – Get Trained Section</vt:lpstr>
      <vt:lpstr>Web Architecture – Top Navigation</vt:lpstr>
      <vt:lpstr>Web Architecture – Top Navigation</vt:lpstr>
      <vt:lpstr>My Page</vt:lpstr>
      <vt:lpstr>GLOBE Website Architecture – Wireframes</vt:lpstr>
      <vt:lpstr>GLOBE Website Architecture – Wireframes</vt:lpstr>
      <vt:lpstr>Wireframes Demo</vt:lpstr>
      <vt:lpstr>New Page Design – Get Started</vt:lpstr>
      <vt:lpstr>New Page Design</vt:lpstr>
      <vt:lpstr>Virtual Meeting Notes</vt:lpstr>
      <vt:lpstr>Questions?</vt:lpstr>
      <vt:lpstr>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 Paul Glaser</dc:creator>
  <cp:lastModifiedBy>cornlew</cp:lastModifiedBy>
  <cp:revision>79</cp:revision>
  <dcterms:created xsi:type="dcterms:W3CDTF">2020-06-30T18:55:57Z</dcterms:created>
  <dcterms:modified xsi:type="dcterms:W3CDTF">2020-07-11T03:28:04Z</dcterms:modified>
</cp:coreProperties>
</file>