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5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2"/>
  </p:notesMasterIdLst>
  <p:sldIdLst>
    <p:sldId id="256" r:id="rId2"/>
    <p:sldId id="459" r:id="rId3"/>
    <p:sldId id="458" r:id="rId4"/>
    <p:sldId id="382" r:id="rId5"/>
    <p:sldId id="383" r:id="rId6"/>
    <p:sldId id="448" r:id="rId7"/>
    <p:sldId id="384" r:id="rId8"/>
    <p:sldId id="386" r:id="rId9"/>
    <p:sldId id="393" r:id="rId10"/>
    <p:sldId id="387" r:id="rId11"/>
    <p:sldId id="395" r:id="rId12"/>
    <p:sldId id="451" r:id="rId13"/>
    <p:sldId id="452" r:id="rId14"/>
    <p:sldId id="389" r:id="rId15"/>
    <p:sldId id="390" r:id="rId16"/>
    <p:sldId id="391" r:id="rId17"/>
    <p:sldId id="404" r:id="rId18"/>
    <p:sldId id="397" r:id="rId19"/>
    <p:sldId id="406" r:id="rId20"/>
    <p:sldId id="407" r:id="rId21"/>
    <p:sldId id="408" r:id="rId22"/>
    <p:sldId id="392" r:id="rId23"/>
    <p:sldId id="394" r:id="rId24"/>
    <p:sldId id="396" r:id="rId25"/>
    <p:sldId id="405" r:id="rId26"/>
    <p:sldId id="399" r:id="rId27"/>
    <p:sldId id="464" r:id="rId28"/>
    <p:sldId id="401" r:id="rId29"/>
    <p:sldId id="402" r:id="rId30"/>
    <p:sldId id="403" r:id="rId31"/>
    <p:sldId id="409" r:id="rId32"/>
    <p:sldId id="410" r:id="rId33"/>
    <p:sldId id="454" r:id="rId34"/>
    <p:sldId id="455" r:id="rId35"/>
    <p:sldId id="413" r:id="rId36"/>
    <p:sldId id="419" r:id="rId37"/>
    <p:sldId id="411" r:id="rId38"/>
    <p:sldId id="420" r:id="rId39"/>
    <p:sldId id="463" r:id="rId40"/>
    <p:sldId id="412" r:id="rId41"/>
    <p:sldId id="414" r:id="rId42"/>
    <p:sldId id="427" r:id="rId43"/>
    <p:sldId id="428" r:id="rId44"/>
    <p:sldId id="429" r:id="rId45"/>
    <p:sldId id="430" r:id="rId46"/>
    <p:sldId id="423" r:id="rId47"/>
    <p:sldId id="424" r:id="rId48"/>
    <p:sldId id="425" r:id="rId49"/>
    <p:sldId id="426" r:id="rId50"/>
    <p:sldId id="436" r:id="rId51"/>
    <p:sldId id="432" r:id="rId52"/>
    <p:sldId id="433" r:id="rId53"/>
    <p:sldId id="434" r:id="rId54"/>
    <p:sldId id="431" r:id="rId55"/>
    <p:sldId id="435" r:id="rId56"/>
    <p:sldId id="444" r:id="rId57"/>
    <p:sldId id="445" r:id="rId58"/>
    <p:sldId id="441" r:id="rId59"/>
    <p:sldId id="442" r:id="rId60"/>
    <p:sldId id="438" r:id="rId61"/>
    <p:sldId id="443" r:id="rId62"/>
    <p:sldId id="446" r:id="rId63"/>
    <p:sldId id="449" r:id="rId64"/>
    <p:sldId id="450" r:id="rId65"/>
    <p:sldId id="439" r:id="rId66"/>
    <p:sldId id="447" r:id="rId67"/>
    <p:sldId id="417" r:id="rId68"/>
    <p:sldId id="460" r:id="rId69"/>
    <p:sldId id="456" r:id="rId70"/>
    <p:sldId id="288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676"/>
    <a:srgbClr val="1A2E5A"/>
    <a:srgbClr val="BE8E2D"/>
    <a:srgbClr val="9B2600"/>
    <a:srgbClr val="2948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433"/>
    <p:restoredTop sz="86400"/>
  </p:normalViewPr>
  <p:slideViewPr>
    <p:cSldViewPr snapToGrid="0" snapToObjects="1">
      <p:cViewPr varScale="1">
        <p:scale>
          <a:sx n="85" d="100"/>
          <a:sy n="85" d="100"/>
        </p:scale>
        <p:origin x="82" y="197"/>
      </p:cViewPr>
      <p:guideLst/>
    </p:cSldViewPr>
  </p:slideViewPr>
  <p:outlineViewPr>
    <p:cViewPr>
      <p:scale>
        <a:sx n="33" d="100"/>
        <a:sy n="33" d="100"/>
      </p:scale>
      <p:origin x="0" y="-61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52EF7E-0CAB-6945-97A4-C9C3E5E751BF}" type="datetimeFigureOut">
              <a:rPr lang="en-US" smtClean="0"/>
              <a:t>7/14/2020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B440B-BFA0-BC46-8D61-0F0B82F37D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375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2272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e.gov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hyperlink" Target="https://twitter.com/GLOBEProgram/" TargetMode="External"/><Relationship Id="rId3" Type="http://schemas.openxmlformats.org/officeDocument/2006/relationships/hyperlink" Target="https://www.globe.gov/" TargetMode="External"/><Relationship Id="rId7" Type="http://schemas.openxmlformats.org/officeDocument/2006/relationships/hyperlink" Target="https://www.youtube.com/user/globeprogram/" TargetMode="External"/><Relationship Id="rId12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hyperlink" Target="https://www.instagram.com/globeprogram/" TargetMode="External"/><Relationship Id="rId5" Type="http://schemas.openxmlformats.org/officeDocument/2006/relationships/hyperlink" Target="https://www.facebook.com/TheGLOBEProgram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hyperlink" Target="https://www.pinterest.com/globeprogram/" TargetMode="External"/><Relationship Id="rId14" Type="http://schemas.openxmlformats.org/officeDocument/2006/relationships/image" Target="../media/image1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globe.gov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5">
            <a:extLst>
              <a:ext uri="{FF2B5EF4-FFF2-40B4-BE49-F238E27FC236}">
                <a16:creationId xmlns:a16="http://schemas.microsoft.com/office/drawing/2014/main" id="{D6706374-E286-D14E-AF08-639A72B44182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3933245" y="1280161"/>
            <a:ext cx="7321896" cy="1142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B26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 dirty="0"/>
              <a:t>ADD TITLE</a:t>
            </a:r>
            <a:endParaRPr dirty="0"/>
          </a:p>
        </p:txBody>
      </p:sp>
      <p:sp>
        <p:nvSpPr>
          <p:cNvPr id="8" name="Shape 16">
            <a:extLst>
              <a:ext uri="{FF2B5EF4-FFF2-40B4-BE49-F238E27FC236}">
                <a16:creationId xmlns:a16="http://schemas.microsoft.com/office/drawing/2014/main" id="{A18EFABB-21E3-D94B-A3FE-A7F842EB4813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4693475" y="2932695"/>
            <a:ext cx="5801437" cy="906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  <a:defRPr sz="24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7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None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160"/>
              <a:buFont typeface="Arial"/>
              <a:buNone/>
              <a:defRPr sz="16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160"/>
              <a:buFont typeface="Arial"/>
              <a:buNone/>
              <a:defRPr sz="16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ADD SUBTITLE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EA07A5-C245-1E4E-B158-F637FB28C5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92651" y="4186239"/>
            <a:ext cx="5801783" cy="8096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Add date here</a:t>
            </a:r>
          </a:p>
          <a:p>
            <a:pPr lvl="1"/>
            <a:endParaRPr lang="en-US" dirty="0"/>
          </a:p>
        </p:txBody>
      </p:sp>
      <p:pic>
        <p:nvPicPr>
          <p:cNvPr id="6" name="Picture 5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FE5C673D-63CC-3249-9847-5724130F92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7097" y="1023731"/>
            <a:ext cx="4884904" cy="5198166"/>
          </a:xfrm>
          <a:prstGeom prst="rect">
            <a:avLst/>
          </a:prstGeom>
        </p:spPr>
      </p:pic>
      <p:pic>
        <p:nvPicPr>
          <p:cNvPr id="10" name="Picture 9" descr="Students from the GLOBE community carrying a giant inflatable globe through a town." title="Kids with globe">
            <a:extLst>
              <a:ext uri="{FF2B5EF4-FFF2-40B4-BE49-F238E27FC236}">
                <a16:creationId xmlns:a16="http://schemas.microsoft.com/office/drawing/2014/main" id="{212C0941-D22A-8549-9296-85D17ABB92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212" t="4444" r="29996" b="41926"/>
          <a:stretch/>
        </p:blipFill>
        <p:spPr>
          <a:xfrm>
            <a:off x="7530465" y="335282"/>
            <a:ext cx="3984888" cy="395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15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-Four content lef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23630" y="1445743"/>
            <a:ext cx="6239567" cy="4656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1A2E5A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402" y="990601"/>
            <a:ext cx="3301999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60400" y="2625507"/>
            <a:ext cx="33020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60400" y="4260414"/>
            <a:ext cx="33020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23263" y="1911351"/>
            <a:ext cx="6239933" cy="3269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9488D"/>
                </a:solidFill>
              </a:defRPr>
            </a:lvl1pPr>
            <a:lvl2pPr>
              <a:defRPr sz="1800" b="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722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Three content left-Header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7ED64E-D1B6-374E-97DE-9F07AE7B53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0" y="718599"/>
            <a:ext cx="5266267" cy="2685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6B2201BF-B7D6-6C4B-948E-381E4F7EF35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3486150"/>
            <a:ext cx="2599267" cy="2654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14BA6D-5849-D54B-ABB3-65AB2B7DC6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3335" y="1593717"/>
            <a:ext cx="5943600" cy="40087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EBCB61C0-8ED7-B342-8721-0F0336031AF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667000" y="3486150"/>
            <a:ext cx="2599267" cy="2654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A9E6B6-1CA5-5943-8DE2-1EDCF913D6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3335" y="1093202"/>
            <a:ext cx="5943600" cy="424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rgbClr val="9B2600"/>
                </a:solidFill>
              </a:defRPr>
            </a:lvl1pPr>
          </a:lstStyle>
          <a:p>
            <a:pPr lvl="0"/>
            <a:r>
              <a:rPr lang="en-US" dirty="0"/>
              <a:t>Edit Header</a:t>
            </a:r>
          </a:p>
        </p:txBody>
      </p:sp>
    </p:spTree>
    <p:extLst>
      <p:ext uri="{BB962C8B-B14F-4D97-AF65-F5344CB8AC3E}">
        <p14:creationId xmlns:p14="http://schemas.microsoft.com/office/powerpoint/2010/main" val="1872089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-Header Above-4 contents-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0399" y="1003121"/>
            <a:ext cx="10938935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60402" y="1578289"/>
            <a:ext cx="2684305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8FC617E-0FF3-E443-B0A0-08863900566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411945" y="1578289"/>
            <a:ext cx="2684305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0D6359E-D8AA-F440-80A6-C9348BEF4A8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163488" y="1578289"/>
            <a:ext cx="2684305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DDCD515-838D-2243-A767-2C95A5D7DD87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915029" y="1578289"/>
            <a:ext cx="2684305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17F96A0-08A5-634C-ABF5-03BC1E3EED63}"/>
              </a:ext>
            </a:extLst>
          </p:cNvPr>
          <p:cNvSpPr txBox="1">
            <a:spLocks/>
          </p:cNvSpPr>
          <p:nvPr userDrawn="1"/>
        </p:nvSpPr>
        <p:spPr>
          <a:xfrm>
            <a:off x="626782" y="5010646"/>
            <a:ext cx="10938935" cy="40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rgbClr val="29488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000" dirty="0"/>
              <a:t>Edit cutline explaining contents above</a:t>
            </a:r>
          </a:p>
        </p:txBody>
      </p:sp>
    </p:spTree>
    <p:extLst>
      <p:ext uri="{BB962C8B-B14F-4D97-AF65-F5344CB8AC3E}">
        <p14:creationId xmlns:p14="http://schemas.microsoft.com/office/powerpoint/2010/main" val="2079451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-Title Above-Two Conten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0399" y="1003121"/>
            <a:ext cx="10780644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60400" y="1564314"/>
            <a:ext cx="5318981" cy="413445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667CC1-C29B-EC43-9118-ED46F2960BB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22063" y="1564314"/>
            <a:ext cx="5318981" cy="413445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808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-Two content-cutline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302EA8F-7162-0C42-A536-31F1F21C83E1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968780" y="715618"/>
            <a:ext cx="5576515" cy="454939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861DCA7-28AC-F54B-93B5-3D4C3E36710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715618"/>
            <a:ext cx="5767917" cy="4550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0400" y="5353050"/>
            <a:ext cx="10884896" cy="5524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>
                <a:solidFill>
                  <a:srgbClr val="29488D"/>
                </a:solidFill>
              </a:defRPr>
            </a:lvl1pPr>
          </a:lstStyle>
          <a:p>
            <a:r>
              <a:rPr lang="en-US" dirty="0"/>
              <a:t>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2517141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-One conten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" y="702918"/>
            <a:ext cx="5629524" cy="54121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69166" y="1179212"/>
            <a:ext cx="5484633" cy="404513"/>
          </a:xfrm>
          <a:prstGeom prst="rect">
            <a:avLst/>
          </a:prstGeom>
        </p:spPr>
        <p:txBody>
          <a:bodyPr tIns="0">
            <a:normAutofit/>
          </a:bodyPr>
          <a:lstStyle>
            <a:lvl1pPr algn="l">
              <a:defRPr sz="2000" b="1">
                <a:solidFill>
                  <a:srgbClr val="9B2600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F15AF3-EB7C-3C43-BC11-04DFEE331C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9166" y="1604662"/>
            <a:ext cx="5484633" cy="4057650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  <a:lvl2pPr>
              <a:buClr>
                <a:srgbClr val="0E7FC4"/>
              </a:buClr>
              <a:defRPr sz="1400"/>
            </a:lvl2pPr>
            <a:lvl3pPr>
              <a:defRPr sz="1400"/>
            </a:lvl3pPr>
            <a:lvl4pPr>
              <a:defRPr sz="2000"/>
            </a:lvl4pPr>
          </a:lstStyle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01697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One content-bullet cascade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60401" y="904776"/>
            <a:ext cx="4601409" cy="50007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C29383-E0AF-5E4E-BC2C-DCEBAB440A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4671" y="1925053"/>
            <a:ext cx="5977467" cy="36961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  <a:p>
            <a:pPr lvl="3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035EE96-A57A-B046-8CB9-3C511C82EDDD}"/>
              </a:ext>
            </a:extLst>
          </p:cNvPr>
          <p:cNvSpPr txBox="1">
            <a:spLocks/>
          </p:cNvSpPr>
          <p:nvPr userDrawn="1"/>
        </p:nvSpPr>
        <p:spPr>
          <a:xfrm>
            <a:off x="5504671" y="1212785"/>
            <a:ext cx="5977467" cy="51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>
                <a:solidFill>
                  <a:srgbClr val="1A2E5A"/>
                </a:solidFill>
              </a:rPr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4143351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-Left one content-right-Header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" y="736600"/>
            <a:ext cx="5261809" cy="539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C29383-E0AF-5E4E-BC2C-DCEBAB440A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43440" y="2138775"/>
            <a:ext cx="5977467" cy="113130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600" b="0">
                <a:solidFill>
                  <a:srgbClr val="29488D"/>
                </a:solidFill>
              </a:defRPr>
            </a:lvl1pPr>
            <a:lvl2pPr>
              <a:defRPr/>
            </a:lvl2pPr>
            <a:lvl3pPr marL="914400" indent="0">
              <a:buNone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paragraph to be about three to four sentences long at the most. Second sentence will add more information. The third sentence will be added here.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035EE96-A57A-B046-8CB9-3C511C82EDDD}"/>
              </a:ext>
            </a:extLst>
          </p:cNvPr>
          <p:cNvSpPr txBox="1">
            <a:spLocks/>
          </p:cNvSpPr>
          <p:nvPr userDrawn="1"/>
        </p:nvSpPr>
        <p:spPr>
          <a:xfrm>
            <a:off x="5543440" y="1295995"/>
            <a:ext cx="5977467" cy="51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>
                <a:solidFill>
                  <a:srgbClr val="BE8E2D"/>
                </a:solidFill>
              </a:rPr>
              <a:t>Edit Header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F0918CC-BAD8-4E43-B644-2D3F7D1F2A2A}"/>
              </a:ext>
            </a:extLst>
          </p:cNvPr>
          <p:cNvSpPr txBox="1">
            <a:spLocks/>
          </p:cNvSpPr>
          <p:nvPr userDrawn="1"/>
        </p:nvSpPr>
        <p:spPr>
          <a:xfrm>
            <a:off x="5543440" y="1843837"/>
            <a:ext cx="5977467" cy="2852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solidFill>
                  <a:srgbClr val="29488D"/>
                </a:solidFill>
              </a:rPr>
              <a:t>Edit Paragraph subhead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0305D9B-6568-7C40-A80D-0304C4918A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43440" y="3679316"/>
            <a:ext cx="5977467" cy="113130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600" b="0">
                <a:solidFill>
                  <a:srgbClr val="29488D"/>
                </a:solidFill>
              </a:defRPr>
            </a:lvl1pPr>
            <a:lvl2pPr>
              <a:defRPr/>
            </a:lvl2pPr>
            <a:lvl3pPr marL="914400" indent="0">
              <a:buNone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paragraph to be about three to four sentences long at the most. Second sentence will add more information. The third sentence will be added here.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CD2498A-3FD6-9E46-9563-FDB90648D5A0}"/>
              </a:ext>
            </a:extLst>
          </p:cNvPr>
          <p:cNvSpPr txBox="1">
            <a:spLocks/>
          </p:cNvSpPr>
          <p:nvPr userDrawn="1"/>
        </p:nvSpPr>
        <p:spPr>
          <a:xfrm>
            <a:off x="5543440" y="3394067"/>
            <a:ext cx="5899928" cy="2852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solidFill>
                  <a:srgbClr val="29488D"/>
                </a:solidFill>
              </a:rPr>
              <a:t>Edit Paragraph subhead</a:t>
            </a:r>
          </a:p>
        </p:txBody>
      </p:sp>
    </p:spTree>
    <p:extLst>
      <p:ext uri="{BB962C8B-B14F-4D97-AF65-F5344CB8AC3E}">
        <p14:creationId xmlns:p14="http://schemas.microsoft.com/office/powerpoint/2010/main" val="3496448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-Picture left-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5">
            <a:extLst>
              <a:ext uri="{FF2B5EF4-FFF2-40B4-BE49-F238E27FC236}">
                <a16:creationId xmlns:a16="http://schemas.microsoft.com/office/drawing/2014/main" id="{EF424991-27D8-F44B-B92B-6E0570DA99AF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1" y="731520"/>
            <a:ext cx="5441483" cy="5380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  <a:defRPr sz="1600" b="1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7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None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Click icon to insert picture</a:t>
            </a:r>
            <a:endParaRPr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332120-1322-9843-9013-62AF3326F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4939" y="1684421"/>
            <a:ext cx="5486400" cy="41388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solidFill>
                  <a:srgbClr val="1A2E5A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A38DBA7-5605-1140-8560-DEC3AE812A23}"/>
              </a:ext>
            </a:extLst>
          </p:cNvPr>
          <p:cNvSpPr txBox="1">
            <a:spLocks/>
          </p:cNvSpPr>
          <p:nvPr userDrawn="1"/>
        </p:nvSpPr>
        <p:spPr>
          <a:xfrm>
            <a:off x="5894939" y="2202583"/>
            <a:ext cx="5486400" cy="413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rgbClr val="1A2E5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750595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-Three content left-Header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45829" y="1661643"/>
            <a:ext cx="6358467" cy="497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9B2600"/>
                </a:solidFill>
              </a:defRPr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401" y="990601"/>
            <a:ext cx="30734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60400" y="2625507"/>
            <a:ext cx="30734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60400" y="4260414"/>
            <a:ext cx="30734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45829" y="2216152"/>
            <a:ext cx="6358467" cy="16319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>
                <a:solidFill>
                  <a:srgbClr val="29488D"/>
                </a:solidFill>
              </a:defRPr>
            </a:lvl1pPr>
          </a:lstStyle>
          <a:p>
            <a:pPr lvl="0"/>
            <a:r>
              <a:rPr lang="en-US" dirty="0"/>
              <a:t>Edit text </a:t>
            </a:r>
          </a:p>
        </p:txBody>
      </p:sp>
    </p:spTree>
    <p:extLst>
      <p:ext uri="{BB962C8B-B14F-4D97-AF65-F5344CB8AC3E}">
        <p14:creationId xmlns:p14="http://schemas.microsoft.com/office/powerpoint/2010/main" val="1221882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bove-Header and bullets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0401" y="878829"/>
            <a:ext cx="10810681" cy="55240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14BA6D-5849-D54B-ABB3-65AB2B7DC6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401" y="1518700"/>
            <a:ext cx="6697207" cy="40087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7ED64E-D1B6-374E-97DE-9F07AE7B53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583409" y="1518699"/>
            <a:ext cx="3887673" cy="19003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BADCB4C3-0B73-2049-979A-150889CF877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583408" y="3539656"/>
            <a:ext cx="3887673" cy="19878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230978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hree content left-Header blue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45829" y="1661643"/>
            <a:ext cx="6358467" cy="497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29488D"/>
                </a:solidFill>
              </a:defRPr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401" y="990601"/>
            <a:ext cx="30734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60400" y="2625507"/>
            <a:ext cx="30734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60400" y="4260414"/>
            <a:ext cx="30734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45829" y="2216152"/>
            <a:ext cx="6358467" cy="16319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>
                <a:solidFill>
                  <a:srgbClr val="29488D"/>
                </a:solidFill>
              </a:defRPr>
            </a:lvl1pPr>
          </a:lstStyle>
          <a:p>
            <a:pPr lvl="0"/>
            <a:r>
              <a:rPr lang="en-US" dirty="0"/>
              <a:t>Edit text </a:t>
            </a:r>
          </a:p>
        </p:txBody>
      </p:sp>
    </p:spTree>
    <p:extLst>
      <p:ext uri="{BB962C8B-B14F-4D97-AF65-F5344CB8AC3E}">
        <p14:creationId xmlns:p14="http://schemas.microsoft.com/office/powerpoint/2010/main" val="22305801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hree content left-Header gold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45829" y="1661643"/>
            <a:ext cx="6358467" cy="497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solidFill>
                  <a:srgbClr val="BE8E2D"/>
                </a:solidFill>
              </a:defRPr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401" y="990601"/>
            <a:ext cx="30734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60400" y="2625507"/>
            <a:ext cx="30734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60400" y="4260414"/>
            <a:ext cx="30734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45829" y="2216152"/>
            <a:ext cx="6358467" cy="16319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>
                <a:solidFill>
                  <a:srgbClr val="29488D"/>
                </a:solidFill>
              </a:defRPr>
            </a:lvl1pPr>
          </a:lstStyle>
          <a:p>
            <a:pPr lvl="0"/>
            <a:r>
              <a:rPr lang="en-US" dirty="0"/>
              <a:t>Edit text </a:t>
            </a:r>
          </a:p>
        </p:txBody>
      </p:sp>
    </p:spTree>
    <p:extLst>
      <p:ext uri="{BB962C8B-B14F-4D97-AF65-F5344CB8AC3E}">
        <p14:creationId xmlns:p14="http://schemas.microsoft.com/office/powerpoint/2010/main" val="1300694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-Three content lef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23630" y="1445743"/>
            <a:ext cx="6239567" cy="4656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1A2E5A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402" y="990601"/>
            <a:ext cx="3301999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60400" y="2625507"/>
            <a:ext cx="33020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60400" y="4260414"/>
            <a:ext cx="33020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23263" y="1911351"/>
            <a:ext cx="6239933" cy="3269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9488D"/>
                </a:solidFill>
              </a:defRPr>
            </a:lvl1pPr>
            <a:lvl2pPr>
              <a:defRPr sz="1800" b="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980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-Three content left-Brick Header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23630" y="1445743"/>
            <a:ext cx="6239567" cy="4656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9B2600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60402" y="990601"/>
            <a:ext cx="3301999" cy="1645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on an icon to add object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60400" y="2625507"/>
            <a:ext cx="3302000" cy="1645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on an icon to add object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60400" y="4260414"/>
            <a:ext cx="3302000" cy="1645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on an icon to add object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23263" y="1911351"/>
            <a:ext cx="6239933" cy="3269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9488D"/>
                </a:solidFill>
              </a:defRPr>
            </a:lvl1pPr>
            <a:lvl2pPr>
              <a:defRPr sz="1800" b="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2754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hree content left-Gold Header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23630" y="1445743"/>
            <a:ext cx="6239567" cy="4656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solidFill>
                  <a:srgbClr val="BE8E2D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402" y="990601"/>
            <a:ext cx="3301999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60400" y="2625507"/>
            <a:ext cx="33020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60400" y="4260414"/>
            <a:ext cx="33020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23263" y="1911351"/>
            <a:ext cx="6239933" cy="3269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9488D"/>
                </a:solidFill>
              </a:defRPr>
            </a:lvl1pPr>
            <a:lvl2pPr>
              <a:defRPr sz="1800" b="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310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-MEDIA-VIDEO-Full-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BABC69B6-BBD3-5048-9D38-98A97F60ED27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722313"/>
            <a:ext cx="12192000" cy="5389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545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-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0781" y="1107000"/>
            <a:ext cx="6378343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RESOURCES</a:t>
            </a:r>
          </a:p>
        </p:txBody>
      </p:sp>
      <p:pic>
        <p:nvPicPr>
          <p:cNvPr id="3" name="Picture 2" descr="left_globe.png">
            <a:extLst>
              <a:ext uri="{FF2B5EF4-FFF2-40B4-BE49-F238E27FC236}">
                <a16:creationId xmlns:a16="http://schemas.microsoft.com/office/drawing/2014/main" id="{CF75B0C0-9BD0-EB41-9225-91CA06FFFE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833016"/>
            <a:ext cx="3633119" cy="5201965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60781" y="1785743"/>
            <a:ext cx="6378343" cy="411975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369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-Resources-three objec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075B45-AD9F-624C-9BE9-E4F124683B6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-8465" y="717552"/>
            <a:ext cx="3657599" cy="1665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5E84CF7-4F55-774F-A728-E1EC71F23A51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-8467" y="2486025"/>
            <a:ext cx="3657600" cy="16674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1689D8D-E277-0948-B4B0-FC90D26F7F78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-8467" y="4260414"/>
            <a:ext cx="3657600" cy="1867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6781" y="1107001"/>
            <a:ext cx="7304687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RESOURCES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06781" y="1785744"/>
            <a:ext cx="7304687" cy="411975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685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-Resources left-One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075B45-AD9F-624C-9BE9-E4F124683B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35333" y="711200"/>
            <a:ext cx="4656667" cy="541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01" y="967302"/>
            <a:ext cx="6756400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RESOURCES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400" y="1541488"/>
            <a:ext cx="6756401" cy="4364012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7088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-LINKS Globe lef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0781" y="1107000"/>
            <a:ext cx="6378343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LINKS</a:t>
            </a:r>
          </a:p>
        </p:txBody>
      </p:sp>
      <p:pic>
        <p:nvPicPr>
          <p:cNvPr id="3" name="Picture 2" descr="left_globe.png">
            <a:extLst>
              <a:ext uri="{FF2B5EF4-FFF2-40B4-BE49-F238E27FC236}">
                <a16:creationId xmlns:a16="http://schemas.microsoft.com/office/drawing/2014/main" id="{CF75B0C0-9BD0-EB41-9225-91CA06FFFE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833016"/>
            <a:ext cx="3633119" cy="5201965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60781" y="1785743"/>
            <a:ext cx="6378343" cy="411975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906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Title - Bullets - Four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0401" y="878829"/>
            <a:ext cx="10810681" cy="55240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14BA6D-5849-D54B-ABB3-65AB2B7DC6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401" y="1686125"/>
            <a:ext cx="6545084" cy="40087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7ED64E-D1B6-374E-97DE-9F07AE7B53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377347" y="1698998"/>
            <a:ext cx="2013952" cy="19457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7C92ADC1-522D-C646-B5D8-4E2C1449CF2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377347" y="3762063"/>
            <a:ext cx="2013952" cy="19457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B469994D-BAF6-8F48-AE67-788918D60C3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457129" y="1698998"/>
            <a:ext cx="2013952" cy="19457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D003CCF5-EA19-3742-A8EF-BF667D5765D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457129" y="3762063"/>
            <a:ext cx="2013952" cy="19457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754487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-LINKS-three objec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075B45-AD9F-624C-9BE9-E4F124683B6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-8465" y="717551"/>
            <a:ext cx="3717581" cy="17358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6781" y="1107001"/>
            <a:ext cx="7304687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LINKS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06781" y="1785744"/>
            <a:ext cx="7304687" cy="411975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F49A2B6-7ACE-A543-88F7-2EC77F32882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-8465" y="2512007"/>
            <a:ext cx="3717581" cy="17358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68A2827-C4C0-3847-83D6-1F334C100E2F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-8465" y="4306463"/>
            <a:ext cx="3717581" cy="18024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303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KS left-One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075B45-AD9F-624C-9BE9-E4F124683B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35333" y="711200"/>
            <a:ext cx="4656667" cy="541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01" y="967302"/>
            <a:ext cx="6756400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LINKS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400" y="1541488"/>
            <a:ext cx="6756401" cy="4364012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800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LOBE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CDE43E-86A8-254A-A68B-DFF0F73540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35072"/>
            <a:ext cx="12192000" cy="4175074"/>
          </a:xfrm>
          <a:prstGeom prst="rect">
            <a:avLst/>
          </a:prstGeom>
          <a:effectLst>
            <a:outerShdw blurRad="3810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936345-D1E0-194D-ACE7-FD06E0F388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58951" y="5053014"/>
            <a:ext cx="9342967" cy="3948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Header Here</a:t>
            </a:r>
          </a:p>
          <a:p>
            <a:pPr lvl="1"/>
            <a:endParaRPr lang="en-US" dirty="0"/>
          </a:p>
        </p:txBody>
      </p:sp>
      <p:sp>
        <p:nvSpPr>
          <p:cNvPr id="9" name="TextBox 8">
            <a:hlinkClick r:id="rId3"/>
            <a:extLst>
              <a:ext uri="{FF2B5EF4-FFF2-40B4-BE49-F238E27FC236}">
                <a16:creationId xmlns:a16="http://schemas.microsoft.com/office/drawing/2014/main" id="{1788F8DA-CBCF-8D4D-B073-7558B858F80E}"/>
              </a:ext>
            </a:extLst>
          </p:cNvPr>
          <p:cNvSpPr txBox="1"/>
          <p:nvPr userDrawn="1"/>
        </p:nvSpPr>
        <p:spPr>
          <a:xfrm>
            <a:off x="1758951" y="5536168"/>
            <a:ext cx="9342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BE8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GLOBE Countries and Members Map</a:t>
            </a:r>
          </a:p>
        </p:txBody>
      </p:sp>
    </p:spTree>
    <p:extLst>
      <p:ext uri="{BB962C8B-B14F-4D97-AF65-F5344CB8AC3E}">
        <p14:creationId xmlns:p14="http://schemas.microsoft.com/office/powerpoint/2010/main" val="1217661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-MORE Info About GLO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21A2735-0204-C146-842A-909D023860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9" y="664144"/>
            <a:ext cx="12192000" cy="3522847"/>
          </a:xfrm>
          <a:prstGeom prst="rect">
            <a:avLst/>
          </a:prstGeom>
          <a:ln w="3175">
            <a:noFill/>
          </a:ln>
          <a:effectLst>
            <a:outerShdw blurRad="304800" dist="1016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Shape 73">
            <a:hlinkClick r:id="rId3"/>
            <a:extLst>
              <a:ext uri="{FF2B5EF4-FFF2-40B4-BE49-F238E27FC236}">
                <a16:creationId xmlns:a16="http://schemas.microsoft.com/office/drawing/2014/main" id="{E3D98638-21BB-4240-9F5A-63AECA10FFCF}"/>
              </a:ext>
            </a:extLst>
          </p:cNvPr>
          <p:cNvSpPr txBox="1"/>
          <p:nvPr userDrawn="1"/>
        </p:nvSpPr>
        <p:spPr>
          <a:xfrm>
            <a:off x="757189" y="4365671"/>
            <a:ext cx="10562121" cy="443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rPr>
              <a:t>More Information About The GLOBE Program</a:t>
            </a: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0ED28ED7-9F91-FE45-9232-2B1C48F923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6401" y="5247605"/>
            <a:ext cx="587729" cy="394046"/>
          </a:xfrm>
          <a:prstGeom prst="rect">
            <a:avLst/>
          </a:prstGeom>
        </p:spPr>
      </p:pic>
      <p:sp>
        <p:nvSpPr>
          <p:cNvPr id="5" name="TextBox 4">
            <a:hlinkClick r:id="rId3"/>
            <a:extLst>
              <a:ext uri="{FF2B5EF4-FFF2-40B4-BE49-F238E27FC236}">
                <a16:creationId xmlns:a16="http://schemas.microsoft.com/office/drawing/2014/main" id="{B8ED8F51-C210-C740-AA77-F3D36CD748B8}"/>
              </a:ext>
            </a:extLst>
          </p:cNvPr>
          <p:cNvSpPr txBox="1"/>
          <p:nvPr userDrawn="1"/>
        </p:nvSpPr>
        <p:spPr>
          <a:xfrm>
            <a:off x="4888418" y="4859023"/>
            <a:ext cx="2299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1A2E5A"/>
                </a:solidFill>
              </a:rPr>
              <a:t>www.globe.gov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0D73D1-9FAE-504A-8958-CC831211AF2A}"/>
              </a:ext>
            </a:extLst>
          </p:cNvPr>
          <p:cNvGrpSpPr/>
          <p:nvPr userDrawn="1"/>
        </p:nvGrpSpPr>
        <p:grpSpPr>
          <a:xfrm>
            <a:off x="4588106" y="5783342"/>
            <a:ext cx="2929796" cy="228600"/>
            <a:chOff x="3441079" y="5791538"/>
            <a:chExt cx="2197347" cy="228600"/>
          </a:xfrm>
        </p:grpSpPr>
        <p:pic>
          <p:nvPicPr>
            <p:cNvPr id="6" name="Shape 184" descr="C:\Users\kristina\Documents\GLOBE_All\NewsBrief\February_2018_NewsBrief\FB Logo.png">
              <a:hlinkClick r:id="rId5"/>
              <a:extLst>
                <a:ext uri="{FF2B5EF4-FFF2-40B4-BE49-F238E27FC236}">
                  <a16:creationId xmlns:a16="http://schemas.microsoft.com/office/drawing/2014/main" id="{9E21A6C7-9DD4-3B45-B80A-AE15C05AC0C5}"/>
                </a:ext>
              </a:extLst>
            </p:cNvPr>
            <p:cNvPicPr preferRelativeResize="0"/>
            <p:nvPr userDrawn="1"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41079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Shape 185" descr="C:\Users\kristina\Documents\GLOBE_All\NewsBrief\February_2018_NewsBrief\YouTube Logo.png">
              <a:hlinkClick r:id="rId7"/>
              <a:extLst>
                <a:ext uri="{FF2B5EF4-FFF2-40B4-BE49-F238E27FC236}">
                  <a16:creationId xmlns:a16="http://schemas.microsoft.com/office/drawing/2014/main" id="{652AD84A-2409-EE4D-9990-EC322988F7D3}"/>
                </a:ext>
              </a:extLst>
            </p:cNvPr>
            <p:cNvPicPr preferRelativeResize="0"/>
            <p:nvPr userDrawn="1"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933266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Shape 186" descr="C:\Users\kristina\Documents\GLOBE_All\NewsBrief\February_2018_NewsBrief\Pinterest Logo.png">
              <a:hlinkClick r:id="rId9"/>
              <a:extLst>
                <a:ext uri="{FF2B5EF4-FFF2-40B4-BE49-F238E27FC236}">
                  <a16:creationId xmlns:a16="http://schemas.microsoft.com/office/drawing/2014/main" id="{2A60DB09-F857-584E-963F-2A9E874DCE74}"/>
                </a:ext>
              </a:extLst>
            </p:cNvPr>
            <p:cNvPicPr preferRelativeResize="0"/>
            <p:nvPr userDrawn="1"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425453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Shape 187" descr="C:\Users\kristina\Documents\GLOBE_All\NewsBrief\February_2018_NewsBrief\Instagram logo.png">
              <a:hlinkClick r:id="rId11"/>
              <a:extLst>
                <a:ext uri="{FF2B5EF4-FFF2-40B4-BE49-F238E27FC236}">
                  <a16:creationId xmlns:a16="http://schemas.microsoft.com/office/drawing/2014/main" id="{6223619B-7993-314E-A6DB-B85E30F3B2FE}"/>
                </a:ext>
              </a:extLst>
            </p:cNvPr>
            <p:cNvPicPr preferRelativeResize="0"/>
            <p:nvPr userDrawn="1"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917640" y="5791538"/>
              <a:ext cx="228600" cy="22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Shape 188" descr="C:\Users\kristina\Documents\GLOBE_All\NewsBrief\February_2018_NewsBrief\Twitter Logo.png">
              <a:hlinkClick r:id="rId13"/>
              <a:extLst>
                <a:ext uri="{FF2B5EF4-FFF2-40B4-BE49-F238E27FC236}">
                  <a16:creationId xmlns:a16="http://schemas.microsoft.com/office/drawing/2014/main" id="{9232B11A-56BD-9946-93BA-677E19839704}"/>
                </a:ext>
              </a:extLst>
            </p:cNvPr>
            <p:cNvPicPr preferRelativeResize="0"/>
            <p:nvPr userDrawn="1"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5431416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71304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-CONTACT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6">
            <a:extLst>
              <a:ext uri="{FF2B5EF4-FFF2-40B4-BE49-F238E27FC236}">
                <a16:creationId xmlns:a16="http://schemas.microsoft.com/office/drawing/2014/main" id="{049D465F-ACC5-4F41-9891-1DA80D3D1636}"/>
              </a:ext>
            </a:extLst>
          </p:cNvPr>
          <p:cNvSpPr txBox="1">
            <a:spLocks/>
          </p:cNvSpPr>
          <p:nvPr userDrawn="1"/>
        </p:nvSpPr>
        <p:spPr>
          <a:xfrm>
            <a:off x="-1" y="1541009"/>
            <a:ext cx="5399807" cy="69742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342900" marR="0" lvl="0" indent="-3429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  <a:defRPr sz="24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700"/>
              <a:buFont typeface="Arial"/>
              <a:buNone/>
              <a:defRPr sz="20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None/>
              <a:defRPr sz="18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160"/>
              <a:buFont typeface="Arial"/>
              <a:buNone/>
              <a:defRPr sz="16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160"/>
              <a:buFont typeface="Arial"/>
              <a:buNone/>
              <a:defRPr sz="16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>
                <a:solidFill>
                  <a:srgbClr val="1A2E5A"/>
                </a:solidFill>
                <a:latin typeface="+mn-lt"/>
              </a:rPr>
              <a:t>CONTACT INFORMATION</a:t>
            </a:r>
          </a:p>
        </p:txBody>
      </p:sp>
      <p:sp>
        <p:nvSpPr>
          <p:cNvPr id="7" name="TextBox 6">
            <a:hlinkClick r:id="rId2"/>
            <a:extLst>
              <a:ext uri="{FF2B5EF4-FFF2-40B4-BE49-F238E27FC236}">
                <a16:creationId xmlns:a16="http://schemas.microsoft.com/office/drawing/2014/main" id="{0454D74B-76E7-A54F-B678-299E016F95EB}"/>
              </a:ext>
            </a:extLst>
          </p:cNvPr>
          <p:cNvSpPr txBox="1"/>
          <p:nvPr userDrawn="1"/>
        </p:nvSpPr>
        <p:spPr>
          <a:xfrm>
            <a:off x="6107618" y="5301464"/>
            <a:ext cx="2299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1A2E5A"/>
                </a:solidFill>
              </a:rPr>
              <a:t>www.globe.gov</a:t>
            </a:r>
          </a:p>
        </p:txBody>
      </p:sp>
      <p:sp>
        <p:nvSpPr>
          <p:cNvPr id="14" name="Shape 75">
            <a:extLst>
              <a:ext uri="{FF2B5EF4-FFF2-40B4-BE49-F238E27FC236}">
                <a16:creationId xmlns:a16="http://schemas.microsoft.com/office/drawing/2014/main" id="{341A5114-A951-CF46-A034-3D8BD8FD8E09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-1020742" y="2521016"/>
            <a:ext cx="7585424" cy="1993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600"/>
              <a:buFont typeface="Arial"/>
              <a:buNone/>
              <a:defRPr sz="1800" b="0" i="0" u="none" strike="noStrike" cap="none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>
              <a:spcAft>
                <a:spcPts val="0"/>
              </a:spcAft>
            </a:pPr>
            <a:r>
              <a:rPr lang="en-US" dirty="0"/>
              <a:t>YOUR NAME, TITLE</a:t>
            </a:r>
            <a:br>
              <a:rPr lang="en-US" dirty="0"/>
            </a:br>
            <a:r>
              <a:rPr lang="en-US" dirty="0"/>
              <a:t>Organization</a:t>
            </a:r>
            <a:br>
              <a:rPr lang="en-US" dirty="0"/>
            </a:br>
            <a:r>
              <a:rPr lang="en-US" dirty="0"/>
              <a:t>Website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endParaRPr dirty="0"/>
          </a:p>
        </p:txBody>
      </p:sp>
      <p:pic>
        <p:nvPicPr>
          <p:cNvPr id="8" name="Picture 7" descr="A large group of GLOBE students from around the world wearing native dress from many cultures and locations and holding a GLOBE flag. " title="GLOBE students">
            <a:extLst>
              <a:ext uri="{FF2B5EF4-FFF2-40B4-BE49-F238E27FC236}">
                <a16:creationId xmlns:a16="http://schemas.microsoft.com/office/drawing/2014/main" id="{7EA75CA0-A1FD-FD4F-B37C-5062CD4448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9807" y="999837"/>
            <a:ext cx="6791411" cy="5225865"/>
          </a:xfrm>
          <a:prstGeom prst="rect">
            <a:avLst/>
          </a:prstGeom>
          <a:ln w="3175">
            <a:noFill/>
          </a:ln>
        </p:spPr>
      </p:pic>
      <p:pic>
        <p:nvPicPr>
          <p:cNvPr id="9" name="Picture 8" descr="Text saying &quot;for more information, visit www.globe.gov.&quot; ">
            <a:extLst>
              <a:ext uri="{FF2B5EF4-FFF2-40B4-BE49-F238E27FC236}">
                <a16:creationId xmlns:a16="http://schemas.microsoft.com/office/drawing/2014/main" id="{E16CFD48-434C-3243-A928-2448C1D0CD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9554" y="5890874"/>
            <a:ext cx="2966655" cy="18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14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7145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859651"/>
            <a:ext cx="10515600" cy="83024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20311"/>
            <a:ext cx="10972800" cy="42402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93186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Header-One Content-c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8072" y="847024"/>
            <a:ext cx="10962637" cy="55240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9236" y="1399430"/>
            <a:ext cx="10962637" cy="39251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6" name="Shape 21">
            <a:extLst>
              <a:ext uri="{FF2B5EF4-FFF2-40B4-BE49-F238E27FC236}">
                <a16:creationId xmlns:a16="http://schemas.microsoft.com/office/drawing/2014/main" id="{6FAB94CB-2D2F-DE44-ACF4-AAE05C2B3B90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660400" y="5416828"/>
            <a:ext cx="10980309" cy="47928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0" rIns="91425" bIns="27432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  <a:defRPr sz="1800" b="1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290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4787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Full-page content-cutline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0400" y="1023730"/>
            <a:ext cx="10507872" cy="4313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5" name="Shape 21">
            <a:extLst>
              <a:ext uri="{FF2B5EF4-FFF2-40B4-BE49-F238E27FC236}">
                <a16:creationId xmlns:a16="http://schemas.microsoft.com/office/drawing/2014/main" id="{0FE32D8B-27B8-EE46-BCB6-355D07B5068A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660401" y="5416828"/>
            <a:ext cx="10507871" cy="47928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0" rIns="91425" bIns="27432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  <a:defRPr sz="1800" b="1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290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424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Header-Bullets-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0399" y="1003121"/>
            <a:ext cx="10938935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60402" y="1578289"/>
            <a:ext cx="2684305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8FC617E-0FF3-E443-B0A0-08863900566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411945" y="1578289"/>
            <a:ext cx="2684305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0D6359E-D8AA-F440-80A6-C9348BEF4A8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163488" y="1578289"/>
            <a:ext cx="2684305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DDCD515-838D-2243-A767-2C95A5D7DD87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915029" y="1578289"/>
            <a:ext cx="2684305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8" name="Shape 21">
            <a:extLst>
              <a:ext uri="{FF2B5EF4-FFF2-40B4-BE49-F238E27FC236}">
                <a16:creationId xmlns:a16="http://schemas.microsoft.com/office/drawing/2014/main" id="{95F4A33A-BC5E-4942-987E-A1C1EE3AD81D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660400" y="5003824"/>
            <a:ext cx="10938933" cy="47928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0" rIns="91425" bIns="27432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  <a:defRPr sz="1800" b="1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290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1164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-Header-Four square Content-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0399" y="1003121"/>
            <a:ext cx="10938935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60402" y="1578289"/>
            <a:ext cx="2684305" cy="181896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8FC617E-0FF3-E443-B0A0-08863900566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411945" y="1578289"/>
            <a:ext cx="2684305" cy="18189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0D6359E-D8AA-F440-80A6-C9348BEF4A8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163488" y="1578289"/>
            <a:ext cx="2684305" cy="18189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DDCD515-838D-2243-A767-2C95A5D7DD87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915029" y="1578289"/>
            <a:ext cx="2684305" cy="18189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202CAC-584F-3F44-84D4-E11A8B820C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3520451"/>
            <a:ext cx="2684308" cy="1892300"/>
          </a:xfrm>
          <a:prstGeom prst="rect">
            <a:avLst/>
          </a:prstGeo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8F4C3063-ED6C-344B-B123-A9C241ABE0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11945" y="3520451"/>
            <a:ext cx="2684308" cy="1892300"/>
          </a:xfrm>
          <a:prstGeom prst="rect">
            <a:avLst/>
          </a:prstGeo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3FF73B85-2FE0-EB43-8AA0-4B1B2BA418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63487" y="3520450"/>
            <a:ext cx="2684308" cy="1892300"/>
          </a:xfrm>
          <a:prstGeom prst="rect">
            <a:avLst/>
          </a:prstGeo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FFABAD64-901E-4141-854F-E87B0F2724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15029" y="3520450"/>
            <a:ext cx="2684308" cy="1892300"/>
          </a:xfrm>
          <a:prstGeom prst="rect">
            <a:avLst/>
          </a:prstGeo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3936446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-Left Title bullets-Right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9DA13FE-A409-E947-8A9F-05789E3E1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02" y="1048203"/>
            <a:ext cx="5467405" cy="50732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A5242F-17C1-F54A-888E-890FB1501B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4283" y="1936343"/>
            <a:ext cx="5463525" cy="9440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>
                <a:solidFill>
                  <a:srgbClr val="29488D"/>
                </a:solidFill>
              </a:defRPr>
            </a:lvl1pPr>
            <a:lvl2pPr>
              <a:defRPr sz="2000"/>
            </a:lvl2pPr>
            <a:lvl3pPr marL="914400" indent="0">
              <a:buNone/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Bullet one</a:t>
            </a:r>
          </a:p>
          <a:p>
            <a:pPr lvl="0"/>
            <a:r>
              <a:rPr lang="en-US" dirty="0"/>
              <a:t>Bullet two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050A8C-4E3D-0E44-9867-C3406C9D9F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4284" y="1587332"/>
            <a:ext cx="5463525" cy="3431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755BC5-5A5C-5749-8747-107CB66EAFB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417401" y="1048202"/>
            <a:ext cx="5212707" cy="485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DDBBD07-F0C9-EB4A-90EA-172AADB3A9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4282" y="3229445"/>
            <a:ext cx="5463525" cy="9440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>
                <a:solidFill>
                  <a:srgbClr val="29488D"/>
                </a:solidFill>
              </a:defRPr>
            </a:lvl1pPr>
            <a:lvl2pPr>
              <a:defRPr sz="2000"/>
            </a:lvl2pPr>
            <a:lvl3pPr marL="914400" indent="0">
              <a:buNone/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Bullet one</a:t>
            </a:r>
          </a:p>
          <a:p>
            <a:pPr lvl="0"/>
            <a:r>
              <a:rPr lang="en-US" dirty="0"/>
              <a:t>Bullet two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E3A4250-6AAF-2E42-B282-1CA4DDFD1E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4283" y="2880434"/>
            <a:ext cx="5463525" cy="3431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7E95A35-0C46-2B4B-B643-F750757E300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4280" y="4528450"/>
            <a:ext cx="5463525" cy="9440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>
                <a:solidFill>
                  <a:srgbClr val="29488D"/>
                </a:solidFill>
              </a:defRPr>
            </a:lvl1pPr>
            <a:lvl2pPr>
              <a:defRPr sz="2000"/>
            </a:lvl2pPr>
            <a:lvl3pPr marL="914400" indent="0">
              <a:buNone/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Bullet one</a:t>
            </a:r>
          </a:p>
          <a:p>
            <a:pPr lvl="0"/>
            <a:r>
              <a:rPr lang="en-US" dirty="0"/>
              <a:t>Bullet two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EF20C62F-04E6-AE40-96AC-089C626953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4282" y="4179439"/>
            <a:ext cx="5463525" cy="3431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</p:spTree>
    <p:extLst>
      <p:ext uri="{BB962C8B-B14F-4D97-AF65-F5344CB8AC3E}">
        <p14:creationId xmlns:p14="http://schemas.microsoft.com/office/powerpoint/2010/main" val="1908313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bove-3 Contents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0399" y="1003121"/>
            <a:ext cx="10780644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60402" y="1564314"/>
            <a:ext cx="3453073" cy="252265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ED170D1-0299-0F45-B77C-F90C87C8B19D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324184" y="1564314"/>
            <a:ext cx="3453073" cy="252265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09B7535-70B4-A94A-AE8A-2F60BE2A1B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0398" y="4156927"/>
            <a:ext cx="3453076" cy="3431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D999953-C41A-3540-ABEA-06F001A1EB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4185" y="4156928"/>
            <a:ext cx="3453073" cy="3431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5F335E0-55B2-7A48-B28B-07C7537D5A74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7987965" y="1564313"/>
            <a:ext cx="3453073" cy="252265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2A911A4-75C7-2141-A49A-9E72AEFFA3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7966" y="4156927"/>
            <a:ext cx="3453073" cy="3431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CB9F610D-A5E3-6541-93BA-16FD6FC211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0400" y="4569992"/>
            <a:ext cx="3465000" cy="1335509"/>
          </a:xfrm>
          <a:prstGeom prst="rect">
            <a:avLst/>
          </a:prstGeo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EA57E971-FBB3-6343-B386-7497234A82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2256" y="4569994"/>
            <a:ext cx="3465000" cy="1335507"/>
          </a:xfrm>
          <a:prstGeom prst="rect">
            <a:avLst/>
          </a:prstGeo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42FD190-E198-0942-A63D-1EC3865024F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64112" y="4569994"/>
            <a:ext cx="3465000" cy="1335507"/>
          </a:xfrm>
          <a:prstGeom prst="rect">
            <a:avLst/>
          </a:prstGeo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2850326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2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nner for the slides with a 25th anniversary symbol including 25 stars to represent each year of the program, the GLOBE logo, and the social media hashtag #VirtualGLOBE2020." title="GLOBE Banner">
            <a:extLst>
              <a:ext uri="{FF2B5EF4-FFF2-40B4-BE49-F238E27FC236}">
                <a16:creationId xmlns:a16="http://schemas.microsoft.com/office/drawing/2014/main" id="{F5E81146-8FAE-BC4F-ABCE-7AE751D56969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8094"/>
            <a:ext cx="12192000" cy="1092200"/>
          </a:xfrm>
          <a:prstGeom prst="rect">
            <a:avLst/>
          </a:prstGeom>
        </p:spPr>
      </p:pic>
      <p:grpSp>
        <p:nvGrpSpPr>
          <p:cNvPr id="15" name="Group 14" descr="On a green background, the logos and wording of Sponsored by NASA, Supported by NSF, NOAA, and the Department of State, Implemented by UCAR" title="GLOBE Sponsor Strip">
            <a:extLst>
              <a:ext uri="{FF2B5EF4-FFF2-40B4-BE49-F238E27FC236}">
                <a16:creationId xmlns:a16="http://schemas.microsoft.com/office/drawing/2014/main" id="{A931BE28-02E1-EE4B-9317-9D19AA2DB086}"/>
              </a:ext>
            </a:extLst>
          </p:cNvPr>
          <p:cNvGrpSpPr/>
          <p:nvPr userDrawn="1"/>
        </p:nvGrpSpPr>
        <p:grpSpPr>
          <a:xfrm>
            <a:off x="0" y="6221336"/>
            <a:ext cx="12192000" cy="636664"/>
            <a:chOff x="0" y="6243681"/>
            <a:chExt cx="12192000" cy="63666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F9A216D-B5D4-CC49-BF09-A0C8F3647823}"/>
                </a:ext>
              </a:extLst>
            </p:cNvPr>
            <p:cNvSpPr/>
            <p:nvPr userDrawn="1"/>
          </p:nvSpPr>
          <p:spPr>
            <a:xfrm>
              <a:off x="0" y="6243681"/>
              <a:ext cx="12192000" cy="636664"/>
            </a:xfrm>
            <a:prstGeom prst="rect">
              <a:avLst/>
            </a:prstGeom>
            <a:solidFill>
              <a:srgbClr val="60AC67"/>
            </a:solidFill>
            <a:ln>
              <a:noFill/>
            </a:ln>
            <a:effectLst>
              <a:outerShdw blurRad="50800" dist="50800" dir="5400000" sx="27000" sy="27000" algn="ctr" rotWithShape="0">
                <a:srgbClr val="000000">
                  <a:alpha val="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C390BCC-B68B-1645-A955-628B73795C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6480" y="6342172"/>
              <a:ext cx="5019040" cy="439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169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9" r:id="rId2"/>
    <p:sldLayoutId id="2147483692" r:id="rId3"/>
    <p:sldLayoutId id="2147483662" r:id="rId4"/>
    <p:sldLayoutId id="2147483673" r:id="rId5"/>
    <p:sldLayoutId id="2147483706" r:id="rId6"/>
    <p:sldLayoutId id="2147483707" r:id="rId7"/>
    <p:sldLayoutId id="2147483672" r:id="rId8"/>
    <p:sldLayoutId id="2147483691" r:id="rId9"/>
    <p:sldLayoutId id="2147483708" r:id="rId10"/>
    <p:sldLayoutId id="2147483693" r:id="rId11"/>
    <p:sldLayoutId id="2147483694" r:id="rId12"/>
    <p:sldLayoutId id="2147483664" r:id="rId13"/>
    <p:sldLayoutId id="2147483679" r:id="rId14"/>
    <p:sldLayoutId id="2147483674" r:id="rId15"/>
    <p:sldLayoutId id="2147483676" r:id="rId16"/>
    <p:sldLayoutId id="2147483695" r:id="rId17"/>
    <p:sldLayoutId id="2147483683" r:id="rId18"/>
    <p:sldLayoutId id="2147483678" r:id="rId19"/>
    <p:sldLayoutId id="2147483697" r:id="rId20"/>
    <p:sldLayoutId id="2147483698" r:id="rId21"/>
    <p:sldLayoutId id="2147483696" r:id="rId22"/>
    <p:sldLayoutId id="2147483699" r:id="rId23"/>
    <p:sldLayoutId id="2147483700" r:id="rId24"/>
    <p:sldLayoutId id="2147483687" r:id="rId25"/>
    <p:sldLayoutId id="2147483711" r:id="rId26"/>
    <p:sldLayoutId id="2147483701" r:id="rId27"/>
    <p:sldLayoutId id="2147483702" r:id="rId28"/>
    <p:sldLayoutId id="2147483703" r:id="rId29"/>
    <p:sldLayoutId id="2147483704" r:id="rId30"/>
    <p:sldLayoutId id="2147483705" r:id="rId31"/>
    <p:sldLayoutId id="2147483690" r:id="rId32"/>
    <p:sldLayoutId id="2147483681" r:id="rId33"/>
    <p:sldLayoutId id="2147483710" r:id="rId34"/>
    <p:sldLayoutId id="2147483667" r:id="rId35"/>
    <p:sldLayoutId id="2147483712" r:id="rId3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9B26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0188" indent="-230188" algn="l" defTabSz="914400" rtl="0" eaLnBrk="1" latinLnBrk="0" hangingPunct="1">
        <a:lnSpc>
          <a:spcPct val="90000"/>
        </a:lnSpc>
        <a:spcBef>
          <a:spcPts val="1000"/>
        </a:spcBef>
        <a:buClr>
          <a:srgbClr val="29488D"/>
        </a:buClr>
        <a:buSzPct val="125000"/>
        <a:buFont typeface="Arial" panose="020B0604020202020204" pitchFamily="34" charset="0"/>
        <a:buChar char="•"/>
        <a:tabLst/>
        <a:defRPr sz="2400" b="1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9113" indent="-320675" algn="l" defTabSz="914400" rtl="0" eaLnBrk="1" latinLnBrk="0" hangingPunct="1">
        <a:lnSpc>
          <a:spcPct val="90000"/>
        </a:lnSpc>
        <a:spcBef>
          <a:spcPts val="500"/>
        </a:spcBef>
        <a:buClr>
          <a:srgbClr val="2A56B3"/>
        </a:buClr>
        <a:buSzPct val="125000"/>
        <a:buFont typeface="Arial" panose="020B0604020202020204" pitchFamily="34" charset="0"/>
        <a:buChar char="•"/>
        <a:tabLst/>
        <a:defRPr sz="24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35000" indent="-231775" algn="l" defTabSz="914400" rtl="0" eaLnBrk="1" latinLnBrk="0" hangingPunct="1">
        <a:lnSpc>
          <a:spcPct val="90000"/>
        </a:lnSpc>
        <a:spcBef>
          <a:spcPts val="500"/>
        </a:spcBef>
        <a:buClr>
          <a:srgbClr val="BE8E2D"/>
        </a:buClr>
        <a:buSzPct val="125000"/>
        <a:buFont typeface="Arial" panose="020B0604020202020204" pitchFamily="34" charset="0"/>
        <a:buChar char="•"/>
        <a:tabLst/>
        <a:defRPr sz="20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01688" indent="-174625" algn="l" defTabSz="914400" rtl="0" eaLnBrk="1" latinLnBrk="0" hangingPunct="1">
        <a:lnSpc>
          <a:spcPct val="90000"/>
        </a:lnSpc>
        <a:spcBef>
          <a:spcPts val="500"/>
        </a:spcBef>
        <a:buClr>
          <a:srgbClr val="D39F36"/>
        </a:buClr>
        <a:buSzPct val="125000"/>
        <a:buFont typeface="Arial" panose="020B0604020202020204" pitchFamily="34" charset="0"/>
        <a:buChar char="•"/>
        <a:tabLst/>
        <a:defRPr sz="18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31875" indent="-166688" algn="l" defTabSz="914400" rtl="0" eaLnBrk="1" latinLnBrk="0" hangingPunct="1">
        <a:lnSpc>
          <a:spcPct val="90000"/>
        </a:lnSpc>
        <a:spcBef>
          <a:spcPts val="500"/>
        </a:spcBef>
        <a:buClr>
          <a:srgbClr val="DCA336"/>
        </a:buClr>
        <a:buSzPct val="125000"/>
        <a:buFont typeface="Arial" panose="020B0604020202020204" pitchFamily="34" charset="0"/>
        <a:buChar char="•"/>
        <a:tabLst/>
        <a:defRPr sz="18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720" userDrawn="1">
          <p15:clr>
            <a:srgbClr val="F26B43"/>
          </p15:clr>
        </p15:guide>
        <p15:guide id="2" pos="4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0.wmf"/><Relationship Id="rId4" Type="http://schemas.openxmlformats.org/officeDocument/2006/relationships/oleObject" Target="../embeddings/oleObject1.bin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3.wmf"/><Relationship Id="rId4" Type="http://schemas.openxmlformats.org/officeDocument/2006/relationships/oleObject" Target="../embeddings/oleObject2.bin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mailto:Autumn.Burdick@ssaihq.com" TargetMode="External"/><Relationship Id="rId2" Type="http://schemas.openxmlformats.org/officeDocument/2006/relationships/hyperlink" Target="mailto:David.Overoye@ssaihq.com" TargetMode="Externa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1CD56-0A46-E944-9F1B-68D2CC19F6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314" y="1478944"/>
            <a:ext cx="7321896" cy="1142763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1A2E5A"/>
                </a:solidFill>
                <a:latin typeface="+mn-lt"/>
              </a:rPr>
              <a:t>GLOBE Website - Software Update</a:t>
            </a:r>
            <a:endParaRPr lang="en-US" sz="3200" dirty="0">
              <a:solidFill>
                <a:srgbClr val="1A2E5A"/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2DEC46-3C15-134B-A387-23244E1323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7495" y="2739539"/>
            <a:ext cx="5088556" cy="128835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Cornell Lewis &amp; </a:t>
            </a:r>
            <a:r>
              <a:rPr lang="en-US" dirty="0">
                <a:latin typeface="+mn-lt"/>
              </a:rPr>
              <a:t>David </a:t>
            </a:r>
            <a:r>
              <a:rPr lang="en-US" dirty="0" smtClean="0">
                <a:latin typeface="+mn-lt"/>
              </a:rPr>
              <a:t>Overoye</a:t>
            </a:r>
          </a:p>
          <a:p>
            <a:r>
              <a:rPr lang="en-US" dirty="0" smtClean="0">
                <a:latin typeface="+mn-lt"/>
              </a:rPr>
              <a:t>Science Systems and Applications, Inc.</a:t>
            </a:r>
            <a:endParaRPr lang="en-US" dirty="0"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8E5D8E-FA12-8249-8BD3-08AB2E2D7B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5829" y="4663317"/>
            <a:ext cx="4818177" cy="809625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July 14, 2020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05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981" y="2047377"/>
            <a:ext cx="8261872" cy="394481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886824" y="1123440"/>
            <a:ext cx="7886700" cy="675534"/>
          </a:xfrm>
        </p:spPr>
        <p:txBody>
          <a:bodyPr>
            <a:normAutofit fontScale="90000"/>
          </a:bodyPr>
          <a:lstStyle/>
          <a:p>
            <a:r>
              <a:rPr lang="en-US" sz="3100" dirty="0">
                <a:solidFill>
                  <a:srgbClr val="1A2E5A"/>
                </a:solidFill>
              </a:rPr>
              <a:t>Admin Controls: </a:t>
            </a: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>
                <a:solidFill>
                  <a:srgbClr val="002060"/>
                </a:solidFill>
                <a:latin typeface="Calibri" panose="020F0502020204030204" pitchFamily="34" charset="0"/>
              </a:rPr>
              <a:t>Manage your Information – </a:t>
            </a:r>
            <a:r>
              <a:rPr lang="en-US" sz="3100" dirty="0">
                <a:solidFill>
                  <a:srgbClr val="1A2E5A"/>
                </a:solidFill>
                <a:latin typeface="Calibri" panose="020F0502020204030204" pitchFamily="34" charset="0"/>
              </a:rPr>
              <a:t>New </a:t>
            </a:r>
            <a:r>
              <a:rPr lang="en-US" sz="31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813966" y="1958107"/>
            <a:ext cx="318815" cy="548425"/>
          </a:xfrm>
          <a:prstGeom prst="straightConnector1">
            <a:avLst/>
          </a:prstGeom>
          <a:ln w="28575">
            <a:solidFill>
              <a:srgbClr val="BE8E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734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33" y="1979407"/>
            <a:ext cx="2609850" cy="32004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943800" y="1112421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Manage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your Information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055766" y="2275064"/>
            <a:ext cx="5350805" cy="3498419"/>
          </a:xfrm>
        </p:spPr>
        <p:txBody>
          <a:bodyPr>
            <a:normAutofit/>
          </a:bodyPr>
          <a:lstStyle/>
          <a:p>
            <a:pPr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b="0" dirty="0" smtClean="0">
                <a:latin typeface="Calibri" panose="020F0502020204030204" pitchFamily="34" charset="0"/>
              </a:rPr>
              <a:t>My Page - links to your profile page</a:t>
            </a:r>
          </a:p>
          <a:p>
            <a:pPr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b="0" dirty="0" smtClean="0">
                <a:latin typeface="Calibri" panose="020F0502020204030204" pitchFamily="34" charset="0"/>
              </a:rPr>
              <a:t>Notifications- manage your notifications (improved functionality)</a:t>
            </a:r>
          </a:p>
          <a:p>
            <a:pPr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b="0" dirty="0" smtClean="0">
                <a:latin typeface="Calibri" panose="020F0502020204030204" pitchFamily="34" charset="0"/>
              </a:rPr>
              <a:t>Account Settings – manage your account</a:t>
            </a:r>
          </a:p>
          <a:p>
            <a:pPr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b="0" dirty="0" smtClean="0">
                <a:latin typeface="Calibri" panose="020F0502020204030204" pitchFamily="34" charset="0"/>
              </a:rPr>
              <a:t>My Organizations – list of organizations you are a member of</a:t>
            </a:r>
            <a:endParaRPr lang="en-US" b="0" dirty="0" smtClean="0"/>
          </a:p>
          <a:p>
            <a:pPr marL="296862" indent="-342900"/>
            <a:endParaRPr lang="en-US" dirty="0" smtClean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3635" y="3870406"/>
            <a:ext cx="1771135" cy="369115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2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943800" y="1130893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Account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Settings – Current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746" y="1819084"/>
            <a:ext cx="8118389" cy="4092311"/>
          </a:xfrm>
        </p:spPr>
      </p:pic>
    </p:spTree>
    <p:extLst>
      <p:ext uri="{BB962C8B-B14F-4D97-AF65-F5344CB8AC3E}">
        <p14:creationId xmlns:p14="http://schemas.microsoft.com/office/powerpoint/2010/main" val="20948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943800" y="1057002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Account Settings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440" y="1581001"/>
            <a:ext cx="7410988" cy="4365444"/>
          </a:xfrm>
          <a:ln w="3175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695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9065" y="2183605"/>
            <a:ext cx="4469056" cy="1716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7180" y="2183604"/>
            <a:ext cx="3863404" cy="321582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879145" y="1298087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Manage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and Go To Menus - Current Version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1767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75" y="1980695"/>
            <a:ext cx="8239588" cy="416348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010912" y="1108943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Manage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and Go To Menus - New Version </a:t>
            </a:r>
            <a:endParaRPr lang="en-US" sz="28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319639" y="1808673"/>
            <a:ext cx="629175" cy="318783"/>
          </a:xfrm>
          <a:prstGeom prst="straightConnector1">
            <a:avLst/>
          </a:prstGeom>
          <a:ln w="28575">
            <a:solidFill>
              <a:srgbClr val="BE8E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941508" y="1598733"/>
            <a:ext cx="3022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BE8E2D"/>
                </a:solidFill>
                <a:latin typeface="Calibri" panose="020F0502020204030204" pitchFamily="34" charset="0"/>
              </a:rPr>
              <a:t>New </a:t>
            </a:r>
            <a:r>
              <a:rPr lang="en-US" dirty="0" smtClean="0">
                <a:solidFill>
                  <a:srgbClr val="BE8E2D"/>
                </a:solidFill>
                <a:latin typeface="Calibri" panose="020F0502020204030204" pitchFamily="34" charset="0"/>
              </a:rPr>
              <a:t>admin control menu </a:t>
            </a:r>
            <a:r>
              <a:rPr lang="en-US" dirty="0">
                <a:solidFill>
                  <a:srgbClr val="BE8E2D"/>
                </a:solidFill>
                <a:latin typeface="Calibri" panose="020F0502020204030204" pitchFamily="34" charset="0"/>
              </a:rPr>
              <a:t>Icon</a:t>
            </a:r>
            <a:endParaRPr lang="en-US" dirty="0">
              <a:solidFill>
                <a:srgbClr val="BE8E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75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63131" y="1128099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Manage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and Go To Menus - New Version 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823" y="1696483"/>
            <a:ext cx="8564773" cy="432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47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19159" y="2017852"/>
            <a:ext cx="6009357" cy="3498419"/>
          </a:xfrm>
        </p:spPr>
        <p:txBody>
          <a:bodyPr>
            <a:normAutofit lnSpcReduction="10000"/>
          </a:bodyPr>
          <a:lstStyle/>
          <a:p>
            <a:pPr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sz="2200" b="0" dirty="0">
                <a:latin typeface="Calibri" panose="020F0502020204030204" pitchFamily="34" charset="0"/>
              </a:rPr>
              <a:t>Go To</a:t>
            </a:r>
          </a:p>
          <a:p>
            <a:pPr lvl="1"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sz="2200" dirty="0">
                <a:latin typeface="Calibri" panose="020F0502020204030204" pitchFamily="34" charset="0"/>
              </a:rPr>
              <a:t>Still quick links to Vis, Data Entry and your orgs and communities</a:t>
            </a:r>
          </a:p>
          <a:p>
            <a:pPr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sz="2200" b="0" dirty="0">
                <a:latin typeface="Calibri" panose="020F0502020204030204" pitchFamily="34" charset="0"/>
              </a:rPr>
              <a:t>Manage</a:t>
            </a:r>
          </a:p>
          <a:p>
            <a:pPr lvl="1"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sz="2200" b="1" dirty="0">
                <a:latin typeface="Calibri" panose="020F0502020204030204" pitchFamily="34" charset="0"/>
              </a:rPr>
              <a:t>Partner Dashboard </a:t>
            </a:r>
            <a:r>
              <a:rPr lang="en-US" sz="2200" dirty="0">
                <a:latin typeface="Calibri" panose="020F0502020204030204" pitchFamily="34" charset="0"/>
              </a:rPr>
              <a:t>– no changes</a:t>
            </a:r>
          </a:p>
          <a:p>
            <a:pPr lvl="1"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sz="2200" b="1" dirty="0">
                <a:latin typeface="Calibri" panose="020F0502020204030204" pitchFamily="34" charset="0"/>
              </a:rPr>
              <a:t>Users and Organization </a:t>
            </a:r>
            <a:r>
              <a:rPr lang="en-US" sz="2200" dirty="0">
                <a:latin typeface="Calibri" panose="020F0502020204030204" pitchFamily="34" charset="0"/>
              </a:rPr>
              <a:t>– </a:t>
            </a:r>
            <a:r>
              <a:rPr lang="en-US" sz="2200" dirty="0" smtClean="0">
                <a:latin typeface="Calibri" panose="020F0502020204030204" pitchFamily="34" charset="0"/>
              </a:rPr>
              <a:t>layout has changed but still </a:t>
            </a:r>
            <a:r>
              <a:rPr lang="en-US" sz="2200" dirty="0">
                <a:latin typeface="Calibri" panose="020F0502020204030204" pitchFamily="34" charset="0"/>
              </a:rPr>
              <a:t>for managing your users and organizations</a:t>
            </a:r>
          </a:p>
          <a:p>
            <a:pPr lvl="1"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sz="2200" b="1" dirty="0">
                <a:latin typeface="Calibri" panose="020F0502020204030204" pitchFamily="34" charset="0"/>
              </a:rPr>
              <a:t>Workshop Admin </a:t>
            </a:r>
            <a:r>
              <a:rPr lang="en-US" sz="2200" dirty="0">
                <a:latin typeface="Calibri" panose="020F0502020204030204" pitchFamily="34" charset="0"/>
              </a:rPr>
              <a:t>– no changes</a:t>
            </a:r>
          </a:p>
          <a:p>
            <a:pPr lvl="1"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sz="2200" b="1" dirty="0">
                <a:latin typeface="Calibri" panose="020F0502020204030204" pitchFamily="34" charset="0"/>
              </a:rPr>
              <a:t>School Status Reports </a:t>
            </a:r>
            <a:r>
              <a:rPr lang="en-US" sz="2200" dirty="0">
                <a:latin typeface="Calibri" panose="020F0502020204030204" pitchFamily="34" charset="0"/>
              </a:rPr>
              <a:t>– no changes</a:t>
            </a:r>
          </a:p>
          <a:p>
            <a:pPr marL="296862" indent="-342900"/>
            <a:endParaRPr lang="en-US" dirty="0" smtClean="0"/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003615" y="1182840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Manage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and Go To Menus - New Version 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993" y="1924482"/>
            <a:ext cx="3009900" cy="3286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930" y="3096047"/>
            <a:ext cx="304800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6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966" y="1913793"/>
            <a:ext cx="3784056" cy="324009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53942" y="2233836"/>
            <a:ext cx="6191513" cy="1885582"/>
          </a:xfrm>
        </p:spPr>
        <p:txBody>
          <a:bodyPr>
            <a:normAutofit/>
          </a:bodyPr>
          <a:lstStyle/>
          <a:p>
            <a:pPr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</a:rPr>
              <a:t> Let’s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</a:rPr>
              <a:t>look at Users and Organizations</a:t>
            </a:r>
          </a:p>
          <a:p>
            <a:pPr lvl="1"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sz="2800" dirty="0">
                <a:latin typeface="Calibri" panose="020F0502020204030204" pitchFamily="34" charset="0"/>
              </a:rPr>
              <a:t>Layout is new (and improved) but functionality to manage users and orgs is the same</a:t>
            </a:r>
            <a:endParaRPr lang="en-US" sz="2800" dirty="0"/>
          </a:p>
          <a:p>
            <a:pPr marL="0" indent="0">
              <a:buNone/>
            </a:pPr>
            <a:endParaRPr lang="en-US" dirty="0" smtClean="0"/>
          </a:p>
          <a:p>
            <a:pPr marL="296862" indent="-342900"/>
            <a:endParaRPr lang="en-US" dirty="0" smtClean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79876" y="3671756"/>
            <a:ext cx="2485360" cy="376232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010912" y="1095399"/>
            <a:ext cx="7886700" cy="67553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Manage </a:t>
            </a:r>
            <a:r>
              <a:rPr lang="en-US" sz="3100" dirty="0">
                <a:solidFill>
                  <a:srgbClr val="1A2E5A"/>
                </a:solidFill>
                <a:latin typeface="Calibri" panose="020F0502020204030204" pitchFamily="34" charset="0"/>
              </a:rPr>
              <a:t>and Go To Menus -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New</a:t>
            </a:r>
            <a:r>
              <a:rPr lang="en-US" sz="3100" dirty="0">
                <a:solidFill>
                  <a:srgbClr val="1A2E5A"/>
                </a:solidFill>
                <a:latin typeface="Calibri" panose="020F0502020204030204" pitchFamily="34" charset="0"/>
              </a:rPr>
              <a:t> Version </a:t>
            </a:r>
            <a:endParaRPr lang="en-US" dirty="0">
              <a:solidFill>
                <a:srgbClr val="1A2E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95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65745" y="1126490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Users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and Organizations - Current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862" y="1875332"/>
            <a:ext cx="2478212" cy="16602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72623" y="2927126"/>
            <a:ext cx="1093122" cy="155195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507" y="2023179"/>
            <a:ext cx="8044816" cy="375682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7236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"/>
          <p:cNvSpPr txBox="1">
            <a:spLocks noGrp="1"/>
          </p:cNvSpPr>
          <p:nvPr>
            <p:ph type="title"/>
          </p:nvPr>
        </p:nvSpPr>
        <p:spPr>
          <a:xfrm>
            <a:off x="-113122" y="1264262"/>
            <a:ext cx="8437315" cy="623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1E75"/>
              </a:buClr>
              <a:buSzPts val="3600"/>
              <a:buFont typeface="Helvetica Neue"/>
              <a:buNone/>
            </a:pPr>
            <a:r>
              <a:rPr lang="en-US" sz="3200" dirty="0">
                <a:solidFill>
                  <a:srgbClr val="001676"/>
                </a:solidFill>
                <a:latin typeface="+mn-lt"/>
              </a:rPr>
              <a:t>Participate live through our Mobile App!</a:t>
            </a:r>
            <a:endParaRPr sz="3200" dirty="0">
              <a:solidFill>
                <a:srgbClr val="001676"/>
              </a:solidFill>
              <a:latin typeface="+mn-lt"/>
            </a:endParaRPr>
          </a:p>
        </p:txBody>
      </p:sp>
      <p:sp>
        <p:nvSpPr>
          <p:cNvPr id="207" name="Google Shape;207;p2"/>
          <p:cNvSpPr txBox="1">
            <a:spLocks noGrp="1"/>
          </p:cNvSpPr>
          <p:nvPr>
            <p:ph type="body" idx="1"/>
          </p:nvPr>
        </p:nvSpPr>
        <p:spPr>
          <a:xfrm>
            <a:off x="759172" y="2206845"/>
            <a:ext cx="5924708" cy="3006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8D2E"/>
              </a:buClr>
              <a:buSzPts val="2287"/>
              <a:buNone/>
            </a:pPr>
            <a:r>
              <a:rPr lang="en-US" sz="2600" b="0" dirty="0">
                <a:latin typeface="+mn-lt"/>
              </a:rPr>
              <a:t>Login to the mobile app NOW to participate live during this presentation</a:t>
            </a:r>
            <a:r>
              <a:rPr lang="en-US" b="0" dirty="0">
                <a:latin typeface="+mn-lt"/>
              </a:rPr>
              <a:t>.</a:t>
            </a:r>
            <a:endParaRPr b="0"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BF8D2E"/>
              </a:buClr>
              <a:buSzPts val="2287"/>
              <a:buNone/>
            </a:pPr>
            <a:endParaRPr lang="en-US" sz="2590" dirty="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BF8D2E"/>
              </a:buClr>
              <a:buSzPts val="2287"/>
              <a:buNone/>
            </a:pPr>
            <a:r>
              <a:rPr lang="en-US" sz="2600" b="0" dirty="0" smtClean="0">
                <a:latin typeface="+mn-lt"/>
              </a:rPr>
              <a:t>Click on this session on the app and then click the link under Live Q&amp;A to post your questions.</a:t>
            </a:r>
            <a:endParaRPr sz="2600" b="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605" y="1264262"/>
            <a:ext cx="2295767" cy="471907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6532775" y="3987538"/>
            <a:ext cx="2215299" cy="196966"/>
          </a:xfrm>
          <a:prstGeom prst="straightConnector1">
            <a:avLst/>
          </a:prstGeom>
          <a:ln w="28575">
            <a:solidFill>
              <a:srgbClr val="BE8E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53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127" y="1608130"/>
            <a:ext cx="7224227" cy="421134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43800" y="1013279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Users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and Organizations -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2495774" y="2822090"/>
            <a:ext cx="1176590" cy="188515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3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43800" y="985568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Users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and Organizations -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859" y="1546129"/>
            <a:ext cx="7313873" cy="426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57098" y="1661022"/>
            <a:ext cx="8103475" cy="721927"/>
          </a:xfrm>
        </p:spPr>
        <p:txBody>
          <a:bodyPr>
            <a:normAutofit/>
          </a:bodyPr>
          <a:lstStyle/>
          <a:p>
            <a:pPr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sz="2000" b="0" dirty="0">
                <a:solidFill>
                  <a:srgbClr val="BE8E2D"/>
                </a:solidFill>
                <a:latin typeface="Calibri" panose="020F0502020204030204" pitchFamily="34" charset="0"/>
              </a:rPr>
              <a:t>When on your org site, you see - Site </a:t>
            </a:r>
            <a:r>
              <a:rPr lang="en-US" sz="2000" b="0" dirty="0" smtClean="0">
                <a:solidFill>
                  <a:srgbClr val="BE8E2D"/>
                </a:solidFill>
                <a:latin typeface="Calibri" panose="020F0502020204030204" pitchFamily="34" charset="0"/>
              </a:rPr>
              <a:t>Administration: &gt; Pages &gt; Content</a:t>
            </a:r>
            <a:endParaRPr lang="en-US" dirty="0">
              <a:solidFill>
                <a:srgbClr val="BE8E2D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296862" indent="-342900"/>
            <a:endParaRPr lang="en-US" dirty="0" smtClean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7568" y="2179303"/>
            <a:ext cx="5669887" cy="379845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34327" y="3094182"/>
            <a:ext cx="1339273" cy="675150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01680" y="1144198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Your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Country/Partner Site – Current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1441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253" y="2006419"/>
            <a:ext cx="8177191" cy="398154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43800" y="1050222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Your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Country/Partner Site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>
              <a:solidFill>
                <a:srgbClr val="1A2E5A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34837" y="2735739"/>
            <a:ext cx="1551964" cy="1337497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051935" y="1560435"/>
            <a:ext cx="10234902" cy="578925"/>
          </a:xfrm>
        </p:spPr>
        <p:txBody>
          <a:bodyPr>
            <a:normAutofit fontScale="77500" lnSpcReduction="20000"/>
          </a:bodyPr>
          <a:lstStyle/>
          <a:p>
            <a:pPr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sz="2900" b="0" dirty="0">
                <a:solidFill>
                  <a:srgbClr val="BE8E2D"/>
                </a:solidFill>
                <a:latin typeface="Calibri" panose="020F0502020204030204" pitchFamily="34" charset="0"/>
              </a:rPr>
              <a:t>When on your org site, admin functions for your org will display on the side navigation</a:t>
            </a:r>
            <a:endParaRPr lang="en-US" sz="2900" b="0" dirty="0">
              <a:solidFill>
                <a:srgbClr val="BE8E2D"/>
              </a:solidFill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296862" indent="-342900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905" y="1706851"/>
            <a:ext cx="3009900" cy="42386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741929" y="2142573"/>
            <a:ext cx="6055380" cy="3724755"/>
          </a:xfrm>
        </p:spPr>
        <p:txBody>
          <a:bodyPr>
            <a:normAutofit/>
          </a:bodyPr>
          <a:lstStyle/>
          <a:p>
            <a:pPr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Site Builder &gt; Pages</a:t>
            </a:r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</a:rPr>
              <a:t> - Manage your organization pages</a:t>
            </a:r>
          </a:p>
          <a:p>
            <a:pPr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Content &amp; Data</a:t>
            </a:r>
          </a:p>
          <a:p>
            <a:pPr lvl="1"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Web Content - create and manage all of your content (standard web content, News, Events)</a:t>
            </a:r>
          </a:p>
          <a:p>
            <a:pPr lvl="1"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dirty="0">
                <a:latin typeface="Calibri" panose="020F0502020204030204" pitchFamily="34" charset="0"/>
              </a:rPr>
              <a:t>Documents and Media – manage your documents and images </a:t>
            </a:r>
          </a:p>
          <a:p>
            <a:pPr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Calibri" panose="020F0502020204030204" pitchFamily="34" charset="0"/>
              </a:rPr>
              <a:t>Configuration </a:t>
            </a:r>
            <a:r>
              <a:rPr lang="en-US" b="0" dirty="0">
                <a:latin typeface="Calibri" panose="020F0502020204030204" pitchFamily="34" charset="0"/>
              </a:rPr>
              <a:t>– </a:t>
            </a:r>
            <a:r>
              <a:rPr lang="en-US" b="0" dirty="0" smtClean="0">
                <a:latin typeface="Calibri" panose="020F0502020204030204" pitchFamily="34" charset="0"/>
              </a:rPr>
              <a:t>site settings</a:t>
            </a:r>
            <a:endParaRPr lang="en-US" b="0" dirty="0"/>
          </a:p>
          <a:p>
            <a:pPr marL="0" indent="0">
              <a:buNone/>
            </a:pPr>
            <a:endParaRPr lang="en-US" dirty="0" smtClean="0"/>
          </a:p>
          <a:p>
            <a:pPr marL="296862" indent="-342900"/>
            <a:endParaRPr lang="en-US" dirty="0" smtClean="0"/>
          </a:p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43800" y="1134792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Your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Country/Partner Site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439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085" y="1623724"/>
            <a:ext cx="3009900" cy="42386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53942" y="2837843"/>
            <a:ext cx="4894609" cy="551310"/>
          </a:xfrm>
        </p:spPr>
        <p:txBody>
          <a:bodyPr>
            <a:normAutofit/>
          </a:bodyPr>
          <a:lstStyle/>
          <a:p>
            <a:pPr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sz="2800" dirty="0">
                <a:latin typeface="+mn-lt"/>
                <a:ea typeface="Calibri" panose="020F0502020204030204" pitchFamily="34" charset="0"/>
              </a:rPr>
              <a:t>Let’s look at Org Pages</a:t>
            </a:r>
            <a:endParaRPr lang="en-US" sz="2800" b="0" dirty="0">
              <a:latin typeface="+mn-lt"/>
            </a:endParaRPr>
          </a:p>
          <a:p>
            <a:pPr marL="0" indent="0">
              <a:buNone/>
            </a:pPr>
            <a:endParaRPr lang="en-US" dirty="0" smtClean="0"/>
          </a:p>
          <a:p>
            <a:pPr marL="296862" indent="-342900"/>
            <a:endParaRPr lang="en-US" dirty="0" smtClean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16092" y="3135443"/>
            <a:ext cx="979152" cy="310393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43800" y="1106992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Your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Country/Partner Site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9732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95914" y="1210043"/>
            <a:ext cx="7886700" cy="440641"/>
          </a:xfrm>
        </p:spPr>
        <p:txBody>
          <a:bodyPr>
            <a:normAutofit fontScale="90000"/>
          </a:bodyPr>
          <a:lstStyle/>
          <a:p>
            <a:r>
              <a:rPr lang="en-US" sz="3100" dirty="0" smtClean="0">
                <a:solidFill>
                  <a:srgbClr val="1A2E5A"/>
                </a:solidFill>
                <a:latin typeface="+mn-lt"/>
              </a:rPr>
              <a:t>Page </a:t>
            </a:r>
            <a:r>
              <a:rPr lang="en-US" sz="3100" dirty="0">
                <a:solidFill>
                  <a:srgbClr val="1A2E5A"/>
                </a:solidFill>
                <a:latin typeface="+mn-lt"/>
              </a:rPr>
              <a:t>Management – Current Version</a:t>
            </a:r>
            <a:r>
              <a:rPr lang="en-US" dirty="0">
                <a:solidFill>
                  <a:srgbClr val="1A2E5A"/>
                </a:solidFill>
                <a:latin typeface="+mn-lt"/>
              </a:rPr>
              <a:t/>
            </a:r>
            <a:br>
              <a:rPr lang="en-US" dirty="0">
                <a:solidFill>
                  <a:srgbClr val="1A2E5A"/>
                </a:solidFill>
                <a:latin typeface="+mn-lt"/>
              </a:rPr>
            </a:br>
            <a:endParaRPr lang="en-US" dirty="0">
              <a:solidFill>
                <a:srgbClr val="1A2E5A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246" y="1862357"/>
            <a:ext cx="7116736" cy="3938079"/>
          </a:xfrm>
          <a:prstGeom prst="rect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97" y="1734857"/>
            <a:ext cx="2621878" cy="17564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38868" y="2145888"/>
            <a:ext cx="702315" cy="155195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14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054867" y="3217345"/>
            <a:ext cx="979152" cy="188752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74157" y="1145391"/>
            <a:ext cx="7886700" cy="440641"/>
          </a:xfrm>
        </p:spPr>
        <p:txBody>
          <a:bodyPr>
            <a:normAutofit fontScale="90000"/>
          </a:bodyPr>
          <a:lstStyle/>
          <a:p>
            <a:r>
              <a:rPr lang="en-US" sz="31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Page </a:t>
            </a:r>
            <a:r>
              <a:rPr lang="en-US" sz="3100" dirty="0">
                <a:solidFill>
                  <a:srgbClr val="1A2E5A"/>
                </a:solidFill>
                <a:latin typeface="Calibri" panose="020F0502020204030204" pitchFamily="34" charset="0"/>
              </a:rPr>
              <a:t>Management – New </a:t>
            </a:r>
            <a:r>
              <a:rPr lang="en-US" sz="31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763" y="1720850"/>
            <a:ext cx="8254473" cy="4240213"/>
          </a:xfrm>
        </p:spPr>
      </p:pic>
      <p:sp>
        <p:nvSpPr>
          <p:cNvPr id="7" name="Rectangle 6"/>
          <p:cNvSpPr/>
          <p:nvPr/>
        </p:nvSpPr>
        <p:spPr>
          <a:xfrm>
            <a:off x="2054867" y="3199415"/>
            <a:ext cx="702315" cy="189805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12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054867" y="3217345"/>
            <a:ext cx="979152" cy="188752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74157" y="1145391"/>
            <a:ext cx="7886700" cy="440641"/>
          </a:xfrm>
        </p:spPr>
        <p:txBody>
          <a:bodyPr>
            <a:normAutofit fontScale="90000"/>
          </a:bodyPr>
          <a:lstStyle/>
          <a:p>
            <a:r>
              <a:rPr lang="en-US" sz="31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Page </a:t>
            </a:r>
            <a:r>
              <a:rPr lang="en-US" sz="3100" dirty="0">
                <a:solidFill>
                  <a:srgbClr val="1A2E5A"/>
                </a:solidFill>
                <a:latin typeface="Calibri" panose="020F0502020204030204" pitchFamily="34" charset="0"/>
              </a:rPr>
              <a:t>Management – New </a:t>
            </a:r>
            <a:r>
              <a:rPr lang="en-US" sz="31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763" y="1720850"/>
            <a:ext cx="8254473" cy="4240213"/>
          </a:xfrm>
        </p:spPr>
      </p:pic>
      <p:sp>
        <p:nvSpPr>
          <p:cNvPr id="7" name="Rectangle 6"/>
          <p:cNvSpPr/>
          <p:nvPr/>
        </p:nvSpPr>
        <p:spPr>
          <a:xfrm>
            <a:off x="9419076" y="2929421"/>
            <a:ext cx="343490" cy="287924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26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085" y="1623724"/>
            <a:ext cx="3009900" cy="42386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53942" y="2837843"/>
            <a:ext cx="4894609" cy="551310"/>
          </a:xfrm>
        </p:spPr>
        <p:txBody>
          <a:bodyPr>
            <a:normAutofit/>
          </a:bodyPr>
          <a:lstStyle/>
          <a:p>
            <a:pPr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sz="2800" dirty="0">
                <a:latin typeface="+mn-lt"/>
                <a:ea typeface="Calibri" panose="020F0502020204030204" pitchFamily="34" charset="0"/>
              </a:rPr>
              <a:t>Managing Web Content</a:t>
            </a:r>
            <a:endParaRPr lang="en-US" sz="2800" b="0" dirty="0">
              <a:latin typeface="+mn-lt"/>
            </a:endParaRPr>
          </a:p>
          <a:p>
            <a:pPr marL="0" indent="0">
              <a:buNone/>
            </a:pPr>
            <a:endParaRPr lang="en-US" dirty="0" smtClean="0"/>
          </a:p>
          <a:p>
            <a:pPr marL="296862" indent="-342900"/>
            <a:endParaRPr lang="en-US" dirty="0" smtClean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49032" y="4083145"/>
            <a:ext cx="1323975" cy="310393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61240" y="1077934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Your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Country/Partner Site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>
              <a:solidFill>
                <a:srgbClr val="1A2E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6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127" y="1832022"/>
            <a:ext cx="10515600" cy="830244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1A2E5A"/>
                </a:solidFill>
                <a:latin typeface="+mn-lt"/>
              </a:rPr>
              <a:t>New Software Version</a:t>
            </a:r>
            <a:endParaRPr lang="en-US" dirty="0">
              <a:solidFill>
                <a:srgbClr val="1A2E5A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5126" y="2328736"/>
            <a:ext cx="10385543" cy="23028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Clr>
                <a:srgbClr val="BF8D2E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sz="3200" b="0" dirty="0">
                <a:latin typeface="+mn-lt"/>
              </a:rPr>
              <a:t>A new version of the website software (</a:t>
            </a:r>
            <a:r>
              <a:rPr lang="en-US" sz="3200" b="0" dirty="0" err="1">
                <a:latin typeface="+mn-lt"/>
              </a:rPr>
              <a:t>Liferay</a:t>
            </a:r>
            <a:r>
              <a:rPr lang="en-US" sz="3200" b="0" dirty="0">
                <a:latin typeface="+mn-lt"/>
              </a:rPr>
              <a:t> 7.2) is coming with an improved admin interface and new tools and features.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17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51436" y="1164311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Managing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Web Content – Current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531" y="1793665"/>
            <a:ext cx="2451375" cy="16422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64130" y="2343285"/>
            <a:ext cx="702315" cy="155195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633" y="1963025"/>
            <a:ext cx="7323876" cy="377275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2355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17691" y="1102339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Managing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Web Content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0673" y="1824057"/>
            <a:ext cx="8320216" cy="41940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17691" y="3517752"/>
            <a:ext cx="702315" cy="181826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90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63873" y="1166994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Filtering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Web Content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800" y="1814820"/>
            <a:ext cx="8320216" cy="419404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98607" y="2940866"/>
            <a:ext cx="844097" cy="194534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8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43800" y="1111576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Filtering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Web Content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800" y="1740930"/>
            <a:ext cx="8320216" cy="419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8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43800" y="1139278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Editing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a News Story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800" y="1731688"/>
            <a:ext cx="8320216" cy="419404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37951" y="2765681"/>
            <a:ext cx="333351" cy="194534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9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61246" y="3117690"/>
            <a:ext cx="7886700" cy="675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>
                <a:solidFill>
                  <a:srgbClr val="1A2E5A"/>
                </a:solidFill>
              </a:rPr>
              <a:t>Slide showing editing a News item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43800" y="1102330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Editing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a News Story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94" y="1620016"/>
            <a:ext cx="9206880" cy="424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4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800" y="1839979"/>
            <a:ext cx="8238168" cy="405187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010912" y="1182916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Creating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a News Story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9478833" y="2290111"/>
            <a:ext cx="348908" cy="395531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1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58978" y="1224869"/>
            <a:ext cx="7886700" cy="675534"/>
          </a:xfrm>
        </p:spPr>
        <p:txBody>
          <a:bodyPr>
            <a:normAutofit fontScale="90000"/>
          </a:bodyPr>
          <a:lstStyle/>
          <a:p>
            <a:r>
              <a:rPr lang="en-US" sz="31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Managing </a:t>
            </a:r>
            <a:r>
              <a:rPr lang="en-US" sz="3100" dirty="0">
                <a:solidFill>
                  <a:srgbClr val="1A2E5A"/>
                </a:solidFill>
                <a:latin typeface="Calibri" panose="020F0502020204030204" pitchFamily="34" charset="0"/>
              </a:rPr>
              <a:t>Documents and Media – Current </a:t>
            </a:r>
            <a:r>
              <a:rPr lang="en-US" sz="31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86" y="1952293"/>
            <a:ext cx="2435184" cy="16314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41420" y="2492676"/>
            <a:ext cx="702315" cy="155195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6743" y="2111567"/>
            <a:ext cx="7179779" cy="379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3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409" y="1546650"/>
            <a:ext cx="8578392" cy="454930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960578" y="1097504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Managing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Documents and Media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1781467" y="3735817"/>
            <a:ext cx="933229" cy="223440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74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409" y="1546651"/>
            <a:ext cx="8578392" cy="454930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960578" y="1097504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Managing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Documents and Media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3289756" y="4442827"/>
            <a:ext cx="820331" cy="223440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3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579" y="2027491"/>
            <a:ext cx="8229600" cy="400504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2800" dirty="0">
                <a:latin typeface="Calibri" panose="020F0502020204030204" pitchFamily="34" charset="0"/>
              </a:rPr>
              <a:t>This Presentation will:</a:t>
            </a:r>
          </a:p>
          <a:p>
            <a:pPr lvl="1"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Calibri" panose="020F0502020204030204" pitchFamily="34" charset="0"/>
              </a:rPr>
              <a:t>Review some of the Country Coordinator, Partner and Teacher Admin tasks highlighting changes to the admin interface.</a:t>
            </a:r>
          </a:p>
          <a:p>
            <a:pPr lvl="1"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Calibri" panose="020F0502020204030204" pitchFamily="34" charset="0"/>
              </a:rPr>
              <a:t>Show what’s changed and what hasn’t. </a:t>
            </a:r>
          </a:p>
          <a:p>
            <a:pPr lvl="1"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Calibri" panose="020F0502020204030204" pitchFamily="34" charset="0"/>
              </a:rPr>
              <a:t>Demo new features and functionality.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35127" y="1832022"/>
            <a:ext cx="10515600" cy="830244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1A2E5A"/>
                </a:solidFill>
                <a:latin typeface="+mn-lt"/>
              </a:rPr>
              <a:t>New Software Version</a:t>
            </a:r>
            <a:endParaRPr lang="en-US" dirty="0">
              <a:solidFill>
                <a:srgbClr val="1A2E5A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860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006758" y="1104794"/>
            <a:ext cx="7886700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Managing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Documents and Media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1246" y="1697202"/>
            <a:ext cx="7896704" cy="427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7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59911" y="1261731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Editing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Your Web Content – Current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>
              <a:solidFill>
                <a:srgbClr val="1A2E5A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690" y="2089454"/>
            <a:ext cx="4545574" cy="1577382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12" idx="3"/>
          </p:cNvCxnSpPr>
          <p:nvPr/>
        </p:nvCxnSpPr>
        <p:spPr>
          <a:xfrm flipV="1">
            <a:off x="2574470" y="2438401"/>
            <a:ext cx="4389748" cy="781597"/>
          </a:xfrm>
          <a:prstGeom prst="straightConnector1">
            <a:avLst/>
          </a:prstGeom>
          <a:ln w="28575">
            <a:solidFill>
              <a:srgbClr val="BE8E2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4967" y="3915078"/>
            <a:ext cx="6178498" cy="1765285"/>
          </a:xfrm>
          <a:prstGeom prst="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>
            <a:off x="2623547" y="4762805"/>
            <a:ext cx="784671" cy="252540"/>
          </a:xfrm>
          <a:prstGeom prst="straightConnector1">
            <a:avLst/>
          </a:prstGeom>
          <a:ln w="28575">
            <a:solidFill>
              <a:srgbClr val="BE8E2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80526" y="4578139"/>
            <a:ext cx="1387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Turns on this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80526" y="3035332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Clicking this</a:t>
            </a:r>
          </a:p>
        </p:txBody>
      </p:sp>
    </p:spTree>
    <p:extLst>
      <p:ext uri="{BB962C8B-B14F-4D97-AF65-F5344CB8AC3E}">
        <p14:creationId xmlns:p14="http://schemas.microsoft.com/office/powerpoint/2010/main" val="251459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86006" y="1187840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Editing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Your Web Content – Current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6006" y="1835666"/>
            <a:ext cx="8272393" cy="420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9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95259" y="1179770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Editing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Your Web Content – Current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3731" y="1818360"/>
            <a:ext cx="8190740" cy="416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3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910" y="1883018"/>
            <a:ext cx="7642371" cy="38878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4739" y="2677547"/>
            <a:ext cx="1795534" cy="253066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95259" y="1235186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Editing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Your Web Content – Current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033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86023" y="1187839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Editing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Your Web Content – Current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4739" y="2862272"/>
            <a:ext cx="1795534" cy="25306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900" y="1947874"/>
            <a:ext cx="7910818" cy="394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9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2750" y="1976583"/>
            <a:ext cx="5510390" cy="252152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cxnSp>
        <p:nvCxnSpPr>
          <p:cNvPr id="13" name="Straight Arrow Connector 12"/>
          <p:cNvCxnSpPr/>
          <p:nvPr/>
        </p:nvCxnSpPr>
        <p:spPr>
          <a:xfrm>
            <a:off x="3244590" y="2828830"/>
            <a:ext cx="3230101" cy="419449"/>
          </a:xfrm>
          <a:prstGeom prst="straightConnector1">
            <a:avLst/>
          </a:prstGeom>
          <a:ln w="28575">
            <a:solidFill>
              <a:srgbClr val="BE8E2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96129" y="2330669"/>
            <a:ext cx="2650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A2E5A"/>
                </a:solidFill>
              </a:rPr>
              <a:t>On Desktop:</a:t>
            </a:r>
          </a:p>
          <a:p>
            <a:r>
              <a:rPr lang="en-US" sz="2000" dirty="0">
                <a:solidFill>
                  <a:srgbClr val="1A2E5A"/>
                </a:solidFill>
              </a:rPr>
              <a:t>Roll-over your content 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83062"/>
              </p:ext>
            </p:extLst>
          </p:nvPr>
        </p:nvGraphicFramePr>
        <p:xfrm>
          <a:off x="5106100" y="4999839"/>
          <a:ext cx="4496925" cy="565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2" name="Image" r:id="rId4" imgW="13663440" imgH="1713960" progId="Photoshop.Image.16">
                  <p:embed/>
                </p:oleObj>
              </mc:Choice>
              <mc:Fallback>
                <p:oleObj name="Image" r:id="rId4" imgW="13663440" imgH="171396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06100" y="4999839"/>
                        <a:ext cx="4496925" cy="5652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>
          <a:xfrm>
            <a:off x="696129" y="3582610"/>
            <a:ext cx="4572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sz="2000" b="1" dirty="0">
                <a:solidFill>
                  <a:srgbClr val="1A2E5A"/>
                </a:solidFill>
              </a:rPr>
              <a:t>On Mobile:</a:t>
            </a:r>
          </a:p>
          <a:p>
            <a:r>
              <a:rPr lang="en-US" sz="2000" dirty="0">
                <a:solidFill>
                  <a:srgbClr val="1A2E5A"/>
                </a:solidFill>
              </a:rPr>
              <a:t>Click on edit controls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057236" y="4413769"/>
            <a:ext cx="5136013" cy="862907"/>
          </a:xfrm>
          <a:prstGeom prst="straightConnector1">
            <a:avLst/>
          </a:prstGeom>
          <a:ln w="28575">
            <a:solidFill>
              <a:srgbClr val="BE8E2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8193248" y="5129869"/>
            <a:ext cx="385893" cy="297808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859910" y="1206312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Editing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Your Web Content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2002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693" y="1881842"/>
            <a:ext cx="7642371" cy="410307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325922" y="3140191"/>
            <a:ext cx="4991450" cy="415809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859911" y="1169366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Editing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Your Web Content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4059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693" y="1669410"/>
            <a:ext cx="7642371" cy="410307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59911" y="1067766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Editing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Your Web Content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6845755"/>
              </p:ext>
            </p:extLst>
          </p:nvPr>
        </p:nvGraphicFramePr>
        <p:xfrm>
          <a:off x="8113845" y="3254928"/>
          <a:ext cx="1003675" cy="997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2" name="Image" r:id="rId4" imgW="2221920" imgH="2209320" progId="Photoshop.Image.16">
                  <p:embed/>
                </p:oleObj>
              </mc:Choice>
              <mc:Fallback>
                <p:oleObj name="Image" r:id="rId4" imgW="2221920" imgH="22093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13845" y="3254928"/>
                        <a:ext cx="1003675" cy="997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8211127" y="3254927"/>
            <a:ext cx="526474" cy="365727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3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59911" y="1109959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Editing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Your Web Content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2624" y="1739313"/>
            <a:ext cx="7143110" cy="431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2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76100" y="2295848"/>
            <a:ext cx="11250248" cy="400504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sz="3200" dirty="0">
                <a:latin typeface="Calibri" panose="020F0502020204030204" pitchFamily="34" charset="0"/>
              </a:rPr>
              <a:t>The public view of the website will look and function like the current site. </a:t>
            </a:r>
          </a:p>
          <a:p>
            <a:pPr lvl="1"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sz="3200" dirty="0">
                <a:latin typeface="Calibri" panose="020F0502020204030204" pitchFamily="34" charset="0"/>
              </a:rPr>
              <a:t>Site structure will remain as is.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35127" y="1832022"/>
            <a:ext cx="10515600" cy="830244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1A2E5A"/>
                </a:solidFill>
                <a:latin typeface="+mn-lt"/>
              </a:rPr>
              <a:t>New Software Version</a:t>
            </a:r>
            <a:endParaRPr lang="en-US" dirty="0">
              <a:solidFill>
                <a:srgbClr val="1A2E5A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663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59911" y="1168858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Editing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Your Web Content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0345" y="1799652"/>
            <a:ext cx="7038364" cy="429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2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59911" y="1076635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Editing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Your Web Content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0345" y="1696753"/>
            <a:ext cx="7147421" cy="431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74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59911" y="1124116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Editing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Your Web Content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0345" y="1734998"/>
            <a:ext cx="7147421" cy="431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57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59911" y="1177752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Editing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Your Web Content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5512" y="1780837"/>
            <a:ext cx="7095395" cy="428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59911" y="1124278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Editing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Your Web Content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290" y="1725924"/>
            <a:ext cx="7143109" cy="431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7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9840" y="1779478"/>
            <a:ext cx="8958412" cy="407637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59911" y="1161059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Adding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Web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Content/Portlets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– Current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2760911" y="1762698"/>
            <a:ext cx="360727" cy="226503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58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5440" y="1762707"/>
            <a:ext cx="9168742" cy="417207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59911" y="1122677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Adding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Web Content/Widgets – Current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6122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902" y="1690973"/>
            <a:ext cx="9361097" cy="425960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59911" y="1106360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Adding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Web Content/Widgets – Current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1364960" y="2814468"/>
            <a:ext cx="1119622" cy="226503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366371" y="3830424"/>
            <a:ext cx="1163738" cy="226503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6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59911" y="1150299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Adding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Web Content/Widgets – Current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753" y="1753385"/>
            <a:ext cx="9404737" cy="427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9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758" y="1739950"/>
            <a:ext cx="9245569" cy="420703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59911" y="1183048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Adding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Web Content/Widgets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8327302" y="1767659"/>
            <a:ext cx="251670" cy="226503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82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880" y="1274963"/>
            <a:ext cx="9007249" cy="472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6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59911" y="1203005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Adding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Web Content/Widgets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7548" y="1813887"/>
            <a:ext cx="8646489" cy="393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7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911" y="1989376"/>
            <a:ext cx="8646489" cy="393443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59911" y="1271897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Adding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Web Content/Widgets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8872757" y="3612646"/>
            <a:ext cx="1048623" cy="163585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77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911" y="1841594"/>
            <a:ext cx="8548031" cy="389254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59911" y="1198003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Adding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Web Content/Widgets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>
              <a:solidFill>
                <a:srgbClr val="1A2E5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63112" y="3653616"/>
            <a:ext cx="1526796" cy="163585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41628" y="4114103"/>
            <a:ext cx="1863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Selecting Existing Content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918668" y="3221129"/>
            <a:ext cx="217094" cy="163585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841628" y="4912834"/>
            <a:ext cx="1863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Creating New Content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6664410" y="3850152"/>
            <a:ext cx="296562" cy="409058"/>
          </a:xfrm>
          <a:prstGeom prst="straightConnector1">
            <a:avLst/>
          </a:prstGeom>
          <a:ln w="19050">
            <a:solidFill>
              <a:srgbClr val="BE8E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417276" y="3460139"/>
            <a:ext cx="2501392" cy="1639330"/>
          </a:xfrm>
          <a:prstGeom prst="straightConnector1">
            <a:avLst/>
          </a:prstGeom>
          <a:ln w="19050">
            <a:solidFill>
              <a:srgbClr val="BE8E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802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59911" y="1119929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Adding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and Editing Blogs – Current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63" y="1806139"/>
            <a:ext cx="6879515" cy="3467821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165" y="2838808"/>
            <a:ext cx="3634159" cy="3108694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272130" y="3718270"/>
            <a:ext cx="588670" cy="163585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65948" y="1114878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Adding </a:t>
            </a:r>
            <a:r>
              <a:rPr lang="en-US" sz="2800" dirty="0">
                <a:solidFill>
                  <a:srgbClr val="1A2E5A"/>
                </a:solidFill>
                <a:latin typeface="Calibri" panose="020F0502020204030204" pitchFamily="34" charset="0"/>
              </a:rPr>
              <a:t>and Editing Blogs – New </a:t>
            </a:r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Version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2058" y="1570181"/>
            <a:ext cx="3739442" cy="46327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055" y="1943939"/>
            <a:ext cx="5834811" cy="293286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5775185" y="3127143"/>
            <a:ext cx="385470" cy="163585"/>
          </a:xfrm>
          <a:prstGeom prst="rect">
            <a:avLst/>
          </a:prstGeom>
          <a:noFill/>
          <a:ln w="28575">
            <a:solidFill>
              <a:srgbClr val="BE8E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2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19766" y="1133605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Improved Layouts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552" y="2217705"/>
            <a:ext cx="3863248" cy="3217380"/>
          </a:xfrm>
          <a:prstGeom prst="rect">
            <a:avLst/>
          </a:prstGeom>
          <a:ln w="317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806" y="2133730"/>
            <a:ext cx="5302703" cy="336454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5349026" y="3372374"/>
            <a:ext cx="570452" cy="0"/>
          </a:xfrm>
          <a:prstGeom prst="straightConnector1">
            <a:avLst/>
          </a:prstGeom>
          <a:ln w="28575">
            <a:solidFill>
              <a:srgbClr val="BE8E2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13552" y="1764398"/>
            <a:ext cx="1951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Documents Library</a:t>
            </a:r>
          </a:p>
        </p:txBody>
      </p:sp>
    </p:spTree>
    <p:extLst>
      <p:ext uri="{BB962C8B-B14F-4D97-AF65-F5344CB8AC3E}">
        <p14:creationId xmlns:p14="http://schemas.microsoft.com/office/powerpoint/2010/main" val="226160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59911" y="1151824"/>
            <a:ext cx="8413807" cy="67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A2E5A"/>
                </a:solidFill>
                <a:latin typeface="Calibri" panose="020F0502020204030204" pitchFamily="34" charset="0"/>
              </a:rPr>
              <a:t>Improved Layouts</a:t>
            </a:r>
            <a:endParaRPr lang="en-US" sz="28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403273" y="3567100"/>
            <a:ext cx="849745" cy="0"/>
          </a:xfrm>
          <a:prstGeom prst="straightConnector1">
            <a:avLst/>
          </a:prstGeom>
          <a:ln w="28575">
            <a:solidFill>
              <a:srgbClr val="BE8E2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637" y="2136654"/>
            <a:ext cx="4549814" cy="30634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9661" y="1929467"/>
            <a:ext cx="5091313" cy="33906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1636" y="1691677"/>
            <a:ext cx="1708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Message Boards</a:t>
            </a:r>
          </a:p>
        </p:txBody>
      </p:sp>
    </p:spTree>
    <p:extLst>
      <p:ext uri="{BB962C8B-B14F-4D97-AF65-F5344CB8AC3E}">
        <p14:creationId xmlns:p14="http://schemas.microsoft.com/office/powerpoint/2010/main" val="276946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43800" y="2442156"/>
            <a:ext cx="7886700" cy="675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1A2E5A"/>
                </a:solidFill>
              </a:rPr>
              <a:t>Web Site Demo</a:t>
            </a:r>
          </a:p>
        </p:txBody>
      </p:sp>
    </p:spTree>
    <p:extLst>
      <p:ext uri="{BB962C8B-B14F-4D97-AF65-F5344CB8AC3E}">
        <p14:creationId xmlns:p14="http://schemas.microsoft.com/office/powerpoint/2010/main" val="222276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456E4-0F62-AB44-8F1C-08765B5D8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19" y="1787804"/>
            <a:ext cx="4789279" cy="4117696"/>
          </a:xfrm>
        </p:spPr>
        <p:txBody>
          <a:bodyPr>
            <a:normAutofit/>
          </a:bodyPr>
          <a:lstStyle/>
          <a:p>
            <a:pPr marL="0" indent="0">
              <a:buClr>
                <a:srgbClr val="BF8D2E"/>
              </a:buClr>
              <a:buNone/>
            </a:pPr>
            <a:endParaRPr lang="en-US" dirty="0" smtClean="0"/>
          </a:p>
          <a:p>
            <a:pPr lvl="1"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+mn-lt"/>
              </a:rPr>
              <a:t>Feedback and more information on how to see the demo – in the Annual Meeting ‘Tech Corner’ </a:t>
            </a:r>
          </a:p>
          <a:p>
            <a:pPr lvl="1">
              <a:buClr>
                <a:srgbClr val="BE8E2D"/>
              </a:buClr>
              <a:buSzPct val="103000"/>
              <a:buFont typeface="Wingdings" panose="05000000000000000000" pitchFamily="2" charset="2"/>
              <a:buChar char="§"/>
            </a:pPr>
            <a:r>
              <a:rPr lang="en-US" dirty="0">
                <a:latin typeface="+mn-lt"/>
              </a:rPr>
              <a:t>Scroll down to </a:t>
            </a:r>
            <a:r>
              <a:rPr lang="en-US" b="1" dirty="0">
                <a:latin typeface="+mn-lt"/>
              </a:rPr>
              <a:t>New GLOBE Website – “</a:t>
            </a:r>
            <a:r>
              <a:rPr lang="en-US" b="1" dirty="0" err="1">
                <a:latin typeface="+mn-lt"/>
              </a:rPr>
              <a:t>Liferay</a:t>
            </a:r>
            <a:r>
              <a:rPr lang="en-US" b="1" dirty="0">
                <a:latin typeface="+mn-lt"/>
              </a:rPr>
              <a:t> 7.2” </a:t>
            </a:r>
            <a:r>
              <a:rPr lang="en-US" dirty="0">
                <a:latin typeface="+mn-lt"/>
              </a:rPr>
              <a:t>to download this presentation.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E4B6ED-C682-3F4C-AC9E-9D6299E5B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0915" y="1237892"/>
            <a:ext cx="6693117" cy="64295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1676"/>
                </a:solidFill>
                <a:latin typeface="+mn-lt"/>
              </a:rPr>
              <a:t>Virtual Meeting Notes</a:t>
            </a:r>
            <a:endParaRPr lang="en-US" dirty="0">
              <a:solidFill>
                <a:srgbClr val="001676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2209" y="2014248"/>
            <a:ext cx="6767935" cy="3480103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1914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82345" y="2779923"/>
            <a:ext cx="7886700" cy="675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>
                <a:solidFill>
                  <a:srgbClr val="1A2E5A"/>
                </a:solidFill>
                <a:latin typeface="+mn-lt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197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DE4B6ED-C682-3F4C-AC9E-9D6299E5B964}"/>
              </a:ext>
            </a:extLst>
          </p:cNvPr>
          <p:cNvSpPr txBox="1">
            <a:spLocks/>
          </p:cNvSpPr>
          <p:nvPr/>
        </p:nvSpPr>
        <p:spPr>
          <a:xfrm>
            <a:off x="1676276" y="1131171"/>
            <a:ext cx="10251660" cy="9385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81E75"/>
                </a:solidFill>
                <a:effectLst/>
                <a:uLnTx/>
                <a:uFillTx/>
                <a:latin typeface="Calibri" panose="020F0502020204030204"/>
              </a:rPr>
              <a:t>Admin Controls: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F8D2E"/>
                </a:solidFill>
                <a:effectLst/>
                <a:uLnTx/>
                <a:uFillTx/>
                <a:latin typeface="Calibri" panose="020F0502020204030204"/>
              </a:rPr>
              <a:t>Similar but Some Changes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BF8D2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AA456E4-0F62-AB44-8F1C-08765B5D8015}"/>
              </a:ext>
            </a:extLst>
          </p:cNvPr>
          <p:cNvSpPr txBox="1">
            <a:spLocks/>
          </p:cNvSpPr>
          <p:nvPr/>
        </p:nvSpPr>
        <p:spPr>
          <a:xfrm>
            <a:off x="853440" y="2687755"/>
            <a:ext cx="10941396" cy="16625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50000"/>
                </a:schemeClr>
              </a:buClr>
              <a:buSzPct val="103000"/>
              <a:buFont typeface="Wingdings" pitchFamily="2" charset="2"/>
              <a:buChar char="§"/>
              <a:defRPr sz="2800" b="0" i="0" kern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4AA00"/>
              </a:buClr>
              <a:buFont typeface="Wingdings" pitchFamily="2" charset="2"/>
              <a:buChar char="§"/>
              <a:defRPr sz="28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B09400"/>
              </a:buClr>
              <a:buFont typeface="Wingdings" pitchFamily="2" charset="2"/>
              <a:buChar char="§"/>
              <a:defRPr sz="24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68908"/>
              </a:buClr>
              <a:buFont typeface="Wingdings" pitchFamily="2" charset="2"/>
              <a:buChar char="§"/>
              <a:defRPr sz="20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68908"/>
              </a:buClr>
              <a:buFont typeface="Wingdings" pitchFamily="2" charset="2"/>
              <a:buChar char="§"/>
              <a:defRPr sz="20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BF8D2E"/>
              </a:buClr>
              <a:buFont typeface="Wingdings" pitchFamily="2" charset="2"/>
              <a:buChar char="§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</a:rPr>
              <a:t>All current admin functionality will still be available.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BF8D2E"/>
              </a:buClr>
              <a:buFont typeface="Wingdings" pitchFamily="2" charset="2"/>
              <a:buChar char="§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n-lt"/>
              </a:rPr>
              <a:t>But look and feel and location of some admin tools have changed.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080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9D35-9AE3-0F41-BFAE-F8C0841ED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35666"/>
            <a:ext cx="5375564" cy="1993157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2"/>
              </a:rPr>
              <a:t>David.Overoye@ssaihq.com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3"/>
              </a:rPr>
              <a:t>Cornell.Lewis@ssaihq.com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Science Systems &amp; Applications, Inc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28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86781" y="1440700"/>
            <a:ext cx="7886700" cy="675534"/>
          </a:xfrm>
        </p:spPr>
        <p:txBody>
          <a:bodyPr>
            <a:normAutofit/>
          </a:bodyPr>
          <a:lstStyle/>
          <a:p>
            <a:r>
              <a:rPr lang="en-US" sz="3100" dirty="0">
                <a:solidFill>
                  <a:srgbClr val="1A2E5A"/>
                </a:solidFill>
              </a:rPr>
              <a:t>Admin Controls</a:t>
            </a:r>
            <a:r>
              <a:rPr lang="en-US" sz="3100" dirty="0" smtClean="0">
                <a:solidFill>
                  <a:srgbClr val="1A2E5A"/>
                </a:solidFill>
              </a:rPr>
              <a:t>: Current Version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813" y="2207302"/>
            <a:ext cx="8128932" cy="380592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272851" y="2076571"/>
            <a:ext cx="2625754" cy="444617"/>
          </a:xfrm>
          <a:prstGeom prst="rect">
            <a:avLst/>
          </a:prstGeom>
          <a:noFill/>
          <a:ln w="19050">
            <a:solidFill>
              <a:srgbClr val="BE8E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3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935" y="2622336"/>
            <a:ext cx="8409330" cy="246689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026927" y="1328584"/>
            <a:ext cx="7886700" cy="675534"/>
          </a:xfrm>
        </p:spPr>
        <p:txBody>
          <a:bodyPr>
            <a:normAutofit fontScale="90000"/>
          </a:bodyPr>
          <a:lstStyle/>
          <a:p>
            <a:r>
              <a:rPr lang="en-US" sz="3100" dirty="0">
                <a:solidFill>
                  <a:srgbClr val="1A2E5A"/>
                </a:solidFill>
              </a:rPr>
              <a:t>Admin Controls: </a:t>
            </a: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>
                <a:solidFill>
                  <a:srgbClr val="1A2E5A"/>
                </a:solidFill>
                <a:latin typeface="+mn-lt"/>
              </a:rPr>
              <a:t>Manage Your Information - </a:t>
            </a:r>
            <a:r>
              <a:rPr lang="en-US" sz="3100" dirty="0">
                <a:solidFill>
                  <a:srgbClr val="1A2E5A"/>
                </a:solidFill>
                <a:latin typeface="Calibri" panose="020F0502020204030204" pitchFamily="34" charset="0"/>
              </a:rPr>
              <a:t>Current Version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63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-FINAL-GLE-PPT-Template-4-7-18" id="{9F70775C-F13E-E941-B1E9-2D6A374B5270}" vid="{AE9F6A78-1AD1-B24C-BD4C-353820AC19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16161</TotalTime>
  <Words>915</Words>
  <Application>Microsoft Office PowerPoint</Application>
  <PresentationFormat>Widescreen</PresentationFormat>
  <Paragraphs>198</Paragraphs>
  <Slides>70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6" baseType="lpstr">
      <vt:lpstr>Arial</vt:lpstr>
      <vt:lpstr>Calibri</vt:lpstr>
      <vt:lpstr>Helvetica Neue</vt:lpstr>
      <vt:lpstr>Wingdings</vt:lpstr>
      <vt:lpstr>Office Theme</vt:lpstr>
      <vt:lpstr>Image</vt:lpstr>
      <vt:lpstr>GLOBE Website - Software Update</vt:lpstr>
      <vt:lpstr>Participate live through our Mobile App!</vt:lpstr>
      <vt:lpstr>New Software Version</vt:lpstr>
      <vt:lpstr>New Software Version</vt:lpstr>
      <vt:lpstr>New Software Version</vt:lpstr>
      <vt:lpstr>PowerPoint Presentation</vt:lpstr>
      <vt:lpstr>PowerPoint Presentation</vt:lpstr>
      <vt:lpstr>Admin Controls: Current Version </vt:lpstr>
      <vt:lpstr>Admin Controls:  Manage Your Information - Current Version </vt:lpstr>
      <vt:lpstr>Admin Controls:  Manage your Information – New Version</vt:lpstr>
      <vt:lpstr>Manage your Information – New Version</vt:lpstr>
      <vt:lpstr>Account Settings – Current Version</vt:lpstr>
      <vt:lpstr>Account Settings – New Version</vt:lpstr>
      <vt:lpstr>Manage and Go To Menus - Current Version </vt:lpstr>
      <vt:lpstr>Manage and Go To Menus - New Version </vt:lpstr>
      <vt:lpstr>Manage and Go To Menus - New Version </vt:lpstr>
      <vt:lpstr>Manage and Go To Menus - New Version </vt:lpstr>
      <vt:lpstr>Manage and Go To Menus - New Version </vt:lpstr>
      <vt:lpstr>Users and Organizations - Current Version</vt:lpstr>
      <vt:lpstr>Users and Organizations - New Version</vt:lpstr>
      <vt:lpstr>Users and Organizations - New Version</vt:lpstr>
      <vt:lpstr>Your Country/Partner Site – Current Version</vt:lpstr>
      <vt:lpstr>Your Country/Partner Site – New Version</vt:lpstr>
      <vt:lpstr>Your Country/Partner Site – New Version</vt:lpstr>
      <vt:lpstr>Your Country/Partner Site – New Version</vt:lpstr>
      <vt:lpstr>Page Management – Current Version </vt:lpstr>
      <vt:lpstr>Page Management – New Version</vt:lpstr>
      <vt:lpstr>Page Management – New Version</vt:lpstr>
      <vt:lpstr>Your Country/Partner Site – New Version</vt:lpstr>
      <vt:lpstr>Managing Web Content – Current Version</vt:lpstr>
      <vt:lpstr>Managing Web Content – New Version</vt:lpstr>
      <vt:lpstr>Filtering Web Content – New Version</vt:lpstr>
      <vt:lpstr>Filtering Web Content – New Version</vt:lpstr>
      <vt:lpstr>Editing a News Story – New Version</vt:lpstr>
      <vt:lpstr>Editing a News Story – New Version</vt:lpstr>
      <vt:lpstr>Creating a News Story – New Version</vt:lpstr>
      <vt:lpstr>Managing Documents and Media – Current Version</vt:lpstr>
      <vt:lpstr>Managing Documents and Media – New Version</vt:lpstr>
      <vt:lpstr>Managing Documents and Media – New Version</vt:lpstr>
      <vt:lpstr>Managing Documents and Media – New Version</vt:lpstr>
      <vt:lpstr>Editing Your Web Content – Current Version</vt:lpstr>
      <vt:lpstr>Editing Your Web Content – Current Version</vt:lpstr>
      <vt:lpstr>Editing Your Web Content – Current Version</vt:lpstr>
      <vt:lpstr>Editing Your Web Content – Current Version</vt:lpstr>
      <vt:lpstr>Editing Your Web Content – Current Version</vt:lpstr>
      <vt:lpstr>Editing Your Web Content – New Version</vt:lpstr>
      <vt:lpstr>Editing Your Web Content – New Version</vt:lpstr>
      <vt:lpstr>Editing Your Web Content – New Version</vt:lpstr>
      <vt:lpstr>Editing Your Web Content – New Version</vt:lpstr>
      <vt:lpstr>Editing Your Web Content – New Version</vt:lpstr>
      <vt:lpstr>Editing Your Web Content – New Version</vt:lpstr>
      <vt:lpstr>Editing Your Web Content – New Version</vt:lpstr>
      <vt:lpstr>Editing Your Web Content – New Version</vt:lpstr>
      <vt:lpstr>Editing Your Web Content – New Version</vt:lpstr>
      <vt:lpstr>Adding Web Content/Portlets – Current Version</vt:lpstr>
      <vt:lpstr>Adding Web Content/Widgets – Current Version</vt:lpstr>
      <vt:lpstr>Adding Web Content/Widgets – Current Version</vt:lpstr>
      <vt:lpstr>Adding Web Content/Widgets – Current Version</vt:lpstr>
      <vt:lpstr>Adding Web Content/Widgets – New Version</vt:lpstr>
      <vt:lpstr>Adding Web Content/Widgets – New Version</vt:lpstr>
      <vt:lpstr>Adding Web Content/Widgets – New Version</vt:lpstr>
      <vt:lpstr>Adding Web Content/Widgets – New Version</vt:lpstr>
      <vt:lpstr>Adding and Editing Blogs – Current Version</vt:lpstr>
      <vt:lpstr>Adding and Editing Blogs – New Version</vt:lpstr>
      <vt:lpstr>Improved Layouts</vt:lpstr>
      <vt:lpstr>Improved Layouts</vt:lpstr>
      <vt:lpstr>PowerPoint Presentation</vt:lpstr>
      <vt:lpstr>Virtual Meeting Notes</vt:lpstr>
      <vt:lpstr>PowerPoint Presentation</vt:lpstr>
      <vt:lpstr> David.Overoye@ssaihq.com Cornell.Lewis@ssaihq.com  Science Systems &amp; Applications, Inc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 Paul Glaser</dc:creator>
  <cp:lastModifiedBy>cornlew</cp:lastModifiedBy>
  <cp:revision>209</cp:revision>
  <cp:lastPrinted>2018-04-07T17:52:28Z</cp:lastPrinted>
  <dcterms:created xsi:type="dcterms:W3CDTF">2019-01-21T00:24:29Z</dcterms:created>
  <dcterms:modified xsi:type="dcterms:W3CDTF">2020-07-14T17:22:20Z</dcterms:modified>
</cp:coreProperties>
</file>