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Relationship Id="rId3" Type="http://schemas.openxmlformats.org/officeDocument/2006/relationships/image" Target="../media/image2.tif"/><Relationship Id="rId4" Type="http://schemas.openxmlformats.org/officeDocument/2006/relationships/image" Target="../media/image3.tif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tif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Relationship Id="rId3" Type="http://schemas.openxmlformats.org/officeDocument/2006/relationships/image" Target="../media/image15.tif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6.tif"/><Relationship Id="rId3" Type="http://schemas.openxmlformats.org/officeDocument/2006/relationships/image" Target="../media/image17.tif"/><Relationship Id="rId4" Type="http://schemas.openxmlformats.org/officeDocument/2006/relationships/image" Target="../media/image18.tif"/><Relationship Id="rId5" Type="http://schemas.openxmlformats.org/officeDocument/2006/relationships/image" Target="../media/image19.tif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.jpeg"/><Relationship Id="rId3" Type="http://schemas.openxmlformats.org/officeDocument/2006/relationships/hyperlink" Target="https://www.globe.gov/web/mission-earth" TargetMode="External"/><Relationship Id="rId4" Type="http://schemas.openxmlformats.org/officeDocument/2006/relationships/image" Target="../media/image20.tif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1.tif"/><Relationship Id="rId3" Type="http://schemas.openxmlformats.org/officeDocument/2006/relationships/image" Target="../media/image22.tif"/><Relationship Id="rId4" Type="http://schemas.openxmlformats.org/officeDocument/2006/relationships/image" Target="../media/image23.tif"/><Relationship Id="rId5" Type="http://schemas.openxmlformats.org/officeDocument/2006/relationships/image" Target="../media/image24.tif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5.tif"/><Relationship Id="rId3" Type="http://schemas.openxmlformats.org/officeDocument/2006/relationships/image" Target="../media/image26.tif"/><Relationship Id="rId4" Type="http://schemas.openxmlformats.org/officeDocument/2006/relationships/image" Target="../media/image27.tif"/><Relationship Id="rId5" Type="http://schemas.openxmlformats.org/officeDocument/2006/relationships/image" Target="../media/image28.tif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9.tif"/></Relationships>
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0.tif"/></Relationships>
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1.tif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4.tif"/></Relationships>
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2.tif"/></Relationships>
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3.tif"/></Relationships>
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4.tif"/></Relationships>
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5.tif"/></Relationships>
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6.tif"/></Relationships>
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7.tif"/></Relationships>
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8.tif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5.tif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tif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.png"/><Relationship Id="rId3" Type="http://schemas.openxmlformats.org/officeDocument/2006/relationships/image" Target="../media/image7.tif"/><Relationship Id="rId4" Type="http://schemas.openxmlformats.org/officeDocument/2006/relationships/image" Target="../media/image8.tif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9.tif"/><Relationship Id="rId3" Type="http://schemas.openxmlformats.org/officeDocument/2006/relationships/image" Target="../media/image10.tif"/><Relationship Id="rId4" Type="http://schemas.openxmlformats.org/officeDocument/2006/relationships/image" Target="../media/image11.tif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2.tif"/><Relationship Id="rId3" Type="http://schemas.openxmlformats.org/officeDocument/2006/relationships/image" Target="../media/image13.tif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4.tif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ctrTitle"/>
          </p:nvPr>
        </p:nvSpPr>
        <p:spPr>
          <a:xfrm>
            <a:off x="3450563" y="2230966"/>
            <a:ext cx="9503437" cy="3302001"/>
          </a:xfrm>
          <a:prstGeom prst="rect">
            <a:avLst/>
          </a:prstGeom>
        </p:spPr>
        <p:txBody>
          <a:bodyPr/>
          <a:lstStyle>
            <a:lvl1pPr algn="l" defTabSz="457200">
              <a:defRPr sz="4300">
                <a:solidFill>
                  <a:srgbClr val="454545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Evidence of GLOBE's impact in different settings</a:t>
            </a:r>
          </a:p>
        </p:txBody>
      </p:sp>
      <p:sp>
        <p:nvSpPr>
          <p:cNvPr id="120" name="Shape 120"/>
          <p:cNvSpPr/>
          <p:nvPr>
            <p:ph type="subTitle" sz="quarter" idx="1"/>
          </p:nvPr>
        </p:nvSpPr>
        <p:spPr>
          <a:xfrm>
            <a:off x="1422400" y="7620000"/>
            <a:ext cx="10464800" cy="1130300"/>
          </a:xfrm>
          <a:prstGeom prst="rect">
            <a:avLst/>
          </a:prstGeom>
        </p:spPr>
        <p:txBody>
          <a:bodyPr/>
          <a:lstStyle>
            <a:lvl1pPr algn="l" defTabSz="338327">
              <a:defRPr sz="2072">
                <a:solidFill>
                  <a:srgbClr val="45454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Nektaria Adaktylou (West Virginia University),  Kevin O'Connor, (Mount Royal University),  Kevin Czajkowski, (University of Toledo), Karl Schneider, (University of Cologne).</a:t>
            </a:r>
          </a:p>
        </p:txBody>
      </p:sp>
      <p:pic>
        <p:nvPicPr>
          <p:cNvPr id="121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1032"/>
            <a:ext cx="13004801" cy="992664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pasted-image.tif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8764733"/>
            <a:ext cx="13004801" cy="9871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23" name="pasted-image.tif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45099" y="1828854"/>
            <a:ext cx="3303711" cy="540079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0" name="Shape 15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457200">
              <a:lnSpc>
                <a:spcPts val="5300"/>
              </a:lnSpc>
              <a:spcBef>
                <a:spcPts val="1200"/>
              </a:spcBef>
              <a:buSzTx/>
              <a:buNone/>
              <a:defRPr sz="3066">
                <a:latin typeface="Chalkboard"/>
                <a:ea typeface="Chalkboard"/>
                <a:cs typeface="Chalkboard"/>
                <a:sym typeface="Chalkboard"/>
              </a:defRPr>
            </a:pPr>
            <a:r>
              <a:rPr b="1"/>
              <a:t>Citizen science, remote sensing and mapping quality of life. </a:t>
            </a:r>
            <a:r>
              <a:t>West Virginia View project, funded by </a:t>
            </a:r>
            <a:r>
              <a:rPr b="1"/>
              <a:t>AmericaView</a:t>
            </a:r>
            <a:r>
              <a:t>: "State View Program Development and Operations for the State of West Virginia, 2017-18.</a:t>
            </a:r>
          </a:p>
        </p:txBody>
      </p:sp>
      <p:pic>
        <p:nvPicPr>
          <p:cNvPr id="151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50142" y="697420"/>
            <a:ext cx="2066449" cy="165316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/>
          <p:nvPr>
            <p:ph type="title"/>
          </p:nvPr>
        </p:nvSpPr>
        <p:spPr>
          <a:xfrm>
            <a:off x="664633" y="5240866"/>
            <a:ext cx="11320596" cy="3987801"/>
          </a:xfrm>
          <a:prstGeom prst="rect">
            <a:avLst/>
          </a:prstGeom>
        </p:spPr>
        <p:txBody>
          <a:bodyPr/>
          <a:lstStyle>
            <a:lvl1pPr algn="just" defTabSz="457200">
              <a:defRPr sz="37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WVU Osher Lifelong Learning Institute (OLLI) http://www.olliatwvu.org/. </a:t>
            </a:r>
          </a:p>
        </p:txBody>
      </p:sp>
      <p:pic>
        <p:nvPicPr>
          <p:cNvPr id="154" name="image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182268" y="904816"/>
            <a:ext cx="8088070" cy="6066053"/>
          </a:xfrm>
          <a:prstGeom prst="rect">
            <a:avLst/>
          </a:prstGeom>
          <a:ln w="12700">
            <a:miter lim="400000"/>
          </a:ln>
        </p:spPr>
      </p:pic>
      <p:pic>
        <p:nvPicPr>
          <p:cNvPr id="155" name="pasted-image.tif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96891" y="3147766"/>
            <a:ext cx="1998193" cy="19002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272518" y="5930979"/>
            <a:ext cx="5765194" cy="30880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58" name="pasted-image.tif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369422" y="246936"/>
            <a:ext cx="5571387" cy="4162795"/>
          </a:xfrm>
          <a:prstGeom prst="rect">
            <a:avLst/>
          </a:prstGeom>
          <a:ln w="12700">
            <a:miter lim="400000"/>
          </a:ln>
        </p:spPr>
      </p:pic>
      <p:pic>
        <p:nvPicPr>
          <p:cNvPr id="159" name="pasted-image.tif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5838" y="2969222"/>
            <a:ext cx="7047324" cy="43037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0" name="pasted-image.tiff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03843" y="354895"/>
            <a:ext cx="5134441" cy="1334205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Shape 161"/>
          <p:cNvSpPr/>
          <p:nvPr/>
        </p:nvSpPr>
        <p:spPr>
          <a:xfrm>
            <a:off x="781330" y="1809216"/>
            <a:ext cx="4779467" cy="496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Dept. of Geology&amp;Geography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image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40234" y="526234"/>
            <a:ext cx="4662148" cy="4351339"/>
          </a:xfrm>
          <a:prstGeom prst="rect">
            <a:avLst/>
          </a:prstGeom>
          <a:ln w="12700">
            <a:miter lim="400000"/>
          </a:ln>
        </p:spPr>
      </p:pic>
      <p:sp>
        <p:nvSpPr>
          <p:cNvPr id="164" name="Shape 164"/>
          <p:cNvSpPr/>
          <p:nvPr>
            <p:ph type="title" idx="4294967295"/>
          </p:nvPr>
        </p:nvSpPr>
        <p:spPr>
          <a:xfrm>
            <a:off x="5921874" y="1218702"/>
            <a:ext cx="5880660" cy="1470026"/>
          </a:xfrm>
          <a:prstGeom prst="rect">
            <a:avLst/>
          </a:prstGeom>
        </p:spPr>
        <p:txBody>
          <a:bodyPr lIns="45719" tIns="45719" rIns="45719" bIns="45719"/>
          <a:lstStyle/>
          <a:p>
            <a:pPr defTabSz="338327">
              <a:defRPr b="1" sz="2368">
                <a:solidFill>
                  <a:srgbClr val="376092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GLOBE Mission EARTH: Fusing GLOBE and NASA Assets to Build Systemic Innovation in </a:t>
            </a:r>
            <a:br/>
            <a:r>
              <a:t>STEM Education</a:t>
            </a:r>
          </a:p>
        </p:txBody>
      </p:sp>
      <p:sp>
        <p:nvSpPr>
          <p:cNvPr id="165" name="Shape 165"/>
          <p:cNvSpPr/>
          <p:nvPr/>
        </p:nvSpPr>
        <p:spPr>
          <a:xfrm>
            <a:off x="5776738" y="3183466"/>
            <a:ext cx="6741771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000" u="sng">
                <a:hlinkClick r:id="rId3" invalidUrl="" action="" tgtFrame="" tooltip="" history="1" highlightClick="0" endSnd="0"/>
              </a:defRPr>
            </a:lvl1pPr>
          </a:lstStyle>
          <a:p>
            <a:pPr>
              <a:defRPr u="none"/>
            </a:pPr>
            <a:r>
              <a:rPr u="sng">
                <a:hlinkClick r:id="rId3" invalidUrl="" action="" tgtFrame="" tooltip="" history="1" highlightClick="0" endSnd="0"/>
              </a:rPr>
              <a:t>https://www.globe.gov/web/mission-earth</a:t>
            </a:r>
          </a:p>
        </p:txBody>
      </p:sp>
      <p:pic>
        <p:nvPicPr>
          <p:cNvPr id="166" name="pasted-image.tif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178510" y="4541806"/>
            <a:ext cx="5977070" cy="505939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image10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6239" y="999541"/>
            <a:ext cx="6127019" cy="2200275"/>
          </a:xfrm>
          <a:prstGeom prst="rect">
            <a:avLst/>
          </a:prstGeom>
          <a:ln w="12700">
            <a:miter lim="400000"/>
          </a:ln>
        </p:spPr>
      </p:pic>
      <p:pic>
        <p:nvPicPr>
          <p:cNvPr id="169" name="image9.ti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52259" y="3555612"/>
            <a:ext cx="4694978" cy="4607358"/>
          </a:xfrm>
          <a:prstGeom prst="rect">
            <a:avLst/>
          </a:prstGeom>
          <a:ln w="12700">
            <a:miter lim="400000"/>
          </a:ln>
        </p:spPr>
      </p:pic>
      <p:pic>
        <p:nvPicPr>
          <p:cNvPr id="170" name="image16.tif"/>
          <p:cNvPicPr>
            <a:picLocks noChangeAspect="1"/>
          </p:cNvPicPr>
          <p:nvPr/>
        </p:nvPicPr>
        <p:blipFill>
          <a:blip r:embed="rId4">
            <a:extLst/>
          </a:blip>
          <a:srcRect l="0" t="0" r="0" b="0"/>
          <a:stretch>
            <a:fillRect/>
          </a:stretch>
        </p:blipFill>
        <p:spPr>
          <a:xfrm>
            <a:off x="6961930" y="906738"/>
            <a:ext cx="5971271" cy="20783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71" name="image17.tif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860569" y="3620093"/>
            <a:ext cx="4174105" cy="447839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image26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8277" y="722475"/>
            <a:ext cx="6088201" cy="1929595"/>
          </a:xfrm>
          <a:prstGeom prst="rect">
            <a:avLst/>
          </a:prstGeom>
          <a:ln w="12700">
            <a:miter lim="400000"/>
          </a:ln>
        </p:spPr>
      </p:pic>
      <p:pic>
        <p:nvPicPr>
          <p:cNvPr id="174" name="pasted-image.tiff"/>
          <p:cNvPicPr>
            <a:picLocks noChangeAspect="1"/>
          </p:cNvPicPr>
          <p:nvPr/>
        </p:nvPicPr>
        <p:blipFill>
          <a:blip r:embed="rId3">
            <a:extLst/>
          </a:blip>
          <a:srcRect l="6504" t="0" r="0" b="0"/>
          <a:stretch>
            <a:fillRect/>
          </a:stretch>
        </p:blipFill>
        <p:spPr>
          <a:xfrm>
            <a:off x="734771" y="3332172"/>
            <a:ext cx="4875106" cy="5288188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image22.ti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612466" y="778590"/>
            <a:ext cx="5943601" cy="210042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6" name="image23.tif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785300" y="3374817"/>
            <a:ext cx="5597934" cy="493213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59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Related publications </a:t>
            </a:r>
          </a:p>
        </p:txBody>
      </p:sp>
      <p:sp>
        <p:nvSpPr>
          <p:cNvPr id="179" name="Shape 17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42899" indent="-342899" defTabSz="457200">
              <a:spcBef>
                <a:spcPts val="300"/>
              </a:spcBef>
              <a:buSzPct val="100000"/>
              <a:buFont typeface="Arial"/>
              <a:defRPr sz="2100">
                <a:latin typeface="Arial"/>
                <a:ea typeface="Arial"/>
                <a:cs typeface="Arial"/>
                <a:sym typeface="Arial"/>
              </a:defRPr>
            </a:pPr>
            <a:r>
              <a:t>Adaktylou, N., R. Landenberger, K.P. Czajkowski, P. Liu, M-L. Hedley, Struble, J.,2018. Using geospatial technology to enhance science teaching and learning: A case study for ‘</a:t>
            </a:r>
            <a:r>
              <a:t>SATELLITES</a:t>
            </a:r>
            <a:r>
              <a:t>’ </a:t>
            </a:r>
            <a:r>
              <a:t>geo-science program, </a:t>
            </a:r>
            <a:r>
              <a:rPr i="1"/>
              <a:t>International Journal of Environmental and Science Education</a:t>
            </a:r>
            <a:r>
              <a:t>, </a:t>
            </a:r>
            <a:r>
              <a:t>13(7), 605-621.</a:t>
            </a:r>
          </a:p>
          <a:p>
            <a:pPr marL="342899" indent="-342899" defTabSz="457200">
              <a:spcBef>
                <a:spcPts val="300"/>
              </a:spcBef>
              <a:buSzPct val="100000"/>
              <a:buFont typeface="Arial"/>
              <a:defRPr sz="2100">
                <a:latin typeface="Arial"/>
                <a:ea typeface="Arial"/>
                <a:cs typeface="Arial"/>
                <a:sym typeface="Arial"/>
              </a:defRPr>
            </a:pPr>
          </a:p>
          <a:p>
            <a:pPr marL="342899" indent="-342899" defTabSz="457200">
              <a:spcBef>
                <a:spcPts val="300"/>
              </a:spcBef>
              <a:buSzPct val="100000"/>
              <a:buFont typeface="Arial"/>
              <a:defRPr sz="2100">
                <a:latin typeface="Arial"/>
                <a:ea typeface="Arial"/>
                <a:cs typeface="Arial"/>
                <a:sym typeface="Arial"/>
              </a:defRPr>
            </a:pPr>
            <a:r>
              <a:t>Adaktylou, N.2019. </a:t>
            </a:r>
            <a:r>
              <a:t>Remote Sensing as a Tool for Phenomenon-Based Teaching and Learning at the Elementary School Level: a Case Study for the Urban Heat Island Effect. </a:t>
            </a:r>
            <a:r>
              <a:rPr i="1"/>
              <a:t>Journal of Geoscience Education</a:t>
            </a:r>
            <a:r>
              <a:t> (submitted).</a:t>
            </a:r>
          </a:p>
          <a:p>
            <a:pPr marL="0" indent="0" defTabSz="457200">
              <a:spcBef>
                <a:spcPts val="300"/>
              </a:spcBef>
              <a:buSzTx/>
              <a:buFont typeface="Arial"/>
              <a:buNone/>
              <a:defRPr sz="2100">
                <a:latin typeface="Arial"/>
                <a:ea typeface="Arial"/>
                <a:cs typeface="Arial"/>
                <a:sym typeface="Arial"/>
              </a:defRPr>
            </a:pPr>
          </a:p>
          <a:p>
            <a:pPr marL="342899" indent="-342899" defTabSz="457200">
              <a:spcBef>
                <a:spcPts val="300"/>
              </a:spcBef>
              <a:buSzPct val="100000"/>
              <a:buFont typeface="Arial"/>
              <a:defRPr sz="2100">
                <a:latin typeface="Arial"/>
                <a:ea typeface="Arial"/>
                <a:cs typeface="Arial"/>
                <a:sym typeface="Arial"/>
              </a:defRPr>
            </a:pPr>
            <a:r>
              <a:t>Adaktylou, N.2019. Assessing the data quality from a community based Urban Heat Heat Island project in Morgantown, WV.  </a:t>
            </a:r>
            <a:r>
              <a:rPr i="1"/>
              <a:t>International Journal of Geo-information</a:t>
            </a:r>
            <a:r>
              <a:t> (submitted).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69335" y="1780991"/>
            <a:ext cx="10150132" cy="7577752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Shape 182"/>
          <p:cNvSpPr/>
          <p:nvPr/>
        </p:nvSpPr>
        <p:spPr>
          <a:xfrm>
            <a:off x="3679918" y="472016"/>
            <a:ext cx="5272431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AGU, New Orleans, 2017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19080" y="1617096"/>
            <a:ext cx="10214367" cy="7662371"/>
          </a:xfrm>
          <a:prstGeom prst="rect">
            <a:avLst/>
          </a:prstGeom>
          <a:ln w="12700">
            <a:miter lim="400000"/>
          </a:ln>
        </p:spPr>
      </p:pic>
      <p:sp>
        <p:nvSpPr>
          <p:cNvPr id="185" name="Shape 185"/>
          <p:cNvSpPr/>
          <p:nvPr/>
        </p:nvSpPr>
        <p:spPr>
          <a:xfrm>
            <a:off x="3408798" y="472016"/>
            <a:ext cx="5814671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AGU, Washington DC, 2018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1111"/>
            <a:ext cx="13004800" cy="971137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04276" y="0"/>
            <a:ext cx="8042915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9892" y="0"/>
            <a:ext cx="12925016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35991"/>
            <a:ext cx="13004800" cy="968161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045" y="0"/>
            <a:ext cx="1291271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2810"/>
            <a:ext cx="13004800" cy="970798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64188"/>
            <a:ext cx="13004800" cy="962522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88071"/>
            <a:ext cx="13004800" cy="957745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6157"/>
            <a:ext cx="13004800" cy="97412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750163"/>
            <a:ext cx="13004800" cy="825327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/>
          <p:nvPr>
            <p:ph type="body" sz="quarter" idx="1"/>
          </p:nvPr>
        </p:nvSpPr>
        <p:spPr>
          <a:xfrm>
            <a:off x="4972612" y="485460"/>
            <a:ext cx="6006158" cy="3973613"/>
          </a:xfrm>
          <a:prstGeom prst="rect">
            <a:avLst/>
          </a:prstGeom>
        </p:spPr>
        <p:txBody>
          <a:bodyPr/>
          <a:lstStyle/>
          <a:p>
            <a:pPr marL="0" indent="0" defTabSz="242315">
              <a:spcBef>
                <a:spcPts val="0"/>
              </a:spcBef>
              <a:buSzTx/>
              <a:buNone/>
              <a:defRPr sz="1060">
                <a:solidFill>
                  <a:srgbClr val="333333"/>
                </a:solidFill>
                <a:latin typeface="Chalkboard"/>
                <a:ea typeface="Chalkboard"/>
                <a:cs typeface="Chalkboard"/>
                <a:sym typeface="Chalkboard"/>
              </a:defRPr>
            </a:pPr>
          </a:p>
          <a:p>
            <a:pPr marL="0" indent="0" defTabSz="242315">
              <a:spcBef>
                <a:spcPts val="0"/>
              </a:spcBef>
              <a:buSzTx/>
              <a:buNone/>
              <a:defRPr sz="1060">
                <a:solidFill>
                  <a:srgbClr val="333333"/>
                </a:solidFill>
                <a:latin typeface="Chalkboard"/>
                <a:ea typeface="Chalkboard"/>
                <a:cs typeface="Chalkboard"/>
                <a:sym typeface="Chalkboard"/>
              </a:defRPr>
            </a:pPr>
          </a:p>
          <a:p>
            <a:pPr marL="0" indent="0" defTabSz="242315">
              <a:spcBef>
                <a:spcPts val="0"/>
              </a:spcBef>
              <a:buSzTx/>
              <a:buNone/>
              <a:defRPr sz="1060">
                <a:solidFill>
                  <a:srgbClr val="333333"/>
                </a:solidFill>
                <a:latin typeface="Chalkboard"/>
                <a:ea typeface="Chalkboard"/>
                <a:cs typeface="Chalkboard"/>
                <a:sym typeface="Chalkboard"/>
              </a:defRPr>
            </a:pPr>
          </a:p>
          <a:p>
            <a:pPr marL="0" indent="0" defTabSz="242315">
              <a:spcBef>
                <a:spcPts val="0"/>
              </a:spcBef>
              <a:buSzTx/>
              <a:buNone/>
              <a:defRPr sz="1060">
                <a:solidFill>
                  <a:srgbClr val="333333"/>
                </a:solidFill>
                <a:latin typeface="Chalkboard"/>
                <a:ea typeface="Chalkboard"/>
                <a:cs typeface="Chalkboard"/>
                <a:sym typeface="Chalkboard"/>
              </a:defRPr>
            </a:pPr>
          </a:p>
          <a:p>
            <a:pPr marL="0" indent="0" defTabSz="242315">
              <a:spcBef>
                <a:spcPts val="0"/>
              </a:spcBef>
              <a:buSzTx/>
              <a:buNone/>
              <a:defRPr sz="1060">
                <a:solidFill>
                  <a:srgbClr val="333333"/>
                </a:solidFill>
                <a:latin typeface="Chalkboard"/>
                <a:ea typeface="Chalkboard"/>
                <a:cs typeface="Chalkboard"/>
                <a:sym typeface="Chalkboard"/>
              </a:defRPr>
            </a:pPr>
          </a:p>
          <a:p>
            <a:pPr marL="0" indent="0" defTabSz="242315">
              <a:spcBef>
                <a:spcPts val="0"/>
              </a:spcBef>
              <a:buSzTx/>
              <a:buNone/>
              <a:defRPr sz="1060">
                <a:solidFill>
                  <a:srgbClr val="333333"/>
                </a:solidFill>
                <a:latin typeface="Chalkboard"/>
                <a:ea typeface="Chalkboard"/>
                <a:cs typeface="Chalkboard"/>
                <a:sym typeface="Chalkboard"/>
              </a:defRPr>
            </a:pPr>
          </a:p>
          <a:p>
            <a:pPr marL="0" indent="0" defTabSz="242315">
              <a:spcBef>
                <a:spcPts val="0"/>
              </a:spcBef>
              <a:buSzTx/>
              <a:buNone/>
              <a:defRPr sz="1060">
                <a:solidFill>
                  <a:srgbClr val="333333"/>
                </a:solidFill>
                <a:latin typeface="Chalkboard"/>
                <a:ea typeface="Chalkboard"/>
                <a:cs typeface="Chalkboard"/>
                <a:sym typeface="Chalkboard"/>
              </a:defRPr>
            </a:pPr>
          </a:p>
          <a:p>
            <a:pPr marL="0" indent="0" defTabSz="242315">
              <a:spcBef>
                <a:spcPts val="0"/>
              </a:spcBef>
              <a:buSzTx/>
              <a:buNone/>
              <a:defRPr sz="1801">
                <a:solidFill>
                  <a:srgbClr val="333333"/>
                </a:solidFill>
                <a:latin typeface="Chalkboard"/>
                <a:ea typeface="Chalkboard"/>
                <a:cs typeface="Chalkboard"/>
                <a:sym typeface="Chalkboard"/>
              </a:defRPr>
            </a:pPr>
            <a:r>
              <a:t>AmericaView is a nationwide, university-based, and state-implemented consortium advancing the widespread use of </a:t>
            </a:r>
            <a:r>
              <a:rPr u="sng">
                <a:solidFill>
                  <a:srgbClr val="930631"/>
                </a:solidFill>
                <a:uFill>
                  <a:solidFill>
                    <a:srgbClr val="930631"/>
                  </a:solidFill>
                </a:uFill>
              </a:rPr>
              <a:t>Landsat</a:t>
            </a:r>
            <a:r>
              <a:t> and other public domain remotely sensed data through applied remote sensing research, K-12 and higher STEM education, workforce development, and technology transfer.</a:t>
            </a:r>
          </a:p>
          <a:p>
            <a:pPr marL="0" indent="0" defTabSz="242315">
              <a:spcBef>
                <a:spcPts val="0"/>
              </a:spcBef>
              <a:buSzTx/>
              <a:buNone/>
              <a:defRPr sz="1801">
                <a:solidFill>
                  <a:srgbClr val="333333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marL="0" indent="0" defTabSz="242315">
              <a:spcBef>
                <a:spcPts val="0"/>
              </a:spcBef>
              <a:buSzTx/>
              <a:buNone/>
              <a:defRPr sz="1801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defRPr>
            </a:pPr>
          </a:p>
          <a:p>
            <a:pPr marL="0" indent="0" defTabSz="242315">
              <a:spcBef>
                <a:spcPts val="0"/>
              </a:spcBef>
              <a:buSzTx/>
              <a:buNone/>
              <a:defRPr b="1" sz="1801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At; americaview.org</a:t>
            </a:r>
          </a:p>
        </p:txBody>
      </p:sp>
      <p:pic>
        <p:nvPicPr>
          <p:cNvPr id="130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86275" y="1645687"/>
            <a:ext cx="2066450" cy="1653159"/>
          </a:xfrm>
          <a:prstGeom prst="rect">
            <a:avLst/>
          </a:prstGeom>
          <a:ln w="12700">
            <a:miter lim="400000"/>
          </a:ln>
        </p:spPr>
      </p:pic>
      <p:sp>
        <p:nvSpPr>
          <p:cNvPr id="131" name="Shape 131"/>
          <p:cNvSpPr/>
          <p:nvPr/>
        </p:nvSpPr>
        <p:spPr>
          <a:xfrm>
            <a:off x="189185" y="4790482"/>
            <a:ext cx="12626430" cy="37286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lnSpc>
                <a:spcPts val="5300"/>
              </a:lnSpc>
              <a:spcBef>
                <a:spcPts val="1200"/>
              </a:spcBef>
              <a:defRPr sz="3066">
                <a:latin typeface="Chalkboard"/>
                <a:ea typeface="Chalkboard"/>
                <a:cs typeface="Chalkboard"/>
                <a:sym typeface="Chalkboard"/>
              </a:defRPr>
            </a:pPr>
            <a:r>
              <a:rPr b="1"/>
              <a:t>Introducing thermal and surface radiating properties through the use of remote sensing (Landsat 8) derived products. </a:t>
            </a:r>
            <a:r>
              <a:t>West Virginia View project, funded by </a:t>
            </a:r>
            <a:r>
              <a:rPr b="1"/>
              <a:t>AmericaView</a:t>
            </a:r>
            <a:r>
              <a:t>: "State View Program Development and Operations for the State of West Virginia (</a:t>
            </a:r>
            <a:r>
              <a:rPr b="1"/>
              <a:t>FY 2016-17</a:t>
            </a:r>
            <a:r>
              <a:t>).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/>
          <p:nvPr>
            <p:ph type="title"/>
          </p:nvPr>
        </p:nvSpPr>
        <p:spPr>
          <a:xfrm>
            <a:off x="800100" y="444500"/>
            <a:ext cx="11099800" cy="2159000"/>
          </a:xfrm>
          <a:prstGeom prst="rect">
            <a:avLst/>
          </a:prstGeom>
        </p:spPr>
        <p:txBody>
          <a:bodyPr/>
          <a:lstStyle/>
          <a:p>
            <a:pPr algn="just" defTabSz="457200">
              <a:lnSpc>
                <a:spcPct val="104999"/>
              </a:lnSpc>
              <a:spcBef>
                <a:spcPts val="800"/>
              </a:spcBef>
              <a:defRPr sz="31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t>Earth Observation Day (EOD) is a STEM educational outreach event of AmericaView and its partners. </a:t>
            </a:r>
          </a:p>
          <a:p>
            <a:pPr algn="just" defTabSz="457200">
              <a:lnSpc>
                <a:spcPct val="104999"/>
              </a:lnSpc>
              <a:spcBef>
                <a:spcPts val="800"/>
              </a:spcBef>
              <a:defRPr sz="31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t>In 2016 EOD was celebrated officially on Tuesday, October 11, 2016</a:t>
            </a:r>
            <a:r>
              <a:rPr b="1"/>
              <a:t>.</a:t>
            </a:r>
            <a:r>
              <a:t> </a:t>
            </a:r>
          </a:p>
        </p:txBody>
      </p:sp>
      <p:sp>
        <p:nvSpPr>
          <p:cNvPr id="134" name="Shape 13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One hundred students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81 students from North Elementary and Suncrest  Elementary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19 students from Grafton High School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IMG_347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93871" y="1026868"/>
            <a:ext cx="5400977" cy="7201304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image1.ti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672865" y="895350"/>
            <a:ext cx="2815269" cy="3771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8" name="image3.tif"/>
          <p:cNvPicPr>
            <a:picLocks noChangeAspect="1"/>
          </p:cNvPicPr>
          <p:nvPr/>
        </p:nvPicPr>
        <p:blipFill>
          <a:blip r:embed="rId4">
            <a:extLst/>
          </a:blip>
          <a:srcRect l="4534" t="9134" r="0" b="0"/>
          <a:stretch>
            <a:fillRect/>
          </a:stretch>
        </p:blipFill>
        <p:spPr>
          <a:xfrm>
            <a:off x="6834782" y="5099050"/>
            <a:ext cx="4491386" cy="377196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38524" y="1834693"/>
            <a:ext cx="3906475" cy="5264967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pasted-image.tif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579283" y="1809293"/>
            <a:ext cx="3846235" cy="5264967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pasted-image.tif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749807" y="1796593"/>
            <a:ext cx="4021364" cy="526496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0276" y="465099"/>
            <a:ext cx="10995250" cy="42260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pasted-image.tif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18606" y="5958932"/>
            <a:ext cx="8933789" cy="367430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91066" y="2439548"/>
            <a:ext cx="13004801" cy="42649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