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478" r:id="rId3"/>
    <p:sldId id="427" r:id="rId4"/>
    <p:sldId id="482" r:id="rId5"/>
    <p:sldId id="483" r:id="rId6"/>
    <p:sldId id="484" r:id="rId7"/>
    <p:sldId id="485" r:id="rId8"/>
    <p:sldId id="470" r:id="rId9"/>
    <p:sldId id="480" r:id="rId10"/>
    <p:sldId id="473" r:id="rId11"/>
    <p:sldId id="474" r:id="rId12"/>
    <p:sldId id="471" r:id="rId13"/>
    <p:sldId id="476" r:id="rId14"/>
    <p:sldId id="486" r:id="rId15"/>
    <p:sldId id="487" r:id="rId16"/>
    <p:sldId id="488" r:id="rId17"/>
    <p:sldId id="489" r:id="rId18"/>
    <p:sldId id="481" r:id="rId19"/>
    <p:sldId id="472" r:id="rId2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056CFAC-D398-442B-A746-311E5788B417}">
          <p14:sldIdLst>
            <p14:sldId id="258"/>
            <p14:sldId id="478"/>
            <p14:sldId id="427"/>
            <p14:sldId id="482"/>
            <p14:sldId id="483"/>
            <p14:sldId id="484"/>
            <p14:sldId id="485"/>
            <p14:sldId id="470"/>
            <p14:sldId id="480"/>
            <p14:sldId id="473"/>
            <p14:sldId id="474"/>
            <p14:sldId id="471"/>
            <p14:sldId id="476"/>
            <p14:sldId id="486"/>
            <p14:sldId id="487"/>
            <p14:sldId id="488"/>
            <p14:sldId id="489"/>
            <p14:sldId id="481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" initials="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457A93"/>
    <a:srgbClr val="CC0000"/>
    <a:srgbClr val="FF9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1" autoAdjust="0"/>
    <p:restoredTop sz="88727" autoAdjust="0"/>
  </p:normalViewPr>
  <p:slideViewPr>
    <p:cSldViewPr>
      <p:cViewPr varScale="1">
        <p:scale>
          <a:sx n="101" d="100"/>
          <a:sy n="101" d="100"/>
        </p:scale>
        <p:origin x="186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7CC9E9-676B-4CF7-8A0D-76049A21FBE4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0BCF690-3DD1-4FD5-99C7-0DC8C0F539DD}">
      <dgm:prSet phldrT="[Text]"/>
      <dgm:spPr/>
      <dgm:t>
        <a:bodyPr/>
        <a:lstStyle/>
        <a:p>
          <a:r>
            <a:rPr lang="de-DE" dirty="0" smtClean="0"/>
            <a:t>SWOT</a:t>
          </a:r>
          <a:endParaRPr lang="de-DE" dirty="0"/>
        </a:p>
      </dgm:t>
    </dgm:pt>
    <dgm:pt modelId="{C58820D8-5C1D-4DFA-8BAE-A244085384B5}" type="parTrans" cxnId="{69ECE964-AECE-4B4B-A181-1C176CDC47B3}">
      <dgm:prSet/>
      <dgm:spPr/>
      <dgm:t>
        <a:bodyPr/>
        <a:lstStyle/>
        <a:p>
          <a:endParaRPr lang="de-DE"/>
        </a:p>
      </dgm:t>
    </dgm:pt>
    <dgm:pt modelId="{71202F1A-6F7C-47A6-BAD0-D4E639F397E1}" type="sibTrans" cxnId="{69ECE964-AECE-4B4B-A181-1C176CDC47B3}">
      <dgm:prSet/>
      <dgm:spPr/>
      <dgm:t>
        <a:bodyPr/>
        <a:lstStyle/>
        <a:p>
          <a:endParaRPr lang="de-DE"/>
        </a:p>
      </dgm:t>
    </dgm:pt>
    <dgm:pt modelId="{5F36E317-28A1-46D2-A78C-02DD63D649C8}">
      <dgm:prSet phldrT="[Text]"/>
      <dgm:spPr/>
      <dgm:t>
        <a:bodyPr/>
        <a:lstStyle/>
        <a:p>
          <a:r>
            <a:rPr lang="en-US" noProof="0" dirty="0" smtClean="0"/>
            <a:t>Strength</a:t>
          </a:r>
          <a:endParaRPr lang="en-US" noProof="0" dirty="0"/>
        </a:p>
      </dgm:t>
    </dgm:pt>
    <dgm:pt modelId="{82F38AD5-98D1-4F01-B884-64897D70DFCF}" type="parTrans" cxnId="{FE171974-4868-4C51-861E-AF10A6E9DF9A}">
      <dgm:prSet/>
      <dgm:spPr/>
      <dgm:t>
        <a:bodyPr/>
        <a:lstStyle/>
        <a:p>
          <a:endParaRPr lang="de-DE"/>
        </a:p>
      </dgm:t>
    </dgm:pt>
    <dgm:pt modelId="{02966F47-1096-4148-A961-BA92FB5E3946}" type="sibTrans" cxnId="{FE171974-4868-4C51-861E-AF10A6E9DF9A}">
      <dgm:prSet/>
      <dgm:spPr/>
      <dgm:t>
        <a:bodyPr/>
        <a:lstStyle/>
        <a:p>
          <a:endParaRPr lang="de-DE"/>
        </a:p>
      </dgm:t>
    </dgm:pt>
    <dgm:pt modelId="{17DE743D-B2BA-4DEC-908D-EE131D10109E}">
      <dgm:prSet phldrT="[Text]"/>
      <dgm:spPr/>
      <dgm:t>
        <a:bodyPr/>
        <a:lstStyle/>
        <a:p>
          <a:r>
            <a:rPr lang="en-US" noProof="0" dirty="0" smtClean="0"/>
            <a:t>Weakness</a:t>
          </a:r>
          <a:endParaRPr lang="en-US" noProof="0" dirty="0"/>
        </a:p>
      </dgm:t>
    </dgm:pt>
    <dgm:pt modelId="{07219BF7-74A8-4601-9DED-996E4E1816F0}" type="parTrans" cxnId="{2C5A8677-DA33-4F28-81F1-883305FB3FB3}">
      <dgm:prSet/>
      <dgm:spPr/>
      <dgm:t>
        <a:bodyPr/>
        <a:lstStyle/>
        <a:p>
          <a:endParaRPr lang="de-DE"/>
        </a:p>
      </dgm:t>
    </dgm:pt>
    <dgm:pt modelId="{FDFDDE4F-D071-44A3-A1BE-78D63D554222}" type="sibTrans" cxnId="{2C5A8677-DA33-4F28-81F1-883305FB3FB3}">
      <dgm:prSet/>
      <dgm:spPr/>
      <dgm:t>
        <a:bodyPr/>
        <a:lstStyle/>
        <a:p>
          <a:endParaRPr lang="de-DE"/>
        </a:p>
      </dgm:t>
    </dgm:pt>
    <dgm:pt modelId="{284AA7EA-1DC5-4672-8675-2178AC914635}">
      <dgm:prSet phldrT="[Text]"/>
      <dgm:spPr/>
      <dgm:t>
        <a:bodyPr/>
        <a:lstStyle/>
        <a:p>
          <a:r>
            <a:rPr lang="en-US" noProof="0" dirty="0" smtClean="0"/>
            <a:t>Opportunities</a:t>
          </a:r>
          <a:endParaRPr lang="en-US" noProof="0" dirty="0"/>
        </a:p>
      </dgm:t>
    </dgm:pt>
    <dgm:pt modelId="{4DF9BDE1-6197-4827-A9B6-52732A48ACB7}" type="parTrans" cxnId="{4F5CC7B8-4756-4CED-A1CD-A32FA17FDBBF}">
      <dgm:prSet/>
      <dgm:spPr/>
      <dgm:t>
        <a:bodyPr/>
        <a:lstStyle/>
        <a:p>
          <a:endParaRPr lang="de-DE"/>
        </a:p>
      </dgm:t>
    </dgm:pt>
    <dgm:pt modelId="{04AD5E61-CC75-4E35-8FB6-92E576FE2975}" type="sibTrans" cxnId="{4F5CC7B8-4756-4CED-A1CD-A32FA17FDBBF}">
      <dgm:prSet/>
      <dgm:spPr/>
      <dgm:t>
        <a:bodyPr/>
        <a:lstStyle/>
        <a:p>
          <a:endParaRPr lang="de-DE"/>
        </a:p>
      </dgm:t>
    </dgm:pt>
    <dgm:pt modelId="{89130CD5-74A9-4C1D-9B1E-B998B5F072D4}">
      <dgm:prSet phldrT="[Text]"/>
      <dgm:spPr/>
      <dgm:t>
        <a:bodyPr/>
        <a:lstStyle/>
        <a:p>
          <a:r>
            <a:rPr lang="en-US" noProof="0" dirty="0" smtClean="0"/>
            <a:t>Threats</a:t>
          </a:r>
          <a:endParaRPr lang="en-US" noProof="0" dirty="0"/>
        </a:p>
      </dgm:t>
    </dgm:pt>
    <dgm:pt modelId="{4481F9D4-8153-4255-9310-CF2F5D56AC07}" type="parTrans" cxnId="{75CB7FD8-CE64-49E9-8BC7-904749ACA0AE}">
      <dgm:prSet/>
      <dgm:spPr/>
      <dgm:t>
        <a:bodyPr/>
        <a:lstStyle/>
        <a:p>
          <a:endParaRPr lang="de-DE"/>
        </a:p>
      </dgm:t>
    </dgm:pt>
    <dgm:pt modelId="{A02CE183-243B-4CB5-A181-6C8B55233AA0}" type="sibTrans" cxnId="{75CB7FD8-CE64-49E9-8BC7-904749ACA0AE}">
      <dgm:prSet/>
      <dgm:spPr/>
      <dgm:t>
        <a:bodyPr/>
        <a:lstStyle/>
        <a:p>
          <a:endParaRPr lang="de-DE"/>
        </a:p>
      </dgm:t>
    </dgm:pt>
    <dgm:pt modelId="{EA656371-FFD0-45D0-A090-E12989398342}" type="pres">
      <dgm:prSet presAssocID="{077CC9E9-676B-4CF7-8A0D-76049A21FBE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E3EF16D-CDA0-43A7-8303-DB518E4F4F9B}" type="pres">
      <dgm:prSet presAssocID="{077CC9E9-676B-4CF7-8A0D-76049A21FBE4}" presName="matrix" presStyleCnt="0"/>
      <dgm:spPr/>
    </dgm:pt>
    <dgm:pt modelId="{008AE3C5-B59D-4205-AE31-F64BE081F068}" type="pres">
      <dgm:prSet presAssocID="{077CC9E9-676B-4CF7-8A0D-76049A21FBE4}" presName="tile1" presStyleLbl="node1" presStyleIdx="0" presStyleCnt="4"/>
      <dgm:spPr/>
      <dgm:t>
        <a:bodyPr/>
        <a:lstStyle/>
        <a:p>
          <a:endParaRPr lang="de-DE"/>
        </a:p>
      </dgm:t>
    </dgm:pt>
    <dgm:pt modelId="{6F6162EA-E552-4818-A4F3-CC593F9A93F2}" type="pres">
      <dgm:prSet presAssocID="{077CC9E9-676B-4CF7-8A0D-76049A21FBE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637346-3D7B-469D-8C40-0DCF52BDC7C6}" type="pres">
      <dgm:prSet presAssocID="{077CC9E9-676B-4CF7-8A0D-76049A21FBE4}" presName="tile2" presStyleLbl="node1" presStyleIdx="1" presStyleCnt="4"/>
      <dgm:spPr/>
      <dgm:t>
        <a:bodyPr/>
        <a:lstStyle/>
        <a:p>
          <a:endParaRPr lang="de-DE"/>
        </a:p>
      </dgm:t>
    </dgm:pt>
    <dgm:pt modelId="{CC6CA92F-38F0-4F64-A8D8-AEDB39DF5F2D}" type="pres">
      <dgm:prSet presAssocID="{077CC9E9-676B-4CF7-8A0D-76049A21FBE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1811DA6-358A-46A5-88C6-84EA9B6B65A7}" type="pres">
      <dgm:prSet presAssocID="{077CC9E9-676B-4CF7-8A0D-76049A21FBE4}" presName="tile3" presStyleLbl="node1" presStyleIdx="2" presStyleCnt="4"/>
      <dgm:spPr/>
      <dgm:t>
        <a:bodyPr/>
        <a:lstStyle/>
        <a:p>
          <a:endParaRPr lang="de-DE"/>
        </a:p>
      </dgm:t>
    </dgm:pt>
    <dgm:pt modelId="{D40CAD91-19E2-49A5-A9AB-301F3C015410}" type="pres">
      <dgm:prSet presAssocID="{077CC9E9-676B-4CF7-8A0D-76049A21FBE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0AC108-A642-4F61-BC63-4B6C9E8259D1}" type="pres">
      <dgm:prSet presAssocID="{077CC9E9-676B-4CF7-8A0D-76049A21FBE4}" presName="tile4" presStyleLbl="node1" presStyleIdx="3" presStyleCnt="4" custLinFactX="100000" custLinFactNeighborX="158506" custLinFactNeighborY="4890"/>
      <dgm:spPr/>
      <dgm:t>
        <a:bodyPr/>
        <a:lstStyle/>
        <a:p>
          <a:endParaRPr lang="de-DE"/>
        </a:p>
      </dgm:t>
    </dgm:pt>
    <dgm:pt modelId="{74240005-519C-41D7-A26B-93BDC1780F7E}" type="pres">
      <dgm:prSet presAssocID="{077CC9E9-676B-4CF7-8A0D-76049A21FBE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E6D11B-D3E4-4382-AF27-720EA21D572C}" type="pres">
      <dgm:prSet presAssocID="{077CC9E9-676B-4CF7-8A0D-76049A21FBE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</dgm:ptLst>
  <dgm:cxnLst>
    <dgm:cxn modelId="{91782543-9CFF-4230-96BA-E695EDDC1627}" type="presOf" srcId="{5F36E317-28A1-46D2-A78C-02DD63D649C8}" destId="{6F6162EA-E552-4818-A4F3-CC593F9A93F2}" srcOrd="1" destOrd="0" presId="urn:microsoft.com/office/officeart/2005/8/layout/matrix1"/>
    <dgm:cxn modelId="{5B3E7216-21BF-419F-BF70-0AE00F93673B}" type="presOf" srcId="{17DE743D-B2BA-4DEC-908D-EE131D10109E}" destId="{CC6CA92F-38F0-4F64-A8D8-AEDB39DF5F2D}" srcOrd="1" destOrd="0" presId="urn:microsoft.com/office/officeart/2005/8/layout/matrix1"/>
    <dgm:cxn modelId="{94B26097-5A20-4CA7-B9BE-4712F71EE481}" type="presOf" srcId="{89130CD5-74A9-4C1D-9B1E-B998B5F072D4}" destId="{74240005-519C-41D7-A26B-93BDC1780F7E}" srcOrd="1" destOrd="0" presId="urn:microsoft.com/office/officeart/2005/8/layout/matrix1"/>
    <dgm:cxn modelId="{75CB7FD8-CE64-49E9-8BC7-904749ACA0AE}" srcId="{F0BCF690-3DD1-4FD5-99C7-0DC8C0F539DD}" destId="{89130CD5-74A9-4C1D-9B1E-B998B5F072D4}" srcOrd="3" destOrd="0" parTransId="{4481F9D4-8153-4255-9310-CF2F5D56AC07}" sibTransId="{A02CE183-243B-4CB5-A181-6C8B55233AA0}"/>
    <dgm:cxn modelId="{2D106A30-612F-4A3C-8264-F3088586B29E}" type="presOf" srcId="{284AA7EA-1DC5-4672-8675-2178AC914635}" destId="{D40CAD91-19E2-49A5-A9AB-301F3C015410}" srcOrd="1" destOrd="0" presId="urn:microsoft.com/office/officeart/2005/8/layout/matrix1"/>
    <dgm:cxn modelId="{4812B292-8ED7-4C53-B3FB-2F0FA385070A}" type="presOf" srcId="{17DE743D-B2BA-4DEC-908D-EE131D10109E}" destId="{86637346-3D7B-469D-8C40-0DCF52BDC7C6}" srcOrd="0" destOrd="0" presId="urn:microsoft.com/office/officeart/2005/8/layout/matrix1"/>
    <dgm:cxn modelId="{FE171974-4868-4C51-861E-AF10A6E9DF9A}" srcId="{F0BCF690-3DD1-4FD5-99C7-0DC8C0F539DD}" destId="{5F36E317-28A1-46D2-A78C-02DD63D649C8}" srcOrd="0" destOrd="0" parTransId="{82F38AD5-98D1-4F01-B884-64897D70DFCF}" sibTransId="{02966F47-1096-4148-A961-BA92FB5E3946}"/>
    <dgm:cxn modelId="{AF4BF643-F594-4AB3-ADF9-9A75E9D7301E}" type="presOf" srcId="{284AA7EA-1DC5-4672-8675-2178AC914635}" destId="{C1811DA6-358A-46A5-88C6-84EA9B6B65A7}" srcOrd="0" destOrd="0" presId="urn:microsoft.com/office/officeart/2005/8/layout/matrix1"/>
    <dgm:cxn modelId="{EF8CF33D-CBF9-4EF3-BDF2-4C1BF1C904AD}" type="presOf" srcId="{077CC9E9-676B-4CF7-8A0D-76049A21FBE4}" destId="{EA656371-FFD0-45D0-A090-E12989398342}" srcOrd="0" destOrd="0" presId="urn:microsoft.com/office/officeart/2005/8/layout/matrix1"/>
    <dgm:cxn modelId="{12C25075-A4B6-4EDE-95BB-E2EDD9ED60E1}" type="presOf" srcId="{F0BCF690-3DD1-4FD5-99C7-0DC8C0F539DD}" destId="{46E6D11B-D3E4-4382-AF27-720EA21D572C}" srcOrd="0" destOrd="0" presId="urn:microsoft.com/office/officeart/2005/8/layout/matrix1"/>
    <dgm:cxn modelId="{2C5A8677-DA33-4F28-81F1-883305FB3FB3}" srcId="{F0BCF690-3DD1-4FD5-99C7-0DC8C0F539DD}" destId="{17DE743D-B2BA-4DEC-908D-EE131D10109E}" srcOrd="1" destOrd="0" parTransId="{07219BF7-74A8-4601-9DED-996E4E1816F0}" sibTransId="{FDFDDE4F-D071-44A3-A1BE-78D63D554222}"/>
    <dgm:cxn modelId="{43912A74-0C64-4CA4-A61B-EF5592220402}" type="presOf" srcId="{5F36E317-28A1-46D2-A78C-02DD63D649C8}" destId="{008AE3C5-B59D-4205-AE31-F64BE081F068}" srcOrd="0" destOrd="0" presId="urn:microsoft.com/office/officeart/2005/8/layout/matrix1"/>
    <dgm:cxn modelId="{05F43311-DA3C-4ABE-B712-757266321356}" type="presOf" srcId="{89130CD5-74A9-4C1D-9B1E-B998B5F072D4}" destId="{EF0AC108-A642-4F61-BC63-4B6C9E8259D1}" srcOrd="0" destOrd="0" presId="urn:microsoft.com/office/officeart/2005/8/layout/matrix1"/>
    <dgm:cxn modelId="{4F5CC7B8-4756-4CED-A1CD-A32FA17FDBBF}" srcId="{F0BCF690-3DD1-4FD5-99C7-0DC8C0F539DD}" destId="{284AA7EA-1DC5-4672-8675-2178AC914635}" srcOrd="2" destOrd="0" parTransId="{4DF9BDE1-6197-4827-A9B6-52732A48ACB7}" sibTransId="{04AD5E61-CC75-4E35-8FB6-92E576FE2975}"/>
    <dgm:cxn modelId="{69ECE964-AECE-4B4B-A181-1C176CDC47B3}" srcId="{077CC9E9-676B-4CF7-8A0D-76049A21FBE4}" destId="{F0BCF690-3DD1-4FD5-99C7-0DC8C0F539DD}" srcOrd="0" destOrd="0" parTransId="{C58820D8-5C1D-4DFA-8BAE-A244085384B5}" sibTransId="{71202F1A-6F7C-47A6-BAD0-D4E639F397E1}"/>
    <dgm:cxn modelId="{5ECB9806-83A2-474D-A0B7-DAEEDFDE5191}" type="presParOf" srcId="{EA656371-FFD0-45D0-A090-E12989398342}" destId="{3E3EF16D-CDA0-43A7-8303-DB518E4F4F9B}" srcOrd="0" destOrd="0" presId="urn:microsoft.com/office/officeart/2005/8/layout/matrix1"/>
    <dgm:cxn modelId="{5625B2A2-01ED-4024-8EAB-C659DA6488E8}" type="presParOf" srcId="{3E3EF16D-CDA0-43A7-8303-DB518E4F4F9B}" destId="{008AE3C5-B59D-4205-AE31-F64BE081F068}" srcOrd="0" destOrd="0" presId="urn:microsoft.com/office/officeart/2005/8/layout/matrix1"/>
    <dgm:cxn modelId="{2E0CD77F-A96A-4FB6-B406-59A4162E2695}" type="presParOf" srcId="{3E3EF16D-CDA0-43A7-8303-DB518E4F4F9B}" destId="{6F6162EA-E552-4818-A4F3-CC593F9A93F2}" srcOrd="1" destOrd="0" presId="urn:microsoft.com/office/officeart/2005/8/layout/matrix1"/>
    <dgm:cxn modelId="{05A4AD17-6DCE-443A-92A4-2F81E2CDA377}" type="presParOf" srcId="{3E3EF16D-CDA0-43A7-8303-DB518E4F4F9B}" destId="{86637346-3D7B-469D-8C40-0DCF52BDC7C6}" srcOrd="2" destOrd="0" presId="urn:microsoft.com/office/officeart/2005/8/layout/matrix1"/>
    <dgm:cxn modelId="{7E93E0B8-97E8-4B6C-9552-3921D3F037BD}" type="presParOf" srcId="{3E3EF16D-CDA0-43A7-8303-DB518E4F4F9B}" destId="{CC6CA92F-38F0-4F64-A8D8-AEDB39DF5F2D}" srcOrd="3" destOrd="0" presId="urn:microsoft.com/office/officeart/2005/8/layout/matrix1"/>
    <dgm:cxn modelId="{2D673AE3-4B32-4D94-8DFB-BA87F9C33F37}" type="presParOf" srcId="{3E3EF16D-CDA0-43A7-8303-DB518E4F4F9B}" destId="{C1811DA6-358A-46A5-88C6-84EA9B6B65A7}" srcOrd="4" destOrd="0" presId="urn:microsoft.com/office/officeart/2005/8/layout/matrix1"/>
    <dgm:cxn modelId="{1339F85F-D249-4DF2-81D9-8413C9BC4CD9}" type="presParOf" srcId="{3E3EF16D-CDA0-43A7-8303-DB518E4F4F9B}" destId="{D40CAD91-19E2-49A5-A9AB-301F3C015410}" srcOrd="5" destOrd="0" presId="urn:microsoft.com/office/officeart/2005/8/layout/matrix1"/>
    <dgm:cxn modelId="{249CEF30-A3E9-40C9-9353-77042D560F9A}" type="presParOf" srcId="{3E3EF16D-CDA0-43A7-8303-DB518E4F4F9B}" destId="{EF0AC108-A642-4F61-BC63-4B6C9E8259D1}" srcOrd="6" destOrd="0" presId="urn:microsoft.com/office/officeart/2005/8/layout/matrix1"/>
    <dgm:cxn modelId="{0A42893B-5D69-4D3B-A790-0A1A85680FE9}" type="presParOf" srcId="{3E3EF16D-CDA0-43A7-8303-DB518E4F4F9B}" destId="{74240005-519C-41D7-A26B-93BDC1780F7E}" srcOrd="7" destOrd="0" presId="urn:microsoft.com/office/officeart/2005/8/layout/matrix1"/>
    <dgm:cxn modelId="{D179C971-46D0-478B-8A6F-88987A14A286}" type="presParOf" srcId="{EA656371-FFD0-45D0-A090-E12989398342}" destId="{46E6D11B-D3E4-4382-AF27-720EA21D572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AE3C5-B59D-4205-AE31-F64BE081F068}">
      <dsp:nvSpPr>
        <dsp:cNvPr id="0" name=""/>
        <dsp:cNvSpPr/>
      </dsp:nvSpPr>
      <dsp:spPr>
        <a:xfrm rot="16200000">
          <a:off x="176861" y="-176861"/>
          <a:ext cx="871016" cy="1224739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Strength</a:t>
          </a:r>
          <a:endParaRPr lang="en-US" sz="1400" kern="1200" noProof="0" dirty="0"/>
        </a:p>
      </dsp:txBody>
      <dsp:txXfrm rot="5400000">
        <a:off x="0" y="0"/>
        <a:ext cx="1224739" cy="653262"/>
      </dsp:txXfrm>
    </dsp:sp>
    <dsp:sp modelId="{86637346-3D7B-469D-8C40-0DCF52BDC7C6}">
      <dsp:nvSpPr>
        <dsp:cNvPr id="0" name=""/>
        <dsp:cNvSpPr/>
      </dsp:nvSpPr>
      <dsp:spPr>
        <a:xfrm>
          <a:off x="1224739" y="0"/>
          <a:ext cx="1224739" cy="871016"/>
        </a:xfrm>
        <a:prstGeom prst="round1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Weakness</a:t>
          </a:r>
          <a:endParaRPr lang="en-US" sz="1400" kern="1200" noProof="0" dirty="0"/>
        </a:p>
      </dsp:txBody>
      <dsp:txXfrm>
        <a:off x="1224739" y="0"/>
        <a:ext cx="1224739" cy="653262"/>
      </dsp:txXfrm>
    </dsp:sp>
    <dsp:sp modelId="{C1811DA6-358A-46A5-88C6-84EA9B6B65A7}">
      <dsp:nvSpPr>
        <dsp:cNvPr id="0" name=""/>
        <dsp:cNvSpPr/>
      </dsp:nvSpPr>
      <dsp:spPr>
        <a:xfrm rot="10800000">
          <a:off x="0" y="871016"/>
          <a:ext cx="1224739" cy="871016"/>
        </a:xfrm>
        <a:prstGeom prst="round1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Opportunities</a:t>
          </a:r>
          <a:endParaRPr lang="en-US" sz="1400" kern="1200" noProof="0" dirty="0"/>
        </a:p>
      </dsp:txBody>
      <dsp:txXfrm rot="10800000">
        <a:off x="0" y="1088770"/>
        <a:ext cx="1224739" cy="653262"/>
      </dsp:txXfrm>
    </dsp:sp>
    <dsp:sp modelId="{EF0AC108-A642-4F61-BC63-4B6C9E8259D1}">
      <dsp:nvSpPr>
        <dsp:cNvPr id="0" name=""/>
        <dsp:cNvSpPr/>
      </dsp:nvSpPr>
      <dsp:spPr>
        <a:xfrm rot="5400000">
          <a:off x="1401600" y="694154"/>
          <a:ext cx="871016" cy="1224739"/>
        </a:xfrm>
        <a:prstGeom prst="round1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Threats</a:t>
          </a:r>
          <a:endParaRPr lang="en-US" sz="1400" kern="1200" noProof="0" dirty="0"/>
        </a:p>
      </dsp:txBody>
      <dsp:txXfrm rot="-5400000">
        <a:off x="1224739" y="1088769"/>
        <a:ext cx="1224739" cy="653262"/>
      </dsp:txXfrm>
    </dsp:sp>
    <dsp:sp modelId="{46E6D11B-D3E4-4382-AF27-720EA21D572C}">
      <dsp:nvSpPr>
        <dsp:cNvPr id="0" name=""/>
        <dsp:cNvSpPr/>
      </dsp:nvSpPr>
      <dsp:spPr>
        <a:xfrm>
          <a:off x="857317" y="653262"/>
          <a:ext cx="734843" cy="435508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SWOT</a:t>
          </a:r>
          <a:endParaRPr lang="de-DE" sz="1400" kern="1200" dirty="0"/>
        </a:p>
      </dsp:txBody>
      <dsp:txXfrm>
        <a:off x="878577" y="674522"/>
        <a:ext cx="692323" cy="392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65180961-755F-41BB-9FE3-444CF3A2BFF0}" type="datetimeFigureOut">
              <a:rPr lang="de-DE" smtClean="0"/>
              <a:t>11.07.2019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F57C244B-05E6-4BBB-BD8B-03CFA5DA8D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348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3F665BC3-5D06-4CE8-81F4-7B8909765CD0}" type="datetimeFigureOut">
              <a:rPr lang="de-DE" smtClean="0"/>
              <a:pPr/>
              <a:t>11.07.2019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500" tIns="47750" rIns="95500" bIns="4775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DFCCB378-79EB-48F0-996E-A1A25BC5DCE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80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62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34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20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53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97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63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31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95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58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94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6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CB378-79EB-48F0-996E-A1A25BC5DCE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35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976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0536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157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7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9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862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75C4866-AC0A-624A-91AE-DEB4111B9529}"/>
              </a:ext>
            </a:extLst>
          </p:cNvPr>
          <p:cNvSpPr txBox="1"/>
          <p:nvPr userDrawn="1"/>
        </p:nvSpPr>
        <p:spPr>
          <a:xfrm>
            <a:off x="-31540" y="6589012"/>
            <a:ext cx="3689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Karl Schneider, Geographical Institute, University of Cologne</a:t>
            </a:r>
            <a:endParaRPr lang="en-US" sz="11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de-DE" sz="1100" b="0" i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C9250E-AA3F-1148-AAFB-0AC426ACF858}"/>
              </a:ext>
            </a:extLst>
          </p:cNvPr>
          <p:cNvSpPr txBox="1"/>
          <p:nvPr userDrawn="1"/>
        </p:nvSpPr>
        <p:spPr>
          <a:xfrm>
            <a:off x="7487816" y="659735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0" i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Slide </a:t>
            </a:r>
            <a:fld id="{0DD224CD-AE00-694D-A0FB-34029F0F3B38}" type="slidenum">
              <a:rPr lang="de-DE" sz="1200" b="0" i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 algn="r"/>
              <a:t>‹Nr.›</a:t>
            </a:fld>
            <a:endParaRPr lang="de-DE" sz="1200" b="0" i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4580" y="1"/>
            <a:ext cx="9093924" cy="76470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6A8EA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3839828" y="6589012"/>
            <a:ext cx="18710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GLOBE</a:t>
            </a:r>
            <a:r>
              <a:rPr lang="en-US" altLang="de-DE" sz="11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Conference Detroit</a:t>
            </a:r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2019</a:t>
            </a:r>
            <a:endParaRPr lang="de-DE" altLang="de-DE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696744"/>
            <a:ext cx="9144000" cy="16125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56" y="5877272"/>
            <a:ext cx="1301032" cy="6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75C4866-AC0A-624A-91AE-DEB4111B9529}"/>
              </a:ext>
            </a:extLst>
          </p:cNvPr>
          <p:cNvSpPr txBox="1"/>
          <p:nvPr userDrawn="1"/>
        </p:nvSpPr>
        <p:spPr>
          <a:xfrm>
            <a:off x="-31540" y="6589012"/>
            <a:ext cx="3689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Karl Schneider, Geographical Institute, University of Cologne</a:t>
            </a:r>
            <a:endParaRPr lang="en-US" sz="11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de-DE" sz="1100" b="0" i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3839828" y="6589012"/>
            <a:ext cx="18710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GLOBE</a:t>
            </a:r>
            <a:r>
              <a:rPr lang="en-US" altLang="de-DE" sz="11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Conference Detroit</a:t>
            </a:r>
            <a:r>
              <a:rPr lang="en-US" altLang="de-DE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2019</a:t>
            </a:r>
            <a:endParaRPr lang="de-DE" altLang="de-DE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C9250E-AA3F-1148-AAFB-0AC426ACF858}"/>
              </a:ext>
            </a:extLst>
          </p:cNvPr>
          <p:cNvSpPr txBox="1"/>
          <p:nvPr userDrawn="1"/>
        </p:nvSpPr>
        <p:spPr>
          <a:xfrm>
            <a:off x="7487816" y="659735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0" i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Slide </a:t>
            </a:r>
            <a:fld id="{0DD224CD-AE00-694D-A0FB-34029F0F3B38}" type="slidenum">
              <a:rPr lang="de-DE" sz="1200" b="0" i="0" smtClean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 algn="r"/>
              <a:t>‹Nr.›</a:t>
            </a:fld>
            <a:endParaRPr lang="de-DE" sz="1200" b="0" i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4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6971"/>
            <a:ext cx="91090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-76200" y="5903295"/>
            <a:ext cx="9218406" cy="997052"/>
            <a:chOff x="-76200" y="5903295"/>
            <a:chExt cx="9218406" cy="997052"/>
          </a:xfrm>
        </p:grpSpPr>
        <p:pic>
          <p:nvPicPr>
            <p:cNvPr id="13" name="Picture 4" descr="M:\Marketing\CD\CD_Logos\UzK_Logo_Quadrat_uniblau\UzK_LogoQuadrat.jpg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662" y="5903295"/>
              <a:ext cx="1301032" cy="661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uppieren 4"/>
            <p:cNvGrpSpPr/>
            <p:nvPr userDrawn="1"/>
          </p:nvGrpSpPr>
          <p:grpSpPr>
            <a:xfrm>
              <a:off x="-76200" y="6638737"/>
              <a:ext cx="9218406" cy="261610"/>
              <a:chOff x="-76200" y="6638737"/>
              <a:chExt cx="9218406" cy="261610"/>
            </a:xfrm>
          </p:grpSpPr>
          <p:sp>
            <p:nvSpPr>
              <p:cNvPr id="10" name="Rechteck 9"/>
              <p:cNvSpPr/>
              <p:nvPr userDrawn="1"/>
            </p:nvSpPr>
            <p:spPr>
              <a:xfrm>
                <a:off x="-1794" y="6639311"/>
                <a:ext cx="9144000" cy="260463"/>
              </a:xfrm>
              <a:prstGeom prst="rect">
                <a:avLst/>
              </a:prstGeom>
              <a:solidFill>
                <a:srgbClr val="457A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/>
              <p:cNvSpPr/>
              <p:nvPr userDrawn="1"/>
            </p:nvSpPr>
            <p:spPr>
              <a:xfrm>
                <a:off x="-76200" y="6638737"/>
                <a:ext cx="379829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de-DE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Karl Schneider, Geographical Institute, University of Cologne</a:t>
                </a:r>
                <a:endParaRPr lang="en-US" sz="1100" dirty="0" smtClean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Rechteck 14"/>
              <p:cNvSpPr/>
              <p:nvPr userDrawn="1"/>
            </p:nvSpPr>
            <p:spPr>
              <a:xfrm>
                <a:off x="-21091" y="6638737"/>
                <a:ext cx="9151257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de-DE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GLOBE</a:t>
                </a:r>
                <a:r>
                  <a:rPr lang="en-US" altLang="de-DE" sz="1100" baseline="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Conference Detroit</a:t>
                </a:r>
                <a:r>
                  <a:rPr lang="en-US" altLang="de-DE" sz="11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2019</a:t>
                </a:r>
                <a:endParaRPr lang="de-DE" altLang="de-DE" sz="1100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Rechteck 15"/>
              <p:cNvSpPr/>
              <p:nvPr userDrawn="1"/>
            </p:nvSpPr>
            <p:spPr>
              <a:xfrm>
                <a:off x="7763209" y="6638737"/>
                <a:ext cx="1365745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dirty="0" smtClean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7" name="Textfeld 6"/>
          <p:cNvSpPr txBox="1"/>
          <p:nvPr userDrawn="1"/>
        </p:nvSpPr>
        <p:spPr>
          <a:xfrm>
            <a:off x="7840786" y="6651416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Slide </a:t>
            </a:r>
            <a:fld id="{E324BE9D-FD1C-4EB0-A4FA-60902D9BA18E}" type="slidenum">
              <a:rPr lang="en-US" sz="1100" smtClean="0">
                <a:solidFill>
                  <a:schemeClr val="bg1"/>
                </a:solidFill>
                <a:latin typeface="Arial Narrow" panose="020B0606020202030204" pitchFamily="34" charset="0"/>
              </a:rPr>
              <a:pPr algn="r"/>
              <a:t>‹Nr.›</a:t>
            </a:fld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4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61" r:id="rId3"/>
    <p:sldLayoutId id="2147483662" r:id="rId4"/>
    <p:sldLayoutId id="2147483655" r:id="rId5"/>
    <p:sldLayoutId id="2147483656" r:id="rId6"/>
    <p:sldLayoutId id="2147483657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7.wmf"/><Relationship Id="rId15" Type="http://schemas.openxmlformats.org/officeDocument/2006/relationships/image" Target="../media/image12.jpe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:\Marketing\Debora_Schiffer\016\016_Präsentationsvorlagen_UzK\016_PPT_Lay_TiteL_V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:\Marketing\CD\CD_Logos\UzK_Logo_Quadrat_uniblau\UzK_LogoQuadr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834012"/>
            <a:ext cx="1656186" cy="8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0" y="7620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Nature in </a:t>
            </a:r>
            <a:r>
              <a:rPr lang="en-US" sz="2400" b="1" dirty="0" smtClean="0">
                <a:latin typeface="Arial Narrow" panose="020B0606020202030204" pitchFamily="34" charset="0"/>
              </a:rPr>
              <a:t>Urban Landscapes: Understanding Science, Activating </a:t>
            </a:r>
            <a:r>
              <a:rPr lang="en-US" sz="2400" b="1" dirty="0">
                <a:latin typeface="Arial Narrow" panose="020B0606020202030204" pitchFamily="34" charset="0"/>
              </a:rPr>
              <a:t>the Society</a:t>
            </a:r>
            <a:r>
              <a:rPr lang="en-US" sz="2400" b="1" dirty="0" smtClean="0">
                <a:latin typeface="Arial Narrow" panose="020B0606020202030204" pitchFamily="34" charset="0"/>
              </a:rPr>
              <a:t>, Enhancing </a:t>
            </a:r>
            <a:r>
              <a:rPr lang="en-US" sz="2400" b="1" dirty="0">
                <a:latin typeface="Arial Narrow" panose="020B0606020202030204" pitchFamily="34" charset="0"/>
              </a:rPr>
              <a:t>Participation</a:t>
            </a:r>
          </a:p>
          <a:p>
            <a:pPr algn="ctr"/>
            <a:r>
              <a:rPr lang="en-US" sz="3600" b="1" dirty="0" smtClean="0">
                <a:latin typeface="Arial Narrow" panose="020B0606020202030204" pitchFamily="34" charset="0"/>
              </a:rPr>
              <a:t>Using Learning</a:t>
            </a:r>
            <a:r>
              <a:rPr lang="en-US" sz="3600" b="1" dirty="0">
                <a:latin typeface="Arial Narrow" panose="020B0606020202030204" pitchFamily="34" charset="0"/>
              </a:rPr>
              <a:t>, Exploring and Activity Paths (</a:t>
            </a:r>
            <a:r>
              <a:rPr lang="en-US" sz="3600" b="1" dirty="0" smtClean="0">
                <a:latin typeface="Arial Narrow" panose="020B0606020202030204" pitchFamily="34" charset="0"/>
              </a:rPr>
              <a:t>LEAPs) to engage </a:t>
            </a:r>
            <a:r>
              <a:rPr lang="en-US" sz="3600" b="1" dirty="0">
                <a:latin typeface="Arial Narrow" panose="020B0606020202030204" pitchFamily="34" charset="0"/>
              </a:rPr>
              <a:t>S</a:t>
            </a:r>
            <a:r>
              <a:rPr lang="en-US" sz="3600" b="1" dirty="0" smtClean="0">
                <a:latin typeface="Arial Narrow" panose="020B0606020202030204" pitchFamily="34" charset="0"/>
              </a:rPr>
              <a:t>tudents and </a:t>
            </a:r>
            <a:r>
              <a:rPr lang="en-US" sz="3600" b="1" dirty="0">
                <a:latin typeface="Arial Narrow" panose="020B0606020202030204" pitchFamily="34" charset="0"/>
              </a:rPr>
              <a:t>Citizen </a:t>
            </a:r>
            <a:r>
              <a:rPr lang="en-US" sz="3600" b="1" dirty="0" smtClean="0">
                <a:latin typeface="Arial Narrow" panose="020B0606020202030204" pitchFamily="34" charset="0"/>
              </a:rPr>
              <a:t>in Science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981202" y="5150584"/>
            <a:ext cx="533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dirty="0">
                <a:solidFill>
                  <a:schemeClr val="bg1"/>
                </a:solidFill>
              </a:rPr>
              <a:t>Prof. Dr. Karl </a:t>
            </a:r>
            <a:r>
              <a:rPr lang="en-US" sz="2000" dirty="0" smtClean="0">
                <a:solidFill>
                  <a:schemeClr val="bg1"/>
                </a:solidFill>
              </a:rPr>
              <a:t>Schneider and Dr. Verena Dlugoss</a:t>
            </a:r>
          </a:p>
          <a:p>
            <a:pPr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Institute of Geography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University of Cologne, Germany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karl.schneider@uni-koeln.de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62600"/>
            <a:ext cx="1828801" cy="12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7" b="13101"/>
          <a:stretch/>
        </p:blipFill>
        <p:spPr>
          <a:xfrm>
            <a:off x="152400" y="2253257"/>
            <a:ext cx="6858000" cy="4267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811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Nature in Urban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Landscapes provide particularly suitable and relevant points of access to engage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citizen in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science.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" y="874472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Relevant in terms of climate change adaptation and mitigation</a:t>
            </a:r>
            <a:endParaRPr lang="en-US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/>
              <a:t>Relevant in showing the effect of the urban heat island in the own living </a:t>
            </a:r>
            <a:r>
              <a:rPr lang="en-US" dirty="0" smtClean="0"/>
              <a:t>environment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Relevant in terms of monitoring of progress in restoration of water bodies (EU-WFD)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05" y="1828800"/>
            <a:ext cx="2305838" cy="40992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45646"/>
            <a:ext cx="2305838" cy="4099268"/>
          </a:xfrm>
          <a:prstGeom prst="rect">
            <a:avLst/>
          </a:prstGeom>
        </p:spPr>
      </p:pic>
      <p:pic>
        <p:nvPicPr>
          <p:cNvPr id="12" name="Grafik 11" descr="C:\Users\Karl\Documents\word\Forschung\Rheinenergie\LEAPS web site\Hinweisschilder\Schilder\jpg\Folie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625811" cy="3791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811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Nature in Urban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Landscapes provide particularly suitable and relevant points of access to engage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citizen in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science.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" y="874472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Relevant in terms of climate change adaptation and </a:t>
            </a:r>
            <a:r>
              <a:rPr lang="en-US" sz="1600" dirty="0"/>
              <a:t>mitigation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/>
              <a:t>Relevant in showing the effect of the urban heat island in the own living </a:t>
            </a:r>
            <a:r>
              <a:rPr lang="en-US" sz="1600" dirty="0" smtClean="0"/>
              <a:t>environment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Relevant in terms of monitoring of progress in restoration of water bodies (EU-WFD)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 smtClean="0"/>
              <a:t>Relevant in terms of learning about the own living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228600" y="2057400"/>
            <a:ext cx="7561262" cy="4525269"/>
            <a:chOff x="304800" y="898119"/>
            <a:chExt cx="8382000" cy="5016465"/>
          </a:xfrm>
        </p:grpSpPr>
        <p:sp>
          <p:nvSpPr>
            <p:cNvPr id="13" name="Rechteck 12"/>
            <p:cNvSpPr/>
            <p:nvPr/>
          </p:nvSpPr>
          <p:spPr>
            <a:xfrm>
              <a:off x="304800" y="898119"/>
              <a:ext cx="8382000" cy="37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How important is the use of </a:t>
              </a:r>
              <a:r>
                <a:rPr lang="en-US" sz="1600" b="1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apps </a:t>
              </a:r>
              <a:r>
                <a:rPr lang="en-US" sz="16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 you in terms </a:t>
              </a:r>
              <a:r>
                <a:rPr lang="en-US" sz="1600" b="1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of learning </a:t>
              </a:r>
              <a:r>
                <a:rPr lang="en-US" sz="16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more about my neighborhood</a:t>
              </a:r>
              <a:endParaRPr lang="de-DE" sz="1600" dirty="0"/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722523" y="1267451"/>
              <a:ext cx="7200000" cy="4647133"/>
              <a:chOff x="722523" y="1267451"/>
              <a:chExt cx="7200000" cy="4647133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2523" y="1267451"/>
                <a:ext cx="7200000" cy="4647133"/>
              </a:xfrm>
              <a:prstGeom prst="rect">
                <a:avLst/>
              </a:prstGeom>
            </p:spPr>
          </p:pic>
          <p:sp>
            <p:nvSpPr>
              <p:cNvPr id="10" name="Textfeld 9"/>
              <p:cNvSpPr txBox="1"/>
              <p:nvPr/>
            </p:nvSpPr>
            <p:spPr>
              <a:xfrm>
                <a:off x="6456641" y="4572000"/>
                <a:ext cx="14658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# of students: 24</a:t>
                </a:r>
              </a:p>
              <a:p>
                <a:r>
                  <a:rPr lang="en-US" sz="1200" dirty="0" smtClean="0"/>
                  <a:t># of citizen: 44</a:t>
                </a:r>
                <a:endParaRPr 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1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49780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Thematic LEAPs  are currently implemented in Cologne.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6112" y="493277"/>
            <a:ext cx="9976254" cy="3923679"/>
            <a:chOff x="0" y="914400"/>
            <a:chExt cx="9976254" cy="392367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929785"/>
              <a:ext cx="9900054" cy="3908294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0" y="914400"/>
              <a:ext cx="47973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 </a:t>
              </a:r>
              <a:r>
                <a:rPr lang="en-US" dirty="0" err="1" smtClean="0"/>
                <a:t>Flehbach</a:t>
              </a:r>
              <a:r>
                <a:rPr lang="en-US" dirty="0" smtClean="0"/>
                <a:t> LEAP completed, theme: Water</a:t>
              </a:r>
              <a:endParaRPr lang="en-US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1295400" y="1225109"/>
            <a:ext cx="7648582" cy="4412369"/>
            <a:chOff x="1597227" y="1759831"/>
            <a:chExt cx="7648582" cy="441236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7227" y="1759831"/>
              <a:ext cx="7648582" cy="4412369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1600199" y="1840468"/>
              <a:ext cx="76170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2. Cologne Climate LEAP in preparation, theme: Urban climate and air quality</a:t>
              </a:r>
              <a:endParaRPr lang="en-US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133600" y="3581400"/>
            <a:ext cx="7256903" cy="3367094"/>
            <a:chOff x="2037544" y="3276600"/>
            <a:chExt cx="7256903" cy="3367094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7544" y="3276600"/>
              <a:ext cx="7256903" cy="336709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2065175" y="3276600"/>
              <a:ext cx="7162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. </a:t>
              </a:r>
              <a:r>
                <a:rPr lang="en-US" dirty="0" err="1" smtClean="0"/>
                <a:t>Laache</a:t>
              </a:r>
              <a:r>
                <a:rPr lang="en-US" dirty="0" smtClean="0"/>
                <a:t> LEAP in planning, theme: Vegetation and watershed function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694"/>
            <a:ext cx="9109076" cy="530857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LEAPs can be created by students for their school.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6200" y="496669"/>
            <a:ext cx="903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Fully developed teaching materials for a project week (7th grade) were developed. These can  be easily adapted and customized by teachers</a:t>
            </a:r>
            <a:endParaRPr lang="en-US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141326" y="1171296"/>
            <a:ext cx="3581400" cy="5153304"/>
            <a:chOff x="304800" y="1226947"/>
            <a:chExt cx="3581400" cy="5153304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534724"/>
              <a:ext cx="3332858" cy="4845527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304800" y="1226947"/>
              <a:ext cx="3581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1. Teacher Guide for research method</a:t>
              </a:r>
              <a:endParaRPr lang="en-US" sz="1400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75448" y="1411996"/>
            <a:ext cx="3581400" cy="4760204"/>
            <a:chOff x="575448" y="1372754"/>
            <a:chExt cx="3581400" cy="4760204"/>
          </a:xfrm>
        </p:grpSpPr>
        <p:sp>
          <p:nvSpPr>
            <p:cNvPr id="20" name="Textfeld 19"/>
            <p:cNvSpPr txBox="1"/>
            <p:nvPr/>
          </p:nvSpPr>
          <p:spPr>
            <a:xfrm>
              <a:off x="575448" y="1372754"/>
              <a:ext cx="3581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. Teaching materials (sheet M1 ... M19)</a:t>
              </a:r>
              <a:endParaRPr lang="en-US" sz="1400" dirty="0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448" y="1730787"/>
              <a:ext cx="3494507" cy="4402171"/>
            </a:xfrm>
            <a:prstGeom prst="rect">
              <a:avLst/>
            </a:prstGeom>
          </p:spPr>
        </p:pic>
      </p:grpSp>
      <p:grpSp>
        <p:nvGrpSpPr>
          <p:cNvPr id="23" name="Gruppieren 22"/>
          <p:cNvGrpSpPr/>
          <p:nvPr/>
        </p:nvGrpSpPr>
        <p:grpSpPr>
          <a:xfrm>
            <a:off x="1671816" y="2323994"/>
            <a:ext cx="7167385" cy="4150885"/>
            <a:chOff x="1582669" y="2519276"/>
            <a:chExt cx="7167385" cy="415088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2669" y="2519276"/>
              <a:ext cx="3179547" cy="4010025"/>
            </a:xfrm>
            <a:prstGeom prst="rect">
              <a:avLst/>
            </a:prstGeom>
          </p:spPr>
        </p:pic>
        <p:grpSp>
          <p:nvGrpSpPr>
            <p:cNvPr id="22" name="Gruppieren 21"/>
            <p:cNvGrpSpPr/>
            <p:nvPr/>
          </p:nvGrpSpPr>
          <p:grpSpPr>
            <a:xfrm>
              <a:off x="4813111" y="3254950"/>
              <a:ext cx="3936943" cy="3415211"/>
              <a:chOff x="4813111" y="3254950"/>
              <a:chExt cx="3936943" cy="3415211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89" r="12500"/>
              <a:stretch/>
            </p:blipFill>
            <p:spPr>
              <a:xfrm>
                <a:off x="4821542" y="3602180"/>
                <a:ext cx="3928512" cy="3067981"/>
              </a:xfrm>
              <a:prstGeom prst="rect">
                <a:avLst/>
              </a:prstGeom>
            </p:spPr>
          </p:pic>
          <p:sp>
            <p:nvSpPr>
              <p:cNvPr id="21" name="Textfeld 20"/>
              <p:cNvSpPr txBox="1"/>
              <p:nvPr/>
            </p:nvSpPr>
            <p:spPr>
              <a:xfrm>
                <a:off x="4813111" y="3254950"/>
                <a:ext cx="2971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Experiment</a:t>
                </a:r>
                <a:endParaRPr lang="de-DE" dirty="0"/>
              </a:p>
            </p:txBody>
          </p:sp>
        </p:grpSp>
      </p:grpSp>
      <p:grpSp>
        <p:nvGrpSpPr>
          <p:cNvPr id="28" name="Gruppieren 27"/>
          <p:cNvGrpSpPr/>
          <p:nvPr/>
        </p:nvGrpSpPr>
        <p:grpSpPr>
          <a:xfrm>
            <a:off x="995226" y="1678290"/>
            <a:ext cx="6380258" cy="5007245"/>
            <a:chOff x="1187164" y="1708440"/>
            <a:chExt cx="6380258" cy="5007245"/>
          </a:xfrm>
        </p:grpSpPr>
        <p:sp>
          <p:nvSpPr>
            <p:cNvPr id="26" name="Textfeld 25"/>
            <p:cNvSpPr txBox="1"/>
            <p:nvPr/>
          </p:nvSpPr>
          <p:spPr>
            <a:xfrm>
              <a:off x="1187164" y="1708440"/>
              <a:ext cx="18492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3. Implementation</a:t>
              </a:r>
              <a:endParaRPr lang="en-US" sz="1400" dirty="0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69" y="1996046"/>
              <a:ext cx="6292853" cy="4719639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5394137" y="1056871"/>
            <a:ext cx="3697105" cy="5826508"/>
            <a:chOff x="5199407" y="1031492"/>
            <a:chExt cx="3697105" cy="5826508"/>
          </a:xfrm>
        </p:grpSpPr>
        <p:sp>
          <p:nvSpPr>
            <p:cNvPr id="24" name="Textfeld 23"/>
            <p:cNvSpPr txBox="1"/>
            <p:nvPr/>
          </p:nvSpPr>
          <p:spPr>
            <a:xfrm>
              <a:off x="5199407" y="1031492"/>
              <a:ext cx="12954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4. Evaluation</a:t>
              </a:r>
              <a:endParaRPr lang="en-US" sz="1400" dirty="0"/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9407" y="1312342"/>
              <a:ext cx="3697105" cy="5545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0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88"/>
            <a:ext cx="9093924" cy="60751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Local information matters, particularly for citizens.</a:t>
            </a: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5800" y="6091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# of students: 24</a:t>
            </a:r>
          </a:p>
          <a:p>
            <a:r>
              <a:rPr lang="en-US" sz="1200" dirty="0" smtClean="0"/>
              <a:t># of citizen: 44</a:t>
            </a:r>
            <a:endParaRPr lang="en-US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23" y="1267451"/>
            <a:ext cx="7200000" cy="464713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04800" y="898119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How important is the use of </a:t>
            </a:r>
            <a:r>
              <a:rPr lang="en-US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apps 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for you in terms </a:t>
            </a:r>
            <a:r>
              <a:rPr lang="en-US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of learning 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more about my neighborhood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2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9" y="1288926"/>
            <a:ext cx="7200000" cy="46471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80" y="1"/>
            <a:ext cx="9093924" cy="838199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Contributing to science motivates participation. This motivator is not as strong as learning about the own neighborhood.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85800" y="6091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# of students: 24</a:t>
            </a:r>
          </a:p>
          <a:p>
            <a:r>
              <a:rPr lang="en-US" sz="1200" dirty="0" smtClean="0"/>
              <a:t># of citizen: 44</a:t>
            </a:r>
            <a:endParaRPr lang="en-US" sz="1200" dirty="0"/>
          </a:p>
        </p:txBody>
      </p:sp>
      <p:sp>
        <p:nvSpPr>
          <p:cNvPr id="7" name="Rechteck 6"/>
          <p:cNvSpPr/>
          <p:nvPr/>
        </p:nvSpPr>
        <p:spPr>
          <a:xfrm>
            <a:off x="685800" y="905834"/>
            <a:ext cx="7205219" cy="383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How important is the use of </a:t>
            </a:r>
            <a:r>
              <a:rPr lang="en-US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apps 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for you in terms </a:t>
            </a:r>
            <a:r>
              <a:rPr lang="en-US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of contributing to science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1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Arial Narrow" panose="020B0606020202030204" pitchFamily="34" charset="0"/>
              </a:rPr>
              <a:t>Evaluation results of ENERLE and LEAPs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34410" y="685801"/>
            <a:ext cx="4537046" cy="2933699"/>
          </a:xfrm>
          <a:custGeom>
            <a:avLst/>
            <a:gdLst>
              <a:gd name="connsiteX0" fmla="*/ 0 w 2933699"/>
              <a:gd name="connsiteY0" fmla="*/ 0 h 4537045"/>
              <a:gd name="connsiteX1" fmla="*/ 2444739 w 2933699"/>
              <a:gd name="connsiteY1" fmla="*/ 0 h 4537045"/>
              <a:gd name="connsiteX2" fmla="*/ 2933699 w 2933699"/>
              <a:gd name="connsiteY2" fmla="*/ 488960 h 4537045"/>
              <a:gd name="connsiteX3" fmla="*/ 2933699 w 2933699"/>
              <a:gd name="connsiteY3" fmla="*/ 4537045 h 4537045"/>
              <a:gd name="connsiteX4" fmla="*/ 0 w 2933699"/>
              <a:gd name="connsiteY4" fmla="*/ 4537045 h 4537045"/>
              <a:gd name="connsiteX5" fmla="*/ 0 w 2933699"/>
              <a:gd name="connsiteY5" fmla="*/ 0 h 45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99" h="4537045">
                <a:moveTo>
                  <a:pt x="0" y="4537044"/>
                </a:moveTo>
                <a:lnTo>
                  <a:pt x="0" y="756190"/>
                </a:lnTo>
                <a:cubicBezTo>
                  <a:pt x="0" y="338559"/>
                  <a:pt x="141553" y="1"/>
                  <a:pt x="316166" y="1"/>
                </a:cubicBezTo>
                <a:lnTo>
                  <a:pt x="2933699" y="1"/>
                </a:lnTo>
                <a:lnTo>
                  <a:pt x="2933699" y="4537044"/>
                </a:lnTo>
                <a:lnTo>
                  <a:pt x="0" y="453704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1" tIns="142238" rIns="142239" bIns="14400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noProof="0" dirty="0" smtClean="0"/>
              <a:t>Strength</a:t>
            </a:r>
            <a:endParaRPr lang="en-US" sz="2400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Motivating to learn about the own living environment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Clear structure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Evidence based observation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Individual learning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Easy to implement different languages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....</a:t>
            </a:r>
            <a:endParaRPr lang="en-US" kern="1200" noProof="0" dirty="0"/>
          </a:p>
        </p:txBody>
      </p:sp>
      <p:sp>
        <p:nvSpPr>
          <p:cNvPr id="6" name="Freihandform 5"/>
          <p:cNvSpPr/>
          <p:nvPr/>
        </p:nvSpPr>
        <p:spPr>
          <a:xfrm>
            <a:off x="4571457" y="685800"/>
            <a:ext cx="4537045" cy="2933699"/>
          </a:xfrm>
          <a:custGeom>
            <a:avLst/>
            <a:gdLst>
              <a:gd name="connsiteX0" fmla="*/ 0 w 4537045"/>
              <a:gd name="connsiteY0" fmla="*/ 0 h 2933699"/>
              <a:gd name="connsiteX1" fmla="*/ 4048085 w 4537045"/>
              <a:gd name="connsiteY1" fmla="*/ 0 h 2933699"/>
              <a:gd name="connsiteX2" fmla="*/ 4537045 w 4537045"/>
              <a:gd name="connsiteY2" fmla="*/ 488960 h 2933699"/>
              <a:gd name="connsiteX3" fmla="*/ 4537045 w 4537045"/>
              <a:gd name="connsiteY3" fmla="*/ 2933699 h 2933699"/>
              <a:gd name="connsiteX4" fmla="*/ 0 w 4537045"/>
              <a:gd name="connsiteY4" fmla="*/ 2933699 h 2933699"/>
              <a:gd name="connsiteX5" fmla="*/ 0 w 4537045"/>
              <a:gd name="connsiteY5" fmla="*/ 0 h 293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7045" h="2933699">
                <a:moveTo>
                  <a:pt x="0" y="0"/>
                </a:moveTo>
                <a:lnTo>
                  <a:pt x="4048085" y="0"/>
                </a:lnTo>
                <a:cubicBezTo>
                  <a:pt x="4318130" y="0"/>
                  <a:pt x="4537045" y="218915"/>
                  <a:pt x="4537045" y="488960"/>
                </a:cubicBezTo>
                <a:lnTo>
                  <a:pt x="4537045" y="2933699"/>
                </a:lnTo>
                <a:lnTo>
                  <a:pt x="0" y="29336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2240" rIns="142240" bIns="14400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noProof="0" dirty="0" smtClean="0"/>
              <a:t>Weakness</a:t>
            </a:r>
            <a:endParaRPr lang="en-US" sz="2400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Technical issues: e.g. slow loading, images are sometimes not shown, slow data transfer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Lack of simple data analysis tool: Use of tables generated from ODK is complex and requires a data translator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...</a:t>
            </a:r>
            <a:endParaRPr lang="en-US" kern="1200" noProof="0" dirty="0"/>
          </a:p>
        </p:txBody>
      </p:sp>
      <p:sp>
        <p:nvSpPr>
          <p:cNvPr id="7" name="Freihandform 6"/>
          <p:cNvSpPr/>
          <p:nvPr/>
        </p:nvSpPr>
        <p:spPr>
          <a:xfrm>
            <a:off x="34412" y="3619498"/>
            <a:ext cx="4537046" cy="2933700"/>
          </a:xfrm>
          <a:custGeom>
            <a:avLst/>
            <a:gdLst>
              <a:gd name="connsiteX0" fmla="*/ 0 w 4537045"/>
              <a:gd name="connsiteY0" fmla="*/ 0 h 2933699"/>
              <a:gd name="connsiteX1" fmla="*/ 4048085 w 4537045"/>
              <a:gd name="connsiteY1" fmla="*/ 0 h 2933699"/>
              <a:gd name="connsiteX2" fmla="*/ 4537045 w 4537045"/>
              <a:gd name="connsiteY2" fmla="*/ 488960 h 2933699"/>
              <a:gd name="connsiteX3" fmla="*/ 4537045 w 4537045"/>
              <a:gd name="connsiteY3" fmla="*/ 2933699 h 2933699"/>
              <a:gd name="connsiteX4" fmla="*/ 0 w 4537045"/>
              <a:gd name="connsiteY4" fmla="*/ 2933699 h 2933699"/>
              <a:gd name="connsiteX5" fmla="*/ 0 w 4537045"/>
              <a:gd name="connsiteY5" fmla="*/ 0 h 293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7045" h="2933699">
                <a:moveTo>
                  <a:pt x="4537045" y="2933699"/>
                </a:moveTo>
                <a:lnTo>
                  <a:pt x="488960" y="2933699"/>
                </a:lnTo>
                <a:cubicBezTo>
                  <a:pt x="218915" y="2933699"/>
                  <a:pt x="0" y="2714784"/>
                  <a:pt x="0" y="2444739"/>
                </a:cubicBezTo>
                <a:lnTo>
                  <a:pt x="0" y="0"/>
                </a:lnTo>
                <a:lnTo>
                  <a:pt x="4537045" y="0"/>
                </a:lnTo>
                <a:lnTo>
                  <a:pt x="4537045" y="293369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7500176"/>
              <a:satOff val="-11253"/>
              <a:lumOff val="-1830"/>
              <a:alphaOff val="0"/>
            </a:schemeClr>
          </a:fillRef>
          <a:effectRef idx="1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39" tIns="144000" rIns="142241" bIns="142239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noProof="0" dirty="0" smtClean="0"/>
              <a:t>Opportunities</a:t>
            </a:r>
            <a:endParaRPr lang="en-US" sz="2400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Activation of citizen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Learning beyond classroom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Training of language skills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Integration of new citizen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 smtClean="0"/>
              <a:t>Interface to GLOBE database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...</a:t>
            </a:r>
            <a:endParaRPr lang="en-US" kern="1200" noProof="0" dirty="0"/>
          </a:p>
        </p:txBody>
      </p:sp>
      <p:sp>
        <p:nvSpPr>
          <p:cNvPr id="8" name="Freihandform 7"/>
          <p:cNvSpPr/>
          <p:nvPr/>
        </p:nvSpPr>
        <p:spPr>
          <a:xfrm>
            <a:off x="4571457" y="3619500"/>
            <a:ext cx="4537045" cy="2933699"/>
          </a:xfrm>
          <a:custGeom>
            <a:avLst/>
            <a:gdLst>
              <a:gd name="connsiteX0" fmla="*/ 0 w 2933699"/>
              <a:gd name="connsiteY0" fmla="*/ 0 h 4537045"/>
              <a:gd name="connsiteX1" fmla="*/ 2444739 w 2933699"/>
              <a:gd name="connsiteY1" fmla="*/ 0 h 4537045"/>
              <a:gd name="connsiteX2" fmla="*/ 2933699 w 2933699"/>
              <a:gd name="connsiteY2" fmla="*/ 488960 h 4537045"/>
              <a:gd name="connsiteX3" fmla="*/ 2933699 w 2933699"/>
              <a:gd name="connsiteY3" fmla="*/ 4537045 h 4537045"/>
              <a:gd name="connsiteX4" fmla="*/ 0 w 2933699"/>
              <a:gd name="connsiteY4" fmla="*/ 4537045 h 4537045"/>
              <a:gd name="connsiteX5" fmla="*/ 0 w 2933699"/>
              <a:gd name="connsiteY5" fmla="*/ 0 h 453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99" h="4537045">
                <a:moveTo>
                  <a:pt x="2933699" y="1"/>
                </a:moveTo>
                <a:lnTo>
                  <a:pt x="2933699" y="3780855"/>
                </a:lnTo>
                <a:cubicBezTo>
                  <a:pt x="2933699" y="4198486"/>
                  <a:pt x="2792146" y="4537044"/>
                  <a:pt x="2617533" y="4537044"/>
                </a:cubicBezTo>
                <a:lnTo>
                  <a:pt x="0" y="4537044"/>
                </a:lnTo>
                <a:lnTo>
                  <a:pt x="0" y="1"/>
                </a:lnTo>
                <a:lnTo>
                  <a:pt x="2933699" y="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1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4000" rIns="142240" bIns="14224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noProof="0" dirty="0" smtClean="0"/>
              <a:t>Threats</a:t>
            </a:r>
            <a:endParaRPr lang="en-US" sz="2400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Smartphones used for other activities during class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Reduced attention to instructions</a:t>
            </a:r>
            <a:endParaRPr lang="en-US" kern="1200" noProof="0" dirty="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kern="1200" noProof="0" dirty="0" smtClean="0"/>
              <a:t>Data misuse (e.g. images)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 smtClean="0"/>
              <a:t>...</a:t>
            </a:r>
            <a:endParaRPr lang="en-US" kern="1200" noProof="0" dirty="0"/>
          </a:p>
        </p:txBody>
      </p:sp>
    </p:spTree>
    <p:extLst>
      <p:ext uri="{BB962C8B-B14F-4D97-AF65-F5344CB8AC3E}">
        <p14:creationId xmlns:p14="http://schemas.microsoft.com/office/powerpoint/2010/main" val="31254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7696200" y="5638800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1598" cy="62484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00200" y="3733800"/>
            <a:ext cx="62484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Special thanks to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600200" y="4376999"/>
            <a:ext cx="6248400" cy="2176201"/>
            <a:chOff x="1600200" y="4376999"/>
            <a:chExt cx="6248400" cy="2176201"/>
          </a:xfrm>
        </p:grpSpPr>
        <p:sp>
          <p:nvSpPr>
            <p:cNvPr id="5" name="Textfeld 4"/>
            <p:cNvSpPr txBox="1"/>
            <p:nvPr/>
          </p:nvSpPr>
          <p:spPr>
            <a:xfrm>
              <a:off x="1600200" y="4376999"/>
              <a:ext cx="6248400" cy="17543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Max Brunke: Graphic design</a:t>
              </a:r>
            </a:p>
            <a:p>
              <a:r>
                <a:rPr lang="en-US" dirty="0" err="1" smtClean="0"/>
                <a:t>Cem</a:t>
              </a:r>
              <a:r>
                <a:rPr lang="en-US" dirty="0" smtClean="0"/>
                <a:t> </a:t>
              </a:r>
              <a:r>
                <a:rPr lang="en-US" dirty="0" err="1" smtClean="0"/>
                <a:t>Kirkici</a:t>
              </a:r>
              <a:r>
                <a:rPr lang="en-US" dirty="0" smtClean="0"/>
                <a:t>: Translation to Turkish </a:t>
              </a:r>
            </a:p>
            <a:p>
              <a:r>
                <a:rPr lang="en-US" dirty="0" smtClean="0"/>
                <a:t>Abdulla Alshahri: Translation to Arabic</a:t>
              </a:r>
            </a:p>
            <a:p>
              <a:endParaRPr lang="en-US" dirty="0"/>
            </a:p>
            <a:p>
              <a:r>
                <a:rPr lang="en-US" dirty="0" smtClean="0"/>
                <a:t>Funding:</a:t>
              </a:r>
            </a:p>
            <a:p>
              <a:endParaRPr lang="en-US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182" y="4999594"/>
              <a:ext cx="3107212" cy="1553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1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81104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Some assertions to discuss</a:t>
            </a:r>
            <a:endParaRPr lang="en-US" sz="24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9600" y="1447800"/>
            <a:ext cx="7772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We currently have a particularly strong need </a:t>
            </a:r>
            <a:r>
              <a:rPr lang="en-US" sz="2000" dirty="0" smtClean="0"/>
              <a:t>and </a:t>
            </a:r>
            <a:r>
              <a:rPr lang="en-US" sz="2000" dirty="0" smtClean="0"/>
              <a:t>opportunity (e.g. Fridays for Future) to reinvigorate the method of science as key approach to make informed decisions.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Our youth has  a keen interest in science and we are not responding sufficiently. Instead schooling often focuses on  reproduction of content knowledge rather than building competence.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We need to go </a:t>
            </a:r>
            <a:r>
              <a:rPr lang="en-US" sz="2000" dirty="0" smtClean="0"/>
              <a:t>the </a:t>
            </a:r>
            <a:r>
              <a:rPr lang="en-US" sz="2000" dirty="0" smtClean="0"/>
              <a:t>full way from observation, to stringent and reproducible methods to data evaluation and evidence based interpretation, too often we stop with data collection.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73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/>
          <p:cNvSpPr txBox="1">
            <a:spLocks/>
          </p:cNvSpPr>
          <p:nvPr/>
        </p:nvSpPr>
        <p:spPr>
          <a:xfrm>
            <a:off x="-2912" y="19574"/>
            <a:ext cx="9109076" cy="752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Climate and socioeconomic change is particularly obvious and relevant in cities.</a:t>
            </a: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Coping with these effects requires participation. Participation rests on education.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9214" r="15345"/>
          <a:stretch/>
        </p:blipFill>
        <p:spPr bwMode="auto">
          <a:xfrm rot="5400000">
            <a:off x="5608752" y="1579950"/>
            <a:ext cx="2057402" cy="176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912" y="19574"/>
            <a:ext cx="9109076" cy="75235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Climate and socioeconomic change is particularly obvious and relevant in cities.</a:t>
            </a:r>
            <a:b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</a:b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 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2918" y="960853"/>
            <a:ext cx="239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Motivation</a:t>
            </a:r>
            <a:endParaRPr lang="en-US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703587" y="960853"/>
            <a:ext cx="280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Method</a:t>
            </a:r>
            <a:endParaRPr lang="en-US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6514810" y="43310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752265" y="4369128"/>
            <a:ext cx="147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90" y="1037935"/>
            <a:ext cx="1749554" cy="9940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77" y="4722764"/>
            <a:ext cx="2950716" cy="1850995"/>
          </a:xfrm>
          <a:prstGeom prst="rect">
            <a:avLst/>
          </a:prstGeom>
        </p:spPr>
      </p:pic>
      <p:graphicFrame>
        <p:nvGraphicFramePr>
          <p:cNvPr id="22" name="Diagramm 21"/>
          <p:cNvGraphicFramePr/>
          <p:nvPr>
            <p:extLst>
              <p:ext uri="{D42A27DB-BD31-4B8C-83A1-F6EECF244321}">
                <p14:modId xmlns:p14="http://schemas.microsoft.com/office/powerpoint/2010/main" val="3867563803"/>
              </p:ext>
            </p:extLst>
          </p:nvPr>
        </p:nvGraphicFramePr>
        <p:xfrm>
          <a:off x="1131587" y="4818342"/>
          <a:ext cx="2449478" cy="174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Pfeil nach rechts 22"/>
          <p:cNvSpPr/>
          <p:nvPr/>
        </p:nvSpPr>
        <p:spPr>
          <a:xfrm>
            <a:off x="3722387" y="960853"/>
            <a:ext cx="1402780" cy="3231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 rot="5400000">
            <a:off x="4787945" y="3184368"/>
            <a:ext cx="1402780" cy="3231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 flipH="1" flipV="1">
            <a:off x="3924972" y="4415295"/>
            <a:ext cx="1402780" cy="3231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169575" y="1298951"/>
            <a:ext cx="2373019" cy="2663450"/>
            <a:chOff x="2684886" y="1950818"/>
            <a:chExt cx="2373019" cy="266345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11"/>
            <a:srcRect b="27983"/>
            <a:stretch/>
          </p:blipFill>
          <p:spPr>
            <a:xfrm>
              <a:off x="2684886" y="1950818"/>
              <a:ext cx="2373019" cy="266345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3793360" y="2597001"/>
              <a:ext cx="12645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600" dirty="0"/>
                <a:t>https://www.buzzfeednews.com/article/danvergano/europe-heat-wave-hottest-ever-june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7406" y="1416493"/>
            <a:ext cx="2504849" cy="872177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2571504" y="2398036"/>
            <a:ext cx="2386776" cy="1454999"/>
            <a:chOff x="130132" y="1210141"/>
            <a:chExt cx="2386776" cy="145499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0132" y="1210141"/>
              <a:ext cx="2247708" cy="1294680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130132" y="2449696"/>
              <a:ext cx="238677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dirty="0"/>
                <a:t>https://www.youtube.com/watch?v=mkQENy0MRtc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45343" y="1667986"/>
            <a:ext cx="2856298" cy="2661201"/>
            <a:chOff x="4098588" y="1397183"/>
            <a:chExt cx="3753110" cy="3443756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98588" y="1397183"/>
              <a:ext cx="3753110" cy="3443756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5561502" y="2388820"/>
              <a:ext cx="22901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700" dirty="0"/>
                <a:t>https://www.tagesschau.de/regional/nordrheinwestfalen/fridays-for-future-151.html</a:t>
              </a:r>
            </a:p>
          </p:txBody>
        </p:sp>
      </p:grp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9" r="20054" b="26977"/>
          <a:stretch/>
        </p:blipFill>
        <p:spPr bwMode="auto">
          <a:xfrm>
            <a:off x="7235445" y="2032000"/>
            <a:ext cx="1504878" cy="2113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8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16" grpId="0"/>
      <p:bldP spid="18" grpId="0"/>
      <p:bldP spid="19" grpId="0"/>
      <p:bldGraphic spid="22" grpId="0">
        <p:bldAsOne/>
      </p:bldGraphic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/>
          <p:cNvGrpSpPr>
            <a:grpSpLocks noChangeAspect="1"/>
          </p:cNvGrpSpPr>
          <p:nvPr/>
        </p:nvGrpSpPr>
        <p:grpSpPr>
          <a:xfrm>
            <a:off x="2839294" y="4539494"/>
            <a:ext cx="3545131" cy="1994136"/>
            <a:chOff x="-34924" y="1371600"/>
            <a:chExt cx="9144000" cy="5143500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24" y="1371600"/>
              <a:ext cx="9144000" cy="5143500"/>
            </a:xfrm>
            <a:prstGeom prst="rect">
              <a:avLst/>
            </a:prstGeom>
          </p:spPr>
        </p:pic>
        <p:sp>
          <p:nvSpPr>
            <p:cNvPr id="46" name="Textfeld 45"/>
            <p:cNvSpPr txBox="1"/>
            <p:nvPr/>
          </p:nvSpPr>
          <p:spPr>
            <a:xfrm>
              <a:off x="1712056" y="4300925"/>
              <a:ext cx="2631344" cy="87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 smtClean="0">
                  <a:solidFill>
                    <a:srgbClr val="FFFF00"/>
                  </a:solidFill>
                </a:rPr>
                <a:t>Percolating</a:t>
              </a:r>
              <a:r>
                <a:rPr lang="de-DE" sz="900" dirty="0" smtClean="0">
                  <a:solidFill>
                    <a:srgbClr val="FFFF00"/>
                  </a:solidFill>
                </a:rPr>
                <a:t>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water</a:t>
              </a:r>
              <a:r>
                <a:rPr lang="de-DE" sz="900" dirty="0" smtClean="0">
                  <a:solidFill>
                    <a:srgbClr val="FFFF00"/>
                  </a:solidFill>
                </a:rPr>
                <a:t> from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the</a:t>
              </a:r>
              <a:r>
                <a:rPr lang="de-DE" sz="900" dirty="0" smtClean="0">
                  <a:solidFill>
                    <a:srgbClr val="FFFF00"/>
                  </a:solidFill>
                </a:rPr>
                <a:t>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lid</a:t>
              </a:r>
              <a:endParaRPr lang="de-DE" sz="900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50851" y="1564272"/>
              <a:ext cx="3007301" cy="87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rgbClr val="FFFF00"/>
                  </a:solidFill>
                </a:rPr>
                <a:t>I-Button: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Temperature</a:t>
              </a:r>
              <a:r>
                <a:rPr lang="de-DE" sz="900" dirty="0" smtClean="0">
                  <a:solidFill>
                    <a:srgbClr val="FFFF00"/>
                  </a:solidFill>
                </a:rPr>
                <a:t>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and</a:t>
              </a:r>
              <a:r>
                <a:rPr lang="de-DE" sz="900" dirty="0" smtClean="0">
                  <a:solidFill>
                    <a:srgbClr val="FFFF00"/>
                  </a:solidFill>
                </a:rPr>
                <a:t>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humidity</a:t>
              </a:r>
              <a:r>
                <a:rPr lang="de-DE" sz="900" dirty="0" smtClean="0">
                  <a:solidFill>
                    <a:srgbClr val="FFFF00"/>
                  </a:solidFill>
                </a:rPr>
                <a:t> </a:t>
              </a:r>
              <a:r>
                <a:rPr lang="de-DE" sz="900" dirty="0" err="1" smtClean="0">
                  <a:solidFill>
                    <a:srgbClr val="FFFF00"/>
                  </a:solidFill>
                </a:rPr>
                <a:t>logger</a:t>
              </a:r>
              <a:endParaRPr lang="de-DE" sz="900" dirty="0">
                <a:solidFill>
                  <a:srgbClr val="FFFF00"/>
                </a:solidFill>
              </a:endParaRPr>
            </a:p>
          </p:txBody>
        </p:sp>
        <p:sp>
          <p:nvSpPr>
            <p:cNvPr id="48" name="Pfeil nach rechts 47"/>
            <p:cNvSpPr/>
            <p:nvPr/>
          </p:nvSpPr>
          <p:spPr>
            <a:xfrm rot="2773628">
              <a:off x="2201675" y="2725085"/>
              <a:ext cx="1096002" cy="1082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>
                <a:solidFill>
                  <a:srgbClr val="FFFF00"/>
                </a:solidFill>
              </a:endParaRPr>
            </a:p>
          </p:txBody>
        </p:sp>
        <p:sp>
          <p:nvSpPr>
            <p:cNvPr id="49" name="Pfeil nach rechts 48"/>
            <p:cNvSpPr/>
            <p:nvPr/>
          </p:nvSpPr>
          <p:spPr>
            <a:xfrm rot="17779121">
              <a:off x="3004259" y="3929979"/>
              <a:ext cx="685801" cy="1524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>
                <a:solidFill>
                  <a:srgbClr val="FFFF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2413"/>
            <a:ext cx="9109076" cy="75753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Facilitating participation should address people where they are, providing </a:t>
            </a:r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points of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entry, </a:t>
            </a:r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which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matters to them and showing concrete examples to become active.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638801" y="769883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Activation with site specific information, smartphone apps, ...</a:t>
            </a:r>
            <a:endParaRPr lang="en-US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6384425" y="5109246"/>
            <a:ext cx="2607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... </a:t>
            </a:r>
            <a:r>
              <a:rPr lang="en-US" sz="1600" dirty="0"/>
              <a:t>experiments, and cooperation (data sharing, school – citizen cooperation, events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679073" y="5066694"/>
            <a:ext cx="1390414" cy="1138294"/>
            <a:chOff x="2679073" y="5066694"/>
            <a:chExt cx="1390414" cy="1138294"/>
          </a:xfrm>
        </p:grpSpPr>
        <p:sp>
          <p:nvSpPr>
            <p:cNvPr id="29" name="Gleichschenkliges Dreieck 11"/>
            <p:cNvSpPr/>
            <p:nvPr/>
          </p:nvSpPr>
          <p:spPr>
            <a:xfrm rot="15262129">
              <a:off x="3036824" y="5042569"/>
              <a:ext cx="1008537" cy="1056788"/>
            </a:xfrm>
            <a:custGeom>
              <a:avLst/>
              <a:gdLst>
                <a:gd name="connsiteX0" fmla="*/ 0 w 2231609"/>
                <a:gd name="connsiteY0" fmla="*/ 636065 h 636065"/>
                <a:gd name="connsiteX1" fmla="*/ 2150512 w 2231609"/>
                <a:gd name="connsiteY1" fmla="*/ 0 h 636065"/>
                <a:gd name="connsiteX2" fmla="*/ 2231609 w 2231609"/>
                <a:gd name="connsiteY2" fmla="*/ 636065 h 636065"/>
                <a:gd name="connsiteX3" fmla="*/ 0 w 2231609"/>
                <a:gd name="connsiteY3" fmla="*/ 636065 h 636065"/>
                <a:gd name="connsiteX0" fmla="*/ 0 w 2150512"/>
                <a:gd name="connsiteY0" fmla="*/ 636065 h 642550"/>
                <a:gd name="connsiteX1" fmla="*/ 2150512 w 2150512"/>
                <a:gd name="connsiteY1" fmla="*/ 0 h 642550"/>
                <a:gd name="connsiteX2" fmla="*/ 1959235 w 2150512"/>
                <a:gd name="connsiteY2" fmla="*/ 642550 h 642550"/>
                <a:gd name="connsiteX3" fmla="*/ 0 w 2150512"/>
                <a:gd name="connsiteY3" fmla="*/ 636065 h 642550"/>
                <a:gd name="connsiteX0" fmla="*/ 0 w 1959235"/>
                <a:gd name="connsiteY0" fmla="*/ 0 h 1520658"/>
                <a:gd name="connsiteX1" fmla="*/ 649634 w 1959235"/>
                <a:gd name="connsiteY1" fmla="*/ 1520658 h 1520658"/>
                <a:gd name="connsiteX2" fmla="*/ 1959235 w 1959235"/>
                <a:gd name="connsiteY2" fmla="*/ 6485 h 1520658"/>
                <a:gd name="connsiteX3" fmla="*/ 0 w 1959235"/>
                <a:gd name="connsiteY3" fmla="*/ 0 h 1520658"/>
                <a:gd name="connsiteX0" fmla="*/ 0 w 1051142"/>
                <a:gd name="connsiteY0" fmla="*/ 0 h 1520658"/>
                <a:gd name="connsiteX1" fmla="*/ 649634 w 1051142"/>
                <a:gd name="connsiteY1" fmla="*/ 1520658 h 1520658"/>
                <a:gd name="connsiteX2" fmla="*/ 1051142 w 1051142"/>
                <a:gd name="connsiteY2" fmla="*/ 290264 h 1520658"/>
                <a:gd name="connsiteX3" fmla="*/ 0 w 1051142"/>
                <a:gd name="connsiteY3" fmla="*/ 0 h 1520658"/>
                <a:gd name="connsiteX0" fmla="*/ 0 w 1051142"/>
                <a:gd name="connsiteY0" fmla="*/ 0 h 1520658"/>
                <a:gd name="connsiteX1" fmla="*/ 649634 w 1051142"/>
                <a:gd name="connsiteY1" fmla="*/ 1520658 h 1520658"/>
                <a:gd name="connsiteX2" fmla="*/ 1051142 w 1051142"/>
                <a:gd name="connsiteY2" fmla="*/ 7326 h 1520658"/>
                <a:gd name="connsiteX3" fmla="*/ 0 w 1051142"/>
                <a:gd name="connsiteY3" fmla="*/ 0 h 1520658"/>
                <a:gd name="connsiteX0" fmla="*/ 0 w 1311552"/>
                <a:gd name="connsiteY0" fmla="*/ 0 h 1936548"/>
                <a:gd name="connsiteX1" fmla="*/ 910044 w 1311552"/>
                <a:gd name="connsiteY1" fmla="*/ 1936548 h 1936548"/>
                <a:gd name="connsiteX2" fmla="*/ 1311552 w 1311552"/>
                <a:gd name="connsiteY2" fmla="*/ 423216 h 1936548"/>
                <a:gd name="connsiteX3" fmla="*/ 0 w 1311552"/>
                <a:gd name="connsiteY3" fmla="*/ 0 h 1936548"/>
                <a:gd name="connsiteX0" fmla="*/ -1 w 1285115"/>
                <a:gd name="connsiteY0" fmla="*/ 0 h 1975606"/>
                <a:gd name="connsiteX1" fmla="*/ 883607 w 1285115"/>
                <a:gd name="connsiteY1" fmla="*/ 1975606 h 1975606"/>
                <a:gd name="connsiteX2" fmla="*/ 1285115 w 1285115"/>
                <a:gd name="connsiteY2" fmla="*/ 462274 h 1975606"/>
                <a:gd name="connsiteX3" fmla="*/ -1 w 1285115"/>
                <a:gd name="connsiteY3" fmla="*/ 0 h 1975606"/>
                <a:gd name="connsiteX0" fmla="*/ 0 w 1407504"/>
                <a:gd name="connsiteY0" fmla="*/ 0 h 1975606"/>
                <a:gd name="connsiteX1" fmla="*/ 883608 w 1407504"/>
                <a:gd name="connsiteY1" fmla="*/ 1975606 h 1975606"/>
                <a:gd name="connsiteX2" fmla="*/ 1407503 w 1407504"/>
                <a:gd name="connsiteY2" fmla="*/ 532630 h 1975606"/>
                <a:gd name="connsiteX3" fmla="*/ 0 w 1407504"/>
                <a:gd name="connsiteY3" fmla="*/ 0 h 197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504" h="1975606">
                  <a:moveTo>
                    <a:pt x="0" y="0"/>
                  </a:moveTo>
                  <a:lnTo>
                    <a:pt x="883608" y="1975606"/>
                  </a:lnTo>
                  <a:lnTo>
                    <a:pt x="1407503" y="53263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  <a:alpha val="74000"/>
                  </a:schemeClr>
                </a:gs>
                <a:gs pos="100000">
                  <a:schemeClr val="bg1">
                    <a:lumMod val="75000"/>
                    <a:alpha val="91000"/>
                  </a:schemeClr>
                </a:gs>
              </a:gsLst>
              <a:lin ang="54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>
                <a:tabLst>
                  <a:tab pos="804863" algn="l"/>
                </a:tabLst>
              </a:pPr>
              <a:r>
                <a:rPr lang="en-US" sz="1400" dirty="0" smtClean="0">
                  <a:solidFill>
                    <a:schemeClr val="tx1"/>
                  </a:solidFill>
                </a:rPr>
                <a:t>	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398715" y="5425757"/>
              <a:ext cx="1059589" cy="498873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137001" y="816136"/>
            <a:ext cx="5149180" cy="5537273"/>
            <a:chOff x="158635" y="796835"/>
            <a:chExt cx="5149180" cy="5537273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58635" y="796835"/>
              <a:ext cx="5149180" cy="2929751"/>
              <a:chOff x="158635" y="796835"/>
              <a:chExt cx="5149180" cy="2929751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 rotWithShape="1">
              <a:blip r:embed="rId5"/>
              <a:srcRect b="1880"/>
              <a:stretch/>
            </p:blipFill>
            <p:spPr>
              <a:xfrm>
                <a:off x="158635" y="811215"/>
                <a:ext cx="5149180" cy="2915371"/>
              </a:xfrm>
              <a:prstGeom prst="rect">
                <a:avLst/>
              </a:prstGeom>
            </p:spPr>
          </p:pic>
          <p:sp>
            <p:nvSpPr>
              <p:cNvPr id="41" name="Textfeld 40"/>
              <p:cNvSpPr txBox="1"/>
              <p:nvPr/>
            </p:nvSpPr>
            <p:spPr>
              <a:xfrm>
                <a:off x="1619057" y="796835"/>
                <a:ext cx="3072265" cy="830997"/>
              </a:xfrm>
              <a:prstGeom prst="rect">
                <a:avLst/>
              </a:prstGeom>
              <a:solidFill>
                <a:schemeClr val="bg1">
                  <a:lumMod val="95000"/>
                  <a:alpha val="6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LEAPs are </a:t>
                </a:r>
                <a:r>
                  <a:rPr lang="en-US" sz="1600" b="1" dirty="0" smtClean="0"/>
                  <a:t>L</a:t>
                </a:r>
                <a:r>
                  <a:rPr lang="en-US" sz="1600" dirty="0" smtClean="0"/>
                  <a:t>earning, </a:t>
                </a:r>
                <a:r>
                  <a:rPr lang="en-US" sz="1600" b="1" dirty="0" smtClean="0"/>
                  <a:t>E</a:t>
                </a:r>
                <a:r>
                  <a:rPr lang="en-US" sz="1600" dirty="0" smtClean="0"/>
                  <a:t>xploring and </a:t>
                </a:r>
                <a:r>
                  <a:rPr lang="en-US" sz="1600" b="1" dirty="0" smtClean="0"/>
                  <a:t>A</a:t>
                </a:r>
                <a:r>
                  <a:rPr lang="en-US" sz="1600" dirty="0" smtClean="0"/>
                  <a:t>ctivity </a:t>
                </a:r>
                <a:r>
                  <a:rPr lang="en-US" sz="1600" b="1" dirty="0" smtClean="0"/>
                  <a:t>P</a:t>
                </a:r>
                <a:r>
                  <a:rPr lang="en-US" sz="1600" dirty="0" smtClean="0"/>
                  <a:t>aths: The </a:t>
                </a:r>
                <a:r>
                  <a:rPr lang="en-US" sz="1600" dirty="0" err="1" smtClean="0"/>
                  <a:t>Flehbach</a:t>
                </a:r>
                <a:r>
                  <a:rPr lang="en-US" sz="1600" dirty="0" smtClean="0"/>
                  <a:t> LEAP addresses water issues in Cologne</a:t>
                </a:r>
                <a:endParaRPr lang="en-US" sz="1600" dirty="0"/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381000" y="2882071"/>
              <a:ext cx="2150513" cy="3452037"/>
              <a:chOff x="3095313" y="3124200"/>
              <a:chExt cx="2150513" cy="3452037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5313" y="3760265"/>
                <a:ext cx="1949519" cy="2815972"/>
              </a:xfrm>
              <a:prstGeom prst="rect">
                <a:avLst/>
              </a:prstGeom>
            </p:spPr>
          </p:pic>
          <p:sp>
            <p:nvSpPr>
              <p:cNvPr id="12" name="Gleichschenkliges Dreieck 11"/>
              <p:cNvSpPr/>
              <p:nvPr/>
            </p:nvSpPr>
            <p:spPr>
              <a:xfrm>
                <a:off x="3095314" y="3124200"/>
                <a:ext cx="2150512" cy="642550"/>
              </a:xfrm>
              <a:custGeom>
                <a:avLst/>
                <a:gdLst>
                  <a:gd name="connsiteX0" fmla="*/ 0 w 2231609"/>
                  <a:gd name="connsiteY0" fmla="*/ 636065 h 636065"/>
                  <a:gd name="connsiteX1" fmla="*/ 2150512 w 2231609"/>
                  <a:gd name="connsiteY1" fmla="*/ 0 h 636065"/>
                  <a:gd name="connsiteX2" fmla="*/ 2231609 w 2231609"/>
                  <a:gd name="connsiteY2" fmla="*/ 636065 h 636065"/>
                  <a:gd name="connsiteX3" fmla="*/ 0 w 2231609"/>
                  <a:gd name="connsiteY3" fmla="*/ 636065 h 636065"/>
                  <a:gd name="connsiteX0" fmla="*/ 0 w 2150512"/>
                  <a:gd name="connsiteY0" fmla="*/ 636065 h 642550"/>
                  <a:gd name="connsiteX1" fmla="*/ 2150512 w 2150512"/>
                  <a:gd name="connsiteY1" fmla="*/ 0 h 642550"/>
                  <a:gd name="connsiteX2" fmla="*/ 1959235 w 2150512"/>
                  <a:gd name="connsiteY2" fmla="*/ 642550 h 642550"/>
                  <a:gd name="connsiteX3" fmla="*/ 0 w 2150512"/>
                  <a:gd name="connsiteY3" fmla="*/ 636065 h 64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0512" h="642550">
                    <a:moveTo>
                      <a:pt x="0" y="636065"/>
                    </a:moveTo>
                    <a:lnTo>
                      <a:pt x="2150512" y="0"/>
                    </a:lnTo>
                    <a:lnTo>
                      <a:pt x="1959235" y="642550"/>
                    </a:lnTo>
                    <a:lnTo>
                      <a:pt x="0" y="6360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>
                  <a:tabLst>
                    <a:tab pos="804863" algn="l"/>
                  </a:tabLst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	Station marker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96" y="1369850"/>
            <a:ext cx="1539803" cy="273742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11" y="1369849"/>
            <a:ext cx="1539803" cy="273742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5" y="2388635"/>
            <a:ext cx="1539803" cy="27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51" y="5278109"/>
            <a:ext cx="2497612" cy="1248806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7AC9617-0CF8-C84F-A814-9ADF663C6F9A}"/>
              </a:ext>
            </a:extLst>
          </p:cNvPr>
          <p:cNvGrpSpPr/>
          <p:nvPr/>
        </p:nvGrpSpPr>
        <p:grpSpPr>
          <a:xfrm>
            <a:off x="507117" y="1225429"/>
            <a:ext cx="1889857" cy="3461378"/>
            <a:chOff x="2209301" y="1421508"/>
            <a:chExt cx="2338983" cy="4283979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C27CCD92-1D60-4647-A876-95222B602B0F}"/>
                </a:ext>
              </a:extLst>
            </p:cNvPr>
            <p:cNvSpPr/>
            <p:nvPr/>
          </p:nvSpPr>
          <p:spPr>
            <a:xfrm>
              <a:off x="2304636" y="2393701"/>
              <a:ext cx="2112144" cy="27851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9A5EDFE2-BC37-184C-AD78-594CB1E98326}"/>
                </a:ext>
              </a:extLst>
            </p:cNvPr>
            <p:cNvGrpSpPr/>
            <p:nvPr/>
          </p:nvGrpSpPr>
          <p:grpSpPr>
            <a:xfrm>
              <a:off x="2209301" y="1421508"/>
              <a:ext cx="2338983" cy="4181246"/>
              <a:chOff x="2209301" y="1421508"/>
              <a:chExt cx="2338983" cy="4181246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F27337F-422A-6E4B-BF65-501DF6AFB366}"/>
                  </a:ext>
                </a:extLst>
              </p:cNvPr>
              <p:cNvSpPr txBox="1"/>
              <p:nvPr/>
            </p:nvSpPr>
            <p:spPr>
              <a:xfrm>
                <a:off x="2209301" y="1421508"/>
                <a:ext cx="2338983" cy="742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1. Motivate and Inform:</a:t>
                </a:r>
              </a:p>
              <a:p>
                <a:pPr algn="ctr"/>
                <a:r>
                  <a:rPr lang="en-US" sz="1100" dirty="0" smtClean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Leads up to a research challenge</a:t>
                </a:r>
              </a:p>
              <a:p>
                <a:pPr algn="ctr"/>
                <a:endParaRPr lang="en-US" sz="1100" dirty="0"/>
              </a:p>
            </p:txBody>
          </p:sp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9ACFC254-BBC3-ED4F-AFA7-DF43003D4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1428"/>
              <a:stretch/>
            </p:blipFill>
            <p:spPr>
              <a:xfrm>
                <a:off x="2322352" y="2414836"/>
                <a:ext cx="2061290" cy="3187918"/>
              </a:xfrm>
              <a:prstGeom prst="rect">
                <a:avLst/>
              </a:prstGeom>
            </p:spPr>
          </p:pic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585E67DE-CE6F-0A49-B805-0B871FA58348}"/>
                </a:ext>
              </a:extLst>
            </p:cNvPr>
            <p:cNvGrpSpPr/>
            <p:nvPr/>
          </p:nvGrpSpPr>
          <p:grpSpPr>
            <a:xfrm>
              <a:off x="2305655" y="5165097"/>
              <a:ext cx="2112144" cy="540390"/>
              <a:chOff x="2304636" y="5188285"/>
              <a:chExt cx="2112144" cy="540390"/>
            </a:xfrm>
          </p:grpSpPr>
          <p:sp>
            <p:nvSpPr>
              <p:cNvPr id="30" name="Auf der gleichen Seite des Rechtecks liegende Ecken abrunden 10">
                <a:extLst>
                  <a:ext uri="{FF2B5EF4-FFF2-40B4-BE49-F238E27FC236}">
                    <a16:creationId xmlns:a16="http://schemas.microsoft.com/office/drawing/2014/main" id="{F48DC3C0-E634-6746-9A2E-86B31937E908}"/>
                  </a:ext>
                </a:extLst>
              </p:cNvPr>
              <p:cNvSpPr/>
              <p:nvPr/>
            </p:nvSpPr>
            <p:spPr>
              <a:xfrm flipV="1">
                <a:off x="2304636" y="5188285"/>
                <a:ext cx="2112144" cy="540390"/>
              </a:xfrm>
              <a:prstGeom prst="round2SameRect">
                <a:avLst>
                  <a:gd name="adj1" fmla="val 41213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1EE301FC-E0AE-0144-A0C0-DE82A90162CF}"/>
                  </a:ext>
                </a:extLst>
              </p:cNvPr>
              <p:cNvGrpSpPr/>
              <p:nvPr/>
            </p:nvGrpSpPr>
            <p:grpSpPr>
              <a:xfrm>
                <a:off x="2437176" y="5219490"/>
                <a:ext cx="1873153" cy="477979"/>
                <a:chOff x="408424" y="5313819"/>
                <a:chExt cx="1873153" cy="477979"/>
              </a:xfrm>
            </p:grpSpPr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F710A1C8-E508-EB46-B2F9-E5C867DA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68121" y="5387426"/>
                  <a:ext cx="613456" cy="332252"/>
                </a:xfrm>
                <a:prstGeom prst="rect">
                  <a:avLst/>
                </a:prstGeom>
              </p:spPr>
            </p:pic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4892968A-09B9-7D4F-BD6E-BC1F7316B3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08424" y="5313819"/>
                  <a:ext cx="473634" cy="477979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335C7972-C165-724E-8C3F-F67BA1B849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9048" y="5321554"/>
                  <a:ext cx="438484" cy="462511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Auf der gleichen Seite des Rechtecks liegende Ecken abrunden 64">
              <a:extLst>
                <a:ext uri="{FF2B5EF4-FFF2-40B4-BE49-F238E27FC236}">
                  <a16:creationId xmlns:a16="http://schemas.microsoft.com/office/drawing/2014/main" id="{3C89CE7B-3C62-5C4C-9262-2C4AB8F5B18E}"/>
                </a:ext>
              </a:extLst>
            </p:cNvPr>
            <p:cNvSpPr/>
            <p:nvPr/>
          </p:nvSpPr>
          <p:spPr>
            <a:xfrm>
              <a:off x="2304636" y="2031954"/>
              <a:ext cx="2113361" cy="36638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ENERLE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594476" y="1692323"/>
            <a:ext cx="1723096" cy="3469357"/>
            <a:chOff x="3473969" y="2590800"/>
            <a:chExt cx="1723096" cy="346935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3" b="10570"/>
            <a:stretch/>
          </p:blipFill>
          <p:spPr>
            <a:xfrm>
              <a:off x="3473969" y="3375899"/>
              <a:ext cx="1715740" cy="2339101"/>
            </a:xfrm>
            <a:prstGeom prst="rect">
              <a:avLst/>
            </a:prstGeom>
          </p:spPr>
        </p:pic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2A7D6592-16BC-7946-82F3-DCA40AFAB79B}"/>
                </a:ext>
              </a:extLst>
            </p:cNvPr>
            <p:cNvSpPr txBox="1"/>
            <p:nvPr/>
          </p:nvSpPr>
          <p:spPr>
            <a:xfrm>
              <a:off x="3485080" y="2590800"/>
              <a:ext cx="17107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2. Activate:</a:t>
              </a:r>
            </a:p>
            <a:p>
              <a:pPr algn="ctr"/>
              <a:r>
                <a:rPr lang="en-US" sz="1100" dirty="0" smtClean="0">
                  <a:latin typeface="Arial Narrow" panose="020B0604020202020204" pitchFamily="34" charset="0"/>
                </a:rPr>
                <a:t>Observational Guide</a:t>
              </a:r>
              <a:endParaRPr lang="en-US" sz="1100" dirty="0"/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38B8C525-0B08-E040-8030-226D9603AAD9}"/>
                </a:ext>
              </a:extLst>
            </p:cNvPr>
            <p:cNvSpPr/>
            <p:nvPr/>
          </p:nvSpPr>
          <p:spPr>
            <a:xfrm>
              <a:off x="3490491" y="3370693"/>
              <a:ext cx="1706574" cy="22503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869BFDA7-7157-5A4F-BB41-66F2E07CB45F}"/>
                </a:ext>
              </a:extLst>
            </p:cNvPr>
            <p:cNvGrpSpPr/>
            <p:nvPr/>
          </p:nvGrpSpPr>
          <p:grpSpPr>
            <a:xfrm>
              <a:off x="3490491" y="5623532"/>
              <a:ext cx="1706574" cy="436625"/>
              <a:chOff x="5477770" y="5831206"/>
              <a:chExt cx="2112144" cy="540390"/>
            </a:xfrm>
          </p:grpSpPr>
          <p:sp>
            <p:nvSpPr>
              <p:cNvPr id="56" name="Auf der gleichen Seite des Rechtecks liegende Ecken abrunden 124">
                <a:extLst>
                  <a:ext uri="{FF2B5EF4-FFF2-40B4-BE49-F238E27FC236}">
                    <a16:creationId xmlns:a16="http://schemas.microsoft.com/office/drawing/2014/main" id="{E20D553B-0AD1-9449-90D5-6BF0A04E5730}"/>
                  </a:ext>
                </a:extLst>
              </p:cNvPr>
              <p:cNvSpPr/>
              <p:nvPr/>
            </p:nvSpPr>
            <p:spPr>
              <a:xfrm flipV="1">
                <a:off x="5477770" y="5831206"/>
                <a:ext cx="2112144" cy="540390"/>
              </a:xfrm>
              <a:prstGeom prst="round2SameRect">
                <a:avLst>
                  <a:gd name="adj1" fmla="val 41213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D10F357B-68A6-F640-B0D8-5F5972A1C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0007" y="5936018"/>
                <a:ext cx="613456" cy="332252"/>
              </a:xfrm>
              <a:prstGeom prst="rect">
                <a:avLst/>
              </a:prstGeom>
            </p:spPr>
          </p:pic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8AB7051D-676B-DA4D-92EF-251ADD1FC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10310" y="5862411"/>
                <a:ext cx="473634" cy="477979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1C304980-646B-954A-A496-F500A826E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0934" y="5870146"/>
                <a:ext cx="438484" cy="462511"/>
              </a:xfrm>
              <a:prstGeom prst="rect">
                <a:avLst/>
              </a:prstGeom>
            </p:spPr>
          </p:pic>
        </p:grpSp>
        <p:sp>
          <p:nvSpPr>
            <p:cNvPr id="53" name="Auf der gleichen Seite des Rechtecks liegende Ecken abrunden 121">
              <a:extLst>
                <a:ext uri="{FF2B5EF4-FFF2-40B4-BE49-F238E27FC236}">
                  <a16:creationId xmlns:a16="http://schemas.microsoft.com/office/drawing/2014/main" id="{8972B424-9683-744A-A073-BECA844AA90A}"/>
                </a:ext>
              </a:extLst>
            </p:cNvPr>
            <p:cNvSpPr/>
            <p:nvPr/>
          </p:nvSpPr>
          <p:spPr>
            <a:xfrm>
              <a:off x="3490491" y="3078408"/>
              <a:ext cx="1703932" cy="2960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ENERLE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64045D54-5722-A046-B80F-7F257536815E}"/>
              </a:ext>
            </a:extLst>
          </p:cNvPr>
          <p:cNvSpPr txBox="1"/>
          <p:nvPr/>
        </p:nvSpPr>
        <p:spPr>
          <a:xfrm>
            <a:off x="315169" y="5861352"/>
            <a:ext cx="306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http://www.geographie.uni-koeln.de/14706.html</a:t>
            </a:r>
            <a:endParaRPr lang="de-DE" sz="105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6" name="Titel 1"/>
          <p:cNvSpPr txBox="1">
            <a:spLocks/>
          </p:cNvSpPr>
          <p:nvPr/>
        </p:nvSpPr>
        <p:spPr>
          <a:xfrm>
            <a:off x="0" y="-6972"/>
            <a:ext cx="9109076" cy="53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6A8EA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The Apps follow a scaffolding approach to motivate participation.</a:t>
            </a:r>
            <a:endParaRPr lang="en-US" sz="2000" b="1" dirty="0">
              <a:solidFill>
                <a:srgbClr val="457A93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4516244" y="2408679"/>
            <a:ext cx="1706576" cy="3311986"/>
            <a:chOff x="4716347" y="2778920"/>
            <a:chExt cx="1706576" cy="3311986"/>
          </a:xfrm>
        </p:grpSpPr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099CB3F3-6D7B-A34A-8840-59C0C0F8C131}"/>
                </a:ext>
              </a:extLst>
            </p:cNvPr>
            <p:cNvGrpSpPr/>
            <p:nvPr/>
          </p:nvGrpSpPr>
          <p:grpSpPr>
            <a:xfrm>
              <a:off x="4716347" y="2778920"/>
              <a:ext cx="1706576" cy="3311986"/>
              <a:chOff x="6758599" y="2268942"/>
              <a:chExt cx="2112146" cy="4099078"/>
            </a:xfrm>
          </p:grpSpPr>
          <p:sp>
            <p:nvSpPr>
              <p:cNvPr id="88" name="Textfeld 87">
                <a:extLst>
                  <a:ext uri="{FF2B5EF4-FFF2-40B4-BE49-F238E27FC236}">
                    <a16:creationId xmlns:a16="http://schemas.microsoft.com/office/drawing/2014/main" id="{B0B408A2-015C-AD4F-9D19-1845E97E2C5E}"/>
                  </a:ext>
                </a:extLst>
              </p:cNvPr>
              <p:cNvSpPr txBox="1"/>
              <p:nvPr/>
            </p:nvSpPr>
            <p:spPr>
              <a:xfrm>
                <a:off x="6758599" y="2268942"/>
                <a:ext cx="2108877" cy="32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3. Provide Feedback</a:t>
                </a:r>
                <a:endParaRPr lang="en-US" sz="11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F6BEA3FF-8F28-F54C-A853-CAD05E49F05B}"/>
                  </a:ext>
                </a:extLst>
              </p:cNvPr>
              <p:cNvGrpSpPr/>
              <p:nvPr/>
            </p:nvGrpSpPr>
            <p:grpSpPr>
              <a:xfrm>
                <a:off x="6758601" y="2677655"/>
                <a:ext cx="2112144" cy="3690365"/>
                <a:chOff x="6758601" y="2677655"/>
                <a:chExt cx="2112144" cy="3690365"/>
              </a:xfrm>
            </p:grpSpPr>
            <p:sp>
              <p:nvSpPr>
                <p:cNvPr id="90" name="Rechteck 89">
                  <a:extLst>
                    <a:ext uri="{FF2B5EF4-FFF2-40B4-BE49-F238E27FC236}">
                      <a16:creationId xmlns:a16="http://schemas.microsoft.com/office/drawing/2014/main" id="{FC09292F-F435-F048-8C69-774888592357}"/>
                    </a:ext>
                  </a:extLst>
                </p:cNvPr>
                <p:cNvSpPr/>
                <p:nvPr/>
              </p:nvSpPr>
              <p:spPr>
                <a:xfrm>
                  <a:off x="6758601" y="3039402"/>
                  <a:ext cx="2112144" cy="27851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92" name="Auf der gleichen Seite des Rechtecks liegende Ecken abrunden 97">
                  <a:extLst>
                    <a:ext uri="{FF2B5EF4-FFF2-40B4-BE49-F238E27FC236}">
                      <a16:creationId xmlns:a16="http://schemas.microsoft.com/office/drawing/2014/main" id="{E180E770-DE15-7142-A226-CD07839BC995}"/>
                    </a:ext>
                  </a:extLst>
                </p:cNvPr>
                <p:cNvSpPr/>
                <p:nvPr/>
              </p:nvSpPr>
              <p:spPr>
                <a:xfrm>
                  <a:off x="6758601" y="2677655"/>
                  <a:ext cx="2108874" cy="366383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b="1" dirty="0" smtClean="0">
                      <a:solidFill>
                        <a:schemeClr val="tx1"/>
                      </a:solidFill>
                    </a:rPr>
                    <a:t>ENERLE</a:t>
                  </a:r>
                  <a:endParaRPr lang="de-DE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3" name="Gruppieren 92">
                  <a:extLst>
                    <a:ext uri="{FF2B5EF4-FFF2-40B4-BE49-F238E27FC236}">
                      <a16:creationId xmlns:a16="http://schemas.microsoft.com/office/drawing/2014/main" id="{D0DD83C3-59D3-0A4C-93AC-CD01C0AD92C7}"/>
                    </a:ext>
                  </a:extLst>
                </p:cNvPr>
                <p:cNvGrpSpPr/>
                <p:nvPr/>
              </p:nvGrpSpPr>
              <p:grpSpPr>
                <a:xfrm>
                  <a:off x="6758601" y="5827630"/>
                  <a:ext cx="2112144" cy="540390"/>
                  <a:chOff x="5477770" y="5831206"/>
                  <a:chExt cx="2112144" cy="540390"/>
                </a:xfrm>
              </p:grpSpPr>
              <p:sp>
                <p:nvSpPr>
                  <p:cNvPr id="94" name="Auf der gleichen Seite des Rechtecks liegende Ecken abrunden 100">
                    <a:extLst>
                      <a:ext uri="{FF2B5EF4-FFF2-40B4-BE49-F238E27FC236}">
                        <a16:creationId xmlns:a16="http://schemas.microsoft.com/office/drawing/2014/main" id="{FDAB0B13-3C73-1C4F-8429-EC98CCDBBE54}"/>
                      </a:ext>
                    </a:extLst>
                  </p:cNvPr>
                  <p:cNvSpPr/>
                  <p:nvPr/>
                </p:nvSpPr>
                <p:spPr>
                  <a:xfrm flipV="1">
                    <a:off x="5477770" y="5831206"/>
                    <a:ext cx="2112144" cy="540390"/>
                  </a:xfrm>
                  <a:prstGeom prst="round2SameRect">
                    <a:avLst>
                      <a:gd name="adj1" fmla="val 41213"/>
                      <a:gd name="adj2" fmla="val 0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pic>
                <p:nvPicPr>
                  <p:cNvPr id="95" name="Grafik 94">
                    <a:extLst>
                      <a:ext uri="{FF2B5EF4-FFF2-40B4-BE49-F238E27FC236}">
                        <a16:creationId xmlns:a16="http://schemas.microsoft.com/office/drawing/2014/main" id="{C7AFD617-EFFB-834F-B198-8AE3C29F23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0007" y="5936018"/>
                    <a:ext cx="613456" cy="332252"/>
                  </a:xfrm>
                  <a:prstGeom prst="rect">
                    <a:avLst/>
                  </a:prstGeom>
                </p:spPr>
              </p:pic>
              <p:pic>
                <p:nvPicPr>
                  <p:cNvPr id="96" name="Grafik 95">
                    <a:extLst>
                      <a:ext uri="{FF2B5EF4-FFF2-40B4-BE49-F238E27FC236}">
                        <a16:creationId xmlns:a16="http://schemas.microsoft.com/office/drawing/2014/main" id="{C912C044-68F4-0B45-8FFF-FADB5DFE4A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610310" y="5862411"/>
                    <a:ext cx="473634" cy="477979"/>
                  </a:xfrm>
                  <a:prstGeom prst="rect">
                    <a:avLst/>
                  </a:prstGeom>
                </p:spPr>
              </p:pic>
              <p:pic>
                <p:nvPicPr>
                  <p:cNvPr id="97" name="Grafik 96">
                    <a:extLst>
                      <a:ext uri="{FF2B5EF4-FFF2-40B4-BE49-F238E27FC236}">
                        <a16:creationId xmlns:a16="http://schemas.microsoft.com/office/drawing/2014/main" id="{88716CE5-4856-2342-96AE-6962317F4E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50934" y="5870146"/>
                    <a:ext cx="438484" cy="462511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5213" y="3444488"/>
              <a:ext cx="1620566" cy="2225509"/>
            </a:xfrm>
            <a:prstGeom prst="rect">
              <a:avLst/>
            </a:prstGeom>
          </p:spPr>
        </p:pic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099CB3F3-6D7B-A34A-8840-59C0C0F8C131}"/>
              </a:ext>
            </a:extLst>
          </p:cNvPr>
          <p:cNvGrpSpPr/>
          <p:nvPr/>
        </p:nvGrpSpPr>
        <p:grpSpPr>
          <a:xfrm>
            <a:off x="6545500" y="2852358"/>
            <a:ext cx="1706575" cy="3341199"/>
            <a:chOff x="6758601" y="2232783"/>
            <a:chExt cx="2112144" cy="4135237"/>
          </a:xfrm>
        </p:grpSpPr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B0B408A2-015C-AD4F-9D19-1845E97E2C5E}"/>
                </a:ext>
              </a:extLst>
            </p:cNvPr>
            <p:cNvSpPr txBox="1"/>
            <p:nvPr/>
          </p:nvSpPr>
          <p:spPr>
            <a:xfrm>
              <a:off x="6782856" y="2232783"/>
              <a:ext cx="2084619" cy="32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Arial Narrow" panose="020B0604020202020204" pitchFamily="34" charset="0"/>
                  <a:cs typeface="Arial Narrow" panose="020B0604020202020204" pitchFamily="34" charset="0"/>
                </a:rPr>
                <a:t>4. Foster Participation</a:t>
              </a:r>
              <a:endParaRPr lang="en-US" sz="11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F6BEA3FF-8F28-F54C-A853-CAD05E49F05B}"/>
                </a:ext>
              </a:extLst>
            </p:cNvPr>
            <p:cNvGrpSpPr/>
            <p:nvPr/>
          </p:nvGrpSpPr>
          <p:grpSpPr>
            <a:xfrm>
              <a:off x="6758601" y="2677655"/>
              <a:ext cx="2112144" cy="3690365"/>
              <a:chOff x="6758601" y="2677655"/>
              <a:chExt cx="2112144" cy="3690365"/>
            </a:xfrm>
          </p:grpSpPr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FC09292F-F435-F048-8C69-774888592357}"/>
                  </a:ext>
                </a:extLst>
              </p:cNvPr>
              <p:cNvSpPr/>
              <p:nvPr/>
            </p:nvSpPr>
            <p:spPr>
              <a:xfrm>
                <a:off x="6758601" y="3039402"/>
                <a:ext cx="2112144" cy="27851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160B35D5-B0FF-0143-9A56-9DEF7BFDC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82857" y="2890864"/>
                <a:ext cx="2052851" cy="3230062"/>
              </a:xfrm>
              <a:prstGeom prst="rect">
                <a:avLst/>
              </a:prstGeom>
            </p:spPr>
          </p:pic>
          <p:sp>
            <p:nvSpPr>
              <p:cNvPr id="65" name="Auf der gleichen Seite des Rechtecks liegende Ecken abrunden 97">
                <a:extLst>
                  <a:ext uri="{FF2B5EF4-FFF2-40B4-BE49-F238E27FC236}">
                    <a16:creationId xmlns:a16="http://schemas.microsoft.com/office/drawing/2014/main" id="{E180E770-DE15-7142-A226-CD07839BC995}"/>
                  </a:ext>
                </a:extLst>
              </p:cNvPr>
              <p:cNvSpPr/>
              <p:nvPr/>
            </p:nvSpPr>
            <p:spPr>
              <a:xfrm>
                <a:off x="6758601" y="2677655"/>
                <a:ext cx="2108874" cy="36638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 smtClean="0">
                    <a:solidFill>
                      <a:schemeClr val="tx1"/>
                    </a:solidFill>
                  </a:rPr>
                  <a:t>ENERLE</a:t>
                </a:r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6" name="Gruppieren 65">
                <a:extLst>
                  <a:ext uri="{FF2B5EF4-FFF2-40B4-BE49-F238E27FC236}">
                    <a16:creationId xmlns:a16="http://schemas.microsoft.com/office/drawing/2014/main" id="{D0DD83C3-59D3-0A4C-93AC-CD01C0AD92C7}"/>
                  </a:ext>
                </a:extLst>
              </p:cNvPr>
              <p:cNvGrpSpPr/>
              <p:nvPr/>
            </p:nvGrpSpPr>
            <p:grpSpPr>
              <a:xfrm>
                <a:off x="6758601" y="5827630"/>
                <a:ext cx="2112144" cy="540390"/>
                <a:chOff x="5477770" y="5831206"/>
                <a:chExt cx="2112144" cy="540390"/>
              </a:xfrm>
            </p:grpSpPr>
            <p:sp>
              <p:nvSpPr>
                <p:cNvPr id="67" name="Auf der gleichen Seite des Rechtecks liegende Ecken abrunden 100">
                  <a:extLst>
                    <a:ext uri="{FF2B5EF4-FFF2-40B4-BE49-F238E27FC236}">
                      <a16:creationId xmlns:a16="http://schemas.microsoft.com/office/drawing/2014/main" id="{FDAB0B13-3C73-1C4F-8429-EC98CCDBBE54}"/>
                    </a:ext>
                  </a:extLst>
                </p:cNvPr>
                <p:cNvSpPr/>
                <p:nvPr/>
              </p:nvSpPr>
              <p:spPr>
                <a:xfrm flipV="1">
                  <a:off x="5477770" y="5831206"/>
                  <a:ext cx="2112144" cy="540390"/>
                </a:xfrm>
                <a:prstGeom prst="round2SameRect">
                  <a:avLst>
                    <a:gd name="adj1" fmla="val 41213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68" name="Grafik 67">
                  <a:extLst>
                    <a:ext uri="{FF2B5EF4-FFF2-40B4-BE49-F238E27FC236}">
                      <a16:creationId xmlns:a16="http://schemas.microsoft.com/office/drawing/2014/main" id="{C7AFD617-EFFB-834F-B198-8AE3C29F23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0007" y="5936018"/>
                  <a:ext cx="613456" cy="332252"/>
                </a:xfrm>
                <a:prstGeom prst="rect">
                  <a:avLst/>
                </a:prstGeom>
              </p:spPr>
            </p:pic>
            <p:pic>
              <p:nvPicPr>
                <p:cNvPr id="69" name="Grafik 68">
                  <a:extLst>
                    <a:ext uri="{FF2B5EF4-FFF2-40B4-BE49-F238E27FC236}">
                      <a16:creationId xmlns:a16="http://schemas.microsoft.com/office/drawing/2014/main" id="{C912C044-68F4-0B45-8FFF-FADB5DFE4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610310" y="5862411"/>
                  <a:ext cx="473634" cy="477979"/>
                </a:xfrm>
                <a:prstGeom prst="rect">
                  <a:avLst/>
                </a:prstGeom>
              </p:spPr>
            </p:pic>
            <p:pic>
              <p:nvPicPr>
                <p:cNvPr id="70" name="Grafik 69">
                  <a:extLst>
                    <a:ext uri="{FF2B5EF4-FFF2-40B4-BE49-F238E27FC236}">
                      <a16:creationId xmlns:a16="http://schemas.microsoft.com/office/drawing/2014/main" id="{88716CE5-4856-2342-96AE-6962317F4E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50934" y="5870146"/>
                  <a:ext cx="438484" cy="46251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Rechteck 13"/>
          <p:cNvSpPr/>
          <p:nvPr/>
        </p:nvSpPr>
        <p:spPr>
          <a:xfrm>
            <a:off x="533400" y="685800"/>
            <a:ext cx="7758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ENERLE</a:t>
            </a:r>
            <a:r>
              <a:rPr lang="en-US" sz="2000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xplore</a:t>
            </a:r>
            <a:r>
              <a:rPr lang="en-US" sz="2000" b="1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ature,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xplain through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esearch,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earn in your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</a:t>
            </a:r>
            <a:r>
              <a:rPr lang="en-US" sz="20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nvironment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38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6970"/>
            <a:ext cx="9109076" cy="73073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Using GLOBE protocols as role model, we developed a group of smartphone apps for Soil, Water, Vegetation, ...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4"/>
          <a:stretch/>
        </p:blipFill>
        <p:spPr>
          <a:xfrm>
            <a:off x="155754" y="1267341"/>
            <a:ext cx="2819400" cy="2156268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044777" y="87738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Soil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" y="1473737"/>
            <a:ext cx="1800000" cy="319999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1" y="2376859"/>
            <a:ext cx="1800000" cy="3200000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2379674" y="1473503"/>
            <a:ext cx="3778407" cy="2887286"/>
            <a:chOff x="2379674" y="1297531"/>
            <a:chExt cx="3778407" cy="2887286"/>
          </a:xfrm>
        </p:grpSpPr>
        <p:sp>
          <p:nvSpPr>
            <p:cNvPr id="29" name="Textfeld 28"/>
            <p:cNvSpPr txBox="1"/>
            <p:nvPr/>
          </p:nvSpPr>
          <p:spPr>
            <a:xfrm>
              <a:off x="3659277" y="129753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Water</a:t>
              </a:r>
              <a:endParaRPr lang="de-DE" dirty="0"/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674" y="1666863"/>
              <a:ext cx="3778407" cy="2517954"/>
            </a:xfrm>
            <a:prstGeom prst="rect">
              <a:avLst/>
            </a:prstGeom>
          </p:spPr>
        </p:pic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41" y="1905725"/>
            <a:ext cx="1800000" cy="319999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41" y="2631463"/>
            <a:ext cx="1800000" cy="320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81" y="3437247"/>
            <a:ext cx="1800000" cy="3200000"/>
          </a:xfrm>
          <a:prstGeom prst="rect">
            <a:avLst/>
          </a:prstGeom>
        </p:spPr>
      </p:pic>
      <p:grpSp>
        <p:nvGrpSpPr>
          <p:cNvPr id="45" name="Gruppieren 44"/>
          <p:cNvGrpSpPr/>
          <p:nvPr/>
        </p:nvGrpSpPr>
        <p:grpSpPr>
          <a:xfrm>
            <a:off x="5562600" y="2092688"/>
            <a:ext cx="3327400" cy="2936151"/>
            <a:chOff x="5562600" y="1916716"/>
            <a:chExt cx="3327400" cy="2936151"/>
          </a:xfrm>
        </p:grpSpPr>
        <p:sp>
          <p:nvSpPr>
            <p:cNvPr id="16" name="Textfeld 15"/>
            <p:cNvSpPr txBox="1"/>
            <p:nvPr/>
          </p:nvSpPr>
          <p:spPr>
            <a:xfrm>
              <a:off x="6553200" y="1916716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Vegetation</a:t>
              </a:r>
              <a:endParaRPr lang="de-DE" dirty="0"/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357317"/>
              <a:ext cx="3327400" cy="2495550"/>
            </a:xfrm>
            <a:prstGeom prst="rect">
              <a:avLst/>
            </a:prstGeom>
          </p:spPr>
        </p:pic>
      </p:grpSp>
      <p:pic>
        <p:nvPicPr>
          <p:cNvPr id="43" name="Grafik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68" y="2832058"/>
            <a:ext cx="1800000" cy="320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44" y="3531786"/>
            <a:ext cx="1835056" cy="32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6971"/>
            <a:ext cx="9109076" cy="768971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Using GLOBE protocols as role model, we developed a group of smartphone apps for Soil, Water, Vegetation,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Atmosphere, Fauna in several languages.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44776" y="1006513"/>
            <a:ext cx="139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" y="1524303"/>
            <a:ext cx="3676839" cy="190509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67" y="2703630"/>
            <a:ext cx="1800000" cy="32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" y="1977859"/>
            <a:ext cx="1800000" cy="32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3702935" y="1521602"/>
            <a:ext cx="4419600" cy="5107798"/>
            <a:chOff x="3702935" y="1216499"/>
            <a:chExt cx="4419600" cy="510779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935" y="1650361"/>
              <a:ext cx="4419600" cy="2947873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5105400" y="1216499"/>
              <a:ext cx="13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Fauna</a:t>
              </a:r>
              <a:endParaRPr lang="de-DE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3124297"/>
              <a:ext cx="1800000" cy="32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8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3844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The data can be made publicly available. This supports cooperation.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0" y="500114"/>
            <a:ext cx="7380549" cy="5708432"/>
            <a:chOff x="107504" y="500114"/>
            <a:chExt cx="7380549" cy="5708432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11" y="843214"/>
              <a:ext cx="7349942" cy="5365332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107504" y="500114"/>
              <a:ext cx="4572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Observations are shown on a map</a:t>
              </a:r>
              <a:endParaRPr lang="en-US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611560" y="1016453"/>
            <a:ext cx="7920880" cy="3637140"/>
            <a:chOff x="467544" y="1364210"/>
            <a:chExt cx="7920880" cy="363714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700808"/>
              <a:ext cx="7920880" cy="3300542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67544" y="1364210"/>
              <a:ext cx="41764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Data are provided as tables</a:t>
              </a:r>
              <a:endParaRPr lang="en-US" dirty="0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054919" y="1575376"/>
            <a:ext cx="8105849" cy="4128524"/>
            <a:chOff x="642615" y="2254538"/>
            <a:chExt cx="8105849" cy="412852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747" y="2597638"/>
              <a:ext cx="8065717" cy="378542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42615" y="2254538"/>
              <a:ext cx="56462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Photography are provided as prove and quality control</a:t>
              </a:r>
              <a:endParaRPr lang="en-US" dirty="0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547664" y="2206349"/>
            <a:ext cx="8597777" cy="4445671"/>
            <a:chOff x="682747" y="2981747"/>
            <a:chExt cx="8597777" cy="444567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747" y="3430564"/>
              <a:ext cx="8597777" cy="3996854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682747" y="2981747"/>
              <a:ext cx="5153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Activity graphs show participation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57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811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Nature in Urban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Landscapes provide particularly suitable and relevant points of access to engage citizen in science.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" y="874472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Relevant in terms of climate change adaptation and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54675" y="1257806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 in climate boxes with different cover</a:t>
            </a:r>
            <a:endParaRPr lang="en-US" sz="1400" dirty="0"/>
          </a:p>
        </p:txBody>
      </p:sp>
      <p:grpSp>
        <p:nvGrpSpPr>
          <p:cNvPr id="11" name="Gruppieren 10"/>
          <p:cNvGrpSpPr>
            <a:grpSpLocks noChangeAspect="1"/>
          </p:cNvGrpSpPr>
          <p:nvPr/>
        </p:nvGrpSpPr>
        <p:grpSpPr>
          <a:xfrm>
            <a:off x="5043150" y="1257806"/>
            <a:ext cx="3723830" cy="1180594"/>
            <a:chOff x="-304800" y="3505200"/>
            <a:chExt cx="4114800" cy="13716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17778" r="21667" b="45185"/>
            <a:stretch/>
          </p:blipFill>
          <p:spPr>
            <a:xfrm>
              <a:off x="-304800" y="3505200"/>
              <a:ext cx="4114800" cy="13716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32051" r="11184" b="28544"/>
            <a:stretch>
              <a:fillRect/>
            </a:stretch>
          </p:blipFill>
          <p:spPr>
            <a:xfrm>
              <a:off x="1023495" y="3703098"/>
              <a:ext cx="668256" cy="293594"/>
            </a:xfrm>
            <a:custGeom>
              <a:avLst/>
              <a:gdLst>
                <a:gd name="connsiteX0" fmla="*/ 86548 w 668256"/>
                <a:gd name="connsiteY0" fmla="*/ 0 h 293594"/>
                <a:gd name="connsiteX1" fmla="*/ 668256 w 668256"/>
                <a:gd name="connsiteY1" fmla="*/ 4532 h 293594"/>
                <a:gd name="connsiteX2" fmla="*/ 655455 w 668256"/>
                <a:gd name="connsiteY2" fmla="*/ 285171 h 293594"/>
                <a:gd name="connsiteX3" fmla="*/ 440275 w 668256"/>
                <a:gd name="connsiteY3" fmla="*/ 287002 h 293594"/>
                <a:gd name="connsiteX4" fmla="*/ 246540 w 668256"/>
                <a:gd name="connsiteY4" fmla="*/ 289484 h 293594"/>
                <a:gd name="connsiteX5" fmla="*/ 0 w 668256"/>
                <a:gd name="connsiteY5" fmla="*/ 264564 h 293594"/>
                <a:gd name="connsiteX6" fmla="*/ 86548 w 668256"/>
                <a:gd name="connsiteY6" fmla="*/ 0 h 29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256" h="293594">
                  <a:moveTo>
                    <a:pt x="86548" y="0"/>
                  </a:moveTo>
                  <a:cubicBezTo>
                    <a:pt x="280451" y="1511"/>
                    <a:pt x="478740" y="24949"/>
                    <a:pt x="668256" y="4532"/>
                  </a:cubicBezTo>
                  <a:cubicBezTo>
                    <a:pt x="663989" y="98078"/>
                    <a:pt x="666300" y="191625"/>
                    <a:pt x="655455" y="285171"/>
                  </a:cubicBezTo>
                  <a:cubicBezTo>
                    <a:pt x="590306" y="303325"/>
                    <a:pt x="512001" y="286391"/>
                    <a:pt x="440275" y="287002"/>
                  </a:cubicBezTo>
                  <a:lnTo>
                    <a:pt x="246540" y="289484"/>
                  </a:lnTo>
                  <a:cubicBezTo>
                    <a:pt x="165822" y="281178"/>
                    <a:pt x="87296" y="277255"/>
                    <a:pt x="0" y="264564"/>
                  </a:cubicBezTo>
                  <a:cubicBezTo>
                    <a:pt x="16424" y="163220"/>
                    <a:pt x="59160" y="88188"/>
                    <a:pt x="86548" y="0"/>
                  </a:cubicBezTo>
                  <a:close/>
                </a:path>
              </a:pathLst>
            </a:cu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573208"/>
            <a:ext cx="7849424" cy="5068132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2282550" y="2209800"/>
            <a:ext cx="6830731" cy="4685820"/>
            <a:chOff x="2282550" y="2209800"/>
            <a:chExt cx="6830731" cy="468582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2551" y="2485227"/>
              <a:ext cx="6830730" cy="4410393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2282550" y="2209800"/>
              <a:ext cx="68265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       Temperature difference of coal tar and grass top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2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06"/>
            <a:ext cx="9109076" cy="811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457A93"/>
                </a:solidFill>
                <a:latin typeface="Arial Narrow" panose="020B0606020202030204" pitchFamily="34" charset="0"/>
              </a:rPr>
              <a:t>Nature in Urban </a:t>
            </a:r>
            <a:r>
              <a:rPr lang="en-US" sz="2000" b="1" dirty="0" smtClean="0">
                <a:solidFill>
                  <a:srgbClr val="457A93"/>
                </a:solidFill>
                <a:latin typeface="Arial Narrow" panose="020B0606020202030204" pitchFamily="34" charset="0"/>
              </a:rPr>
              <a:t>Landscapes provide particularly suitable and relevant points of access to engage citizen in science.</a:t>
            </a:r>
            <a:endParaRPr lang="en-US" sz="2000" b="1" dirty="0">
              <a:solidFill>
                <a:srgbClr val="457A93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" y="87447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Relevant in terms of climate change adaptation and mitigation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dirty="0" smtClean="0"/>
              <a:t>Relevant in showing the effect of the urban heat island in the own living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447800"/>
            <a:ext cx="7977107" cy="51576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505200"/>
            <a:ext cx="5867400" cy="2283579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 flipV="1">
            <a:off x="2133600" y="4114800"/>
            <a:ext cx="1295400" cy="2286000"/>
          </a:xfrm>
          <a:prstGeom prst="straightConnector1">
            <a:avLst/>
          </a:prstGeom>
          <a:ln w="28575">
            <a:solidFill>
              <a:srgbClr val="FFFF00">
                <a:alpha val="50000"/>
              </a:srgb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3429000" y="3657600"/>
            <a:ext cx="1371600" cy="2704508"/>
          </a:xfrm>
          <a:prstGeom prst="straightConnector1">
            <a:avLst/>
          </a:prstGeom>
          <a:ln w="28575">
            <a:solidFill>
              <a:srgbClr val="FFFF00">
                <a:alpha val="50000"/>
              </a:srgb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6205833" y="4800600"/>
            <a:ext cx="1261767" cy="1540406"/>
          </a:xfrm>
          <a:prstGeom prst="straightConnector1">
            <a:avLst/>
          </a:prstGeom>
          <a:ln w="28575">
            <a:solidFill>
              <a:srgbClr val="FFFF00">
                <a:alpha val="50000"/>
              </a:srgb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Bildschirmpräsentation (4:3)</PresentationFormat>
  <Paragraphs>137</Paragraphs>
  <Slides>19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Arial Narrow</vt:lpstr>
      <vt:lpstr>Calibri</vt:lpstr>
      <vt:lpstr>Office Theme</vt:lpstr>
      <vt:lpstr>PowerPoint-Präsentation</vt:lpstr>
      <vt:lpstr>Climate and socioeconomic change is particularly obvious and relevant in cities.  </vt:lpstr>
      <vt:lpstr>Facilitating participation should address people where they are, providing points of entry, which matters to them and showing concrete examples to become active.</vt:lpstr>
      <vt:lpstr>PowerPoint-Präsentation</vt:lpstr>
      <vt:lpstr>Using GLOBE protocols as role model, we developed a group of smartphone apps for Soil, Water, Vegetation, ...</vt:lpstr>
      <vt:lpstr>Using GLOBE protocols as role model, we developed a group of smartphone apps for Soil, Water, Vegetation, Atmosphere, Fauna in several languages.</vt:lpstr>
      <vt:lpstr>PowerPoint-Präsentation</vt:lpstr>
      <vt:lpstr>Nature in Urban Landscapes provide particularly suitable and relevant points of access to engage citizen in science.</vt:lpstr>
      <vt:lpstr>Nature in Urban Landscapes provide particularly suitable and relevant points of access to engage citizen in science.</vt:lpstr>
      <vt:lpstr>Nature in Urban Landscapes provide particularly suitable and relevant points of access to engage citizen in science.</vt:lpstr>
      <vt:lpstr>Nature in Urban Landscapes provide particularly suitable and relevant points of access to engage citizen in science.</vt:lpstr>
      <vt:lpstr>Thematic LEAPs  are currently implemented in Cologne.</vt:lpstr>
      <vt:lpstr>LEAPs can be created by students for their school.</vt:lpstr>
      <vt:lpstr>Local information matters, particularly for citizens.</vt:lpstr>
      <vt:lpstr>Contributing to science motivates participation. This motivator is not as strong as learning about the own neighborhood.</vt:lpstr>
      <vt:lpstr>Evaluation results of ENERLE and LEAPs</vt:lpstr>
      <vt:lpstr>PowerPoint-Präsentation</vt:lpstr>
      <vt:lpstr>PowerPoint-Präsentation</vt:lpstr>
      <vt:lpstr>Some assertions to discuss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Perlson</dc:creator>
  <cp:lastModifiedBy>KS</cp:lastModifiedBy>
  <cp:revision>420</cp:revision>
  <cp:lastPrinted>2019-07-11T09:14:12Z</cp:lastPrinted>
  <dcterms:created xsi:type="dcterms:W3CDTF">2011-08-09T04:32:11Z</dcterms:created>
  <dcterms:modified xsi:type="dcterms:W3CDTF">2019-07-11T09:16:42Z</dcterms:modified>
</cp:coreProperties>
</file>