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24" r:id="rId2"/>
    <p:sldId id="344" r:id="rId3"/>
    <p:sldId id="343" r:id="rId4"/>
    <p:sldId id="345" r:id="rId5"/>
    <p:sldId id="346" r:id="rId6"/>
    <p:sldId id="341" r:id="rId7"/>
    <p:sldId id="326" r:id="rId8"/>
    <p:sldId id="328" r:id="rId9"/>
    <p:sldId id="347" r:id="rId10"/>
    <p:sldId id="342" r:id="rId11"/>
    <p:sldId id="348" r:id="rId12"/>
    <p:sldId id="352" r:id="rId13"/>
    <p:sldId id="353" r:id="rId14"/>
    <p:sldId id="354" r:id="rId15"/>
    <p:sldId id="338" r:id="rId16"/>
    <p:sldId id="355" r:id="rId17"/>
    <p:sldId id="271" r:id="rId18"/>
    <p:sldId id="292" r:id="rId19"/>
    <p:sldId id="332" r:id="rId20"/>
    <p:sldId id="291" r:id="rId21"/>
    <p:sldId id="331" r:id="rId22"/>
    <p:sldId id="334" r:id="rId23"/>
    <p:sldId id="339" r:id="rId24"/>
    <p:sldId id="351" r:id="rId25"/>
    <p:sldId id="350" r:id="rId26"/>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2" autoAdjust="0"/>
    <p:restoredTop sz="94660"/>
  </p:normalViewPr>
  <p:slideViewPr>
    <p:cSldViewPr>
      <p:cViewPr varScale="1">
        <p:scale>
          <a:sx n="68" d="100"/>
          <a:sy n="68" d="100"/>
        </p:scale>
        <p:origin x="1373" y="3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40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0AF42-6B86-474A-B921-34D43E8400F6}"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he-IL"/>
        </a:p>
      </dgm:t>
    </dgm:pt>
    <dgm:pt modelId="{B68A0851-D301-4566-9CC2-5629A3397EA5}">
      <dgm:prSet custT="1"/>
      <dgm:spPr/>
      <dgm:t>
        <a:bodyPr/>
        <a:lstStyle/>
        <a:p>
          <a:pPr rtl="0"/>
          <a:r>
            <a:rPr lang="en-US" sz="3200" dirty="0" smtClean="0"/>
            <a:t>MOOC-Massive Open On line Course. </a:t>
          </a:r>
          <a:endParaRPr lang="he-IL" sz="3200" dirty="0"/>
        </a:p>
      </dgm:t>
    </dgm:pt>
    <dgm:pt modelId="{87B32CE4-D9DB-425F-A15D-C70F782B9545}" type="parTrans" cxnId="{85256A09-C3D2-4FFA-A247-6CC5ECB913A6}">
      <dgm:prSet/>
      <dgm:spPr/>
      <dgm:t>
        <a:bodyPr/>
        <a:lstStyle/>
        <a:p>
          <a:pPr rtl="1"/>
          <a:endParaRPr lang="he-IL"/>
        </a:p>
      </dgm:t>
    </dgm:pt>
    <dgm:pt modelId="{817A61CC-28A7-4A4D-AE2F-2F2F584CA34E}" type="sibTrans" cxnId="{85256A09-C3D2-4FFA-A247-6CC5ECB913A6}">
      <dgm:prSet/>
      <dgm:spPr/>
      <dgm:t>
        <a:bodyPr/>
        <a:lstStyle/>
        <a:p>
          <a:pPr rtl="1"/>
          <a:endParaRPr lang="he-IL"/>
        </a:p>
      </dgm:t>
    </dgm:pt>
    <dgm:pt modelId="{95D7D68C-8A65-4027-91AF-6CBB1EFCDDAF}" type="pres">
      <dgm:prSet presAssocID="{ED40AF42-6B86-474A-B921-34D43E8400F6}" presName="linear" presStyleCnt="0">
        <dgm:presLayoutVars>
          <dgm:dir/>
          <dgm:resizeHandles val="exact"/>
        </dgm:presLayoutVars>
      </dgm:prSet>
      <dgm:spPr/>
      <dgm:t>
        <a:bodyPr/>
        <a:lstStyle/>
        <a:p>
          <a:endParaRPr lang=""/>
        </a:p>
      </dgm:t>
    </dgm:pt>
    <dgm:pt modelId="{5D042593-2F0F-4E5F-A9AE-5B78993EA4CC}" type="pres">
      <dgm:prSet presAssocID="{B68A0851-D301-4566-9CC2-5629A3397EA5}" presName="comp" presStyleCnt="0"/>
      <dgm:spPr/>
    </dgm:pt>
    <dgm:pt modelId="{63315371-E551-43F6-88F9-D8EF55080100}" type="pres">
      <dgm:prSet presAssocID="{B68A0851-D301-4566-9CC2-5629A3397EA5}" presName="box" presStyleLbl="node1" presStyleIdx="0" presStyleCnt="1" custLinFactNeighborX="-831" custLinFactNeighborY="-44603"/>
      <dgm:spPr/>
      <dgm:t>
        <a:bodyPr/>
        <a:lstStyle/>
        <a:p>
          <a:endParaRPr lang=""/>
        </a:p>
      </dgm:t>
    </dgm:pt>
    <dgm:pt modelId="{714BDF7F-22C0-45E2-BA1E-FBC279E4550F}" type="pres">
      <dgm:prSet presAssocID="{B68A0851-D301-4566-9CC2-5629A3397EA5}" presName="img" presStyleLbl="fgImgPlace1" presStyleIdx="0" presStyleCnt="1"/>
      <dgm:spPr/>
    </dgm:pt>
    <dgm:pt modelId="{9F8B0C57-B1BA-40D8-82B5-E9A6BF8F1BA1}" type="pres">
      <dgm:prSet presAssocID="{B68A0851-D301-4566-9CC2-5629A3397EA5}" presName="text" presStyleLbl="node1" presStyleIdx="0" presStyleCnt="1">
        <dgm:presLayoutVars>
          <dgm:bulletEnabled val="1"/>
        </dgm:presLayoutVars>
      </dgm:prSet>
      <dgm:spPr/>
      <dgm:t>
        <a:bodyPr/>
        <a:lstStyle/>
        <a:p>
          <a:endParaRPr lang=""/>
        </a:p>
      </dgm:t>
    </dgm:pt>
  </dgm:ptLst>
  <dgm:cxnLst>
    <dgm:cxn modelId="{28B43600-290A-4073-9F41-18E9C537070C}" type="presOf" srcId="{B68A0851-D301-4566-9CC2-5629A3397EA5}" destId="{63315371-E551-43F6-88F9-D8EF55080100}" srcOrd="0" destOrd="0" presId="urn:microsoft.com/office/officeart/2005/8/layout/vList4"/>
    <dgm:cxn modelId="{748F8354-E736-4AF1-AAB9-66CA4ACD6D14}" type="presOf" srcId="{B68A0851-D301-4566-9CC2-5629A3397EA5}" destId="{9F8B0C57-B1BA-40D8-82B5-E9A6BF8F1BA1}" srcOrd="1" destOrd="0" presId="urn:microsoft.com/office/officeart/2005/8/layout/vList4"/>
    <dgm:cxn modelId="{4F272035-433F-4592-AA41-F86D449C85C4}" type="presOf" srcId="{ED40AF42-6B86-474A-B921-34D43E8400F6}" destId="{95D7D68C-8A65-4027-91AF-6CBB1EFCDDAF}" srcOrd="0" destOrd="0" presId="urn:microsoft.com/office/officeart/2005/8/layout/vList4"/>
    <dgm:cxn modelId="{85256A09-C3D2-4FFA-A247-6CC5ECB913A6}" srcId="{ED40AF42-6B86-474A-B921-34D43E8400F6}" destId="{B68A0851-D301-4566-9CC2-5629A3397EA5}" srcOrd="0" destOrd="0" parTransId="{87B32CE4-D9DB-425F-A15D-C70F782B9545}" sibTransId="{817A61CC-28A7-4A4D-AE2F-2F2F584CA34E}"/>
    <dgm:cxn modelId="{F7A9CB6B-23EF-47D3-8B3E-BD3B60A85ADE}" type="presParOf" srcId="{95D7D68C-8A65-4027-91AF-6CBB1EFCDDAF}" destId="{5D042593-2F0F-4E5F-A9AE-5B78993EA4CC}" srcOrd="0" destOrd="0" presId="urn:microsoft.com/office/officeart/2005/8/layout/vList4"/>
    <dgm:cxn modelId="{DB4E4CA1-5376-4814-803F-3496991AB1C6}" type="presParOf" srcId="{5D042593-2F0F-4E5F-A9AE-5B78993EA4CC}" destId="{63315371-E551-43F6-88F9-D8EF55080100}" srcOrd="0" destOrd="0" presId="urn:microsoft.com/office/officeart/2005/8/layout/vList4"/>
    <dgm:cxn modelId="{A2DC4899-5401-4AC4-A68F-B4C69E5394B8}" type="presParOf" srcId="{5D042593-2F0F-4E5F-A9AE-5B78993EA4CC}" destId="{714BDF7F-22C0-45E2-BA1E-FBC279E4550F}" srcOrd="1" destOrd="0" presId="urn:microsoft.com/office/officeart/2005/8/layout/vList4"/>
    <dgm:cxn modelId="{F83FB30D-6F9F-4797-9552-164679B65761}" type="presParOf" srcId="{5D042593-2F0F-4E5F-A9AE-5B78993EA4CC}" destId="{9F8B0C57-B1BA-40D8-82B5-E9A6BF8F1BA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8050C-FDAB-47ED-A0A8-A1C8BDB8C0FE}" type="doc">
      <dgm:prSet loTypeId="urn:microsoft.com/office/officeart/2016/7/layout/BasicLinearProcessNumbered" loCatId="process" qsTypeId="urn:microsoft.com/office/officeart/2005/8/quickstyle/simple4" qsCatId="simple" csTypeId="urn:microsoft.com/office/officeart/2005/8/colors/accent0_2" csCatId="mainScheme" phldr="1"/>
      <dgm:spPr/>
      <dgm:t>
        <a:bodyPr/>
        <a:lstStyle/>
        <a:p>
          <a:endParaRPr lang="en-US"/>
        </a:p>
      </dgm:t>
    </dgm:pt>
    <dgm:pt modelId="{85AB65C8-F30E-4624-B3D1-C7AEE4E9D5E4}">
      <dgm:prSet/>
      <dgm:spPr/>
      <dgm:t>
        <a:bodyPr/>
        <a:lstStyle/>
        <a:p>
          <a:r>
            <a:rPr lang="en-US" dirty="0"/>
            <a:t>Increasing relevance of study to the digital age</a:t>
          </a:r>
        </a:p>
      </dgm:t>
    </dgm:pt>
    <dgm:pt modelId="{532E250D-F64A-4093-8FFC-FAEFFC9B5AB1}" type="parTrans" cxnId="{0EFE51B2-B3FD-48FF-B134-2C533FD38D72}">
      <dgm:prSet/>
      <dgm:spPr/>
      <dgm:t>
        <a:bodyPr/>
        <a:lstStyle/>
        <a:p>
          <a:endParaRPr lang="en-US"/>
        </a:p>
      </dgm:t>
    </dgm:pt>
    <dgm:pt modelId="{95DE12C6-8F17-40A6-AFF8-C3CE8E0D42C3}" type="sibTrans" cxnId="{0EFE51B2-B3FD-48FF-B134-2C533FD38D72}">
      <dgm:prSet phldrT="1" phldr="0"/>
      <dgm:spPr/>
      <dgm:t>
        <a:bodyPr/>
        <a:lstStyle/>
        <a:p>
          <a:r>
            <a:rPr lang="en-US"/>
            <a:t>1</a:t>
          </a:r>
        </a:p>
      </dgm:t>
    </dgm:pt>
    <dgm:pt modelId="{613E3B41-0E68-4D45-BB72-BBB3BFDC64DE}">
      <dgm:prSet/>
      <dgm:spPr/>
      <dgm:t>
        <a:bodyPr/>
        <a:lstStyle/>
        <a:p>
          <a:r>
            <a:rPr lang="en-US"/>
            <a:t>Interdisciplinary teaching</a:t>
          </a:r>
        </a:p>
      </dgm:t>
    </dgm:pt>
    <dgm:pt modelId="{68651BB7-A7F9-453A-8ABF-4FE3625229EA}" type="parTrans" cxnId="{BE1B1849-7FF0-4049-BCEF-7AEEC779912F}">
      <dgm:prSet/>
      <dgm:spPr/>
      <dgm:t>
        <a:bodyPr/>
        <a:lstStyle/>
        <a:p>
          <a:endParaRPr lang="en-US"/>
        </a:p>
      </dgm:t>
    </dgm:pt>
    <dgm:pt modelId="{8F7389E8-1A62-4E2D-BBB2-89798FE4BFFC}" type="sibTrans" cxnId="{BE1B1849-7FF0-4049-BCEF-7AEEC779912F}">
      <dgm:prSet phldrT="2" phldr="0"/>
      <dgm:spPr/>
      <dgm:t>
        <a:bodyPr/>
        <a:lstStyle/>
        <a:p>
          <a:r>
            <a:rPr lang="en-US"/>
            <a:t>2</a:t>
          </a:r>
        </a:p>
      </dgm:t>
    </dgm:pt>
    <dgm:pt modelId="{BC5CCADF-703C-4060-8910-C3584E9877DE}">
      <dgm:prSet/>
      <dgm:spPr/>
      <dgm:t>
        <a:bodyPr/>
        <a:lstStyle/>
        <a:p>
          <a:r>
            <a:rPr lang="en-US"/>
            <a:t>Enhanced digital understanding for the teacher</a:t>
          </a:r>
        </a:p>
      </dgm:t>
    </dgm:pt>
    <dgm:pt modelId="{B7160B66-E1D7-47C3-81F6-8108479BF78D}" type="parTrans" cxnId="{2F2E6720-DEF7-4809-A1AC-6A2F0E1DFCA7}">
      <dgm:prSet/>
      <dgm:spPr/>
      <dgm:t>
        <a:bodyPr/>
        <a:lstStyle/>
        <a:p>
          <a:endParaRPr lang="en-US"/>
        </a:p>
      </dgm:t>
    </dgm:pt>
    <dgm:pt modelId="{9BF92C9B-3CB0-41DD-BEA3-07EFBC30314E}" type="sibTrans" cxnId="{2F2E6720-DEF7-4809-A1AC-6A2F0E1DFCA7}">
      <dgm:prSet phldrT="3" phldr="0"/>
      <dgm:spPr/>
      <dgm:t>
        <a:bodyPr/>
        <a:lstStyle/>
        <a:p>
          <a:r>
            <a:rPr lang="en-US"/>
            <a:t>3</a:t>
          </a:r>
        </a:p>
      </dgm:t>
    </dgm:pt>
    <dgm:pt modelId="{BC73899C-7A3F-49DB-B602-0B8868212844}">
      <dgm:prSet/>
      <dgm:spPr/>
      <dgm:t>
        <a:bodyPr/>
        <a:lstStyle/>
        <a:p>
          <a:r>
            <a:rPr lang="en-US"/>
            <a:t>Pedagogical change</a:t>
          </a:r>
        </a:p>
      </dgm:t>
    </dgm:pt>
    <dgm:pt modelId="{D23CDC17-92EA-496C-B7FD-3FE406490715}" type="parTrans" cxnId="{864256DC-1221-45AE-A8FC-766A1A0D7975}">
      <dgm:prSet/>
      <dgm:spPr/>
      <dgm:t>
        <a:bodyPr/>
        <a:lstStyle/>
        <a:p>
          <a:endParaRPr lang="en-US"/>
        </a:p>
      </dgm:t>
    </dgm:pt>
    <dgm:pt modelId="{1240585E-D840-4750-A059-538761AAD4A2}" type="sibTrans" cxnId="{864256DC-1221-45AE-A8FC-766A1A0D7975}">
      <dgm:prSet phldrT="4" phldr="0"/>
      <dgm:spPr/>
      <dgm:t>
        <a:bodyPr/>
        <a:lstStyle/>
        <a:p>
          <a:r>
            <a:rPr lang="en-US"/>
            <a:t>4</a:t>
          </a:r>
        </a:p>
      </dgm:t>
    </dgm:pt>
    <dgm:pt modelId="{77507E83-44D1-42AA-834B-FC1176434191}">
      <dgm:prSet/>
      <dgm:spPr/>
      <dgm:t>
        <a:bodyPr/>
        <a:lstStyle/>
        <a:p>
          <a:r>
            <a:rPr lang="en-US"/>
            <a:t>Constructionism</a:t>
          </a:r>
        </a:p>
      </dgm:t>
    </dgm:pt>
    <dgm:pt modelId="{0F8F6AB4-E5E8-4E5A-987D-7D29C4559EA4}" type="parTrans" cxnId="{D19C7DD5-EA37-444C-AFEC-613EFAB613C6}">
      <dgm:prSet/>
      <dgm:spPr/>
      <dgm:t>
        <a:bodyPr/>
        <a:lstStyle/>
        <a:p>
          <a:endParaRPr lang="en-US"/>
        </a:p>
      </dgm:t>
    </dgm:pt>
    <dgm:pt modelId="{ABA5F11D-93BC-478F-B14A-A0F2E337EC4B}" type="sibTrans" cxnId="{D19C7DD5-EA37-444C-AFEC-613EFAB613C6}">
      <dgm:prSet/>
      <dgm:spPr/>
      <dgm:t>
        <a:bodyPr/>
        <a:lstStyle/>
        <a:p>
          <a:endParaRPr lang="en-US"/>
        </a:p>
      </dgm:t>
    </dgm:pt>
    <dgm:pt modelId="{B3F48AD0-E803-441D-9150-584D50FCC0C5}">
      <dgm:prSet/>
      <dgm:spPr/>
      <dgm:t>
        <a:bodyPr/>
        <a:lstStyle/>
        <a:p>
          <a:r>
            <a:rPr lang="en-US"/>
            <a:t>The teacher as a guide</a:t>
          </a:r>
        </a:p>
      </dgm:t>
    </dgm:pt>
    <dgm:pt modelId="{60EEA851-2A30-4FC2-AEF0-0EF38981C455}" type="parTrans" cxnId="{0AC2AAB9-D525-4BFA-9DB1-69C63079E0A5}">
      <dgm:prSet/>
      <dgm:spPr/>
      <dgm:t>
        <a:bodyPr/>
        <a:lstStyle/>
        <a:p>
          <a:endParaRPr lang="en-US"/>
        </a:p>
      </dgm:t>
    </dgm:pt>
    <dgm:pt modelId="{DF80A862-208C-4EF5-9EFF-8CBBFD23FC66}" type="sibTrans" cxnId="{0AC2AAB9-D525-4BFA-9DB1-69C63079E0A5}">
      <dgm:prSet/>
      <dgm:spPr/>
      <dgm:t>
        <a:bodyPr/>
        <a:lstStyle/>
        <a:p>
          <a:endParaRPr lang="en-US"/>
        </a:p>
      </dgm:t>
    </dgm:pt>
    <dgm:pt modelId="{FCDD5F83-7DCC-411B-B35B-92E7BD9C60D2}" type="pres">
      <dgm:prSet presAssocID="{1BF8050C-FDAB-47ED-A0A8-A1C8BDB8C0FE}" presName="Name0" presStyleCnt="0">
        <dgm:presLayoutVars>
          <dgm:animLvl val="lvl"/>
          <dgm:resizeHandles val="exact"/>
        </dgm:presLayoutVars>
      </dgm:prSet>
      <dgm:spPr/>
      <dgm:t>
        <a:bodyPr/>
        <a:lstStyle/>
        <a:p>
          <a:endParaRPr lang=""/>
        </a:p>
      </dgm:t>
    </dgm:pt>
    <dgm:pt modelId="{31D4BF80-B7E6-419B-A9F6-4A4822735EB2}" type="pres">
      <dgm:prSet presAssocID="{85AB65C8-F30E-4624-B3D1-C7AEE4E9D5E4}" presName="compositeNode" presStyleCnt="0">
        <dgm:presLayoutVars>
          <dgm:bulletEnabled val="1"/>
        </dgm:presLayoutVars>
      </dgm:prSet>
      <dgm:spPr/>
    </dgm:pt>
    <dgm:pt modelId="{BBB372FA-83A9-4D17-A49A-7FEBB4CE14A9}" type="pres">
      <dgm:prSet presAssocID="{85AB65C8-F30E-4624-B3D1-C7AEE4E9D5E4}" presName="bgRect" presStyleLbl="bgAccFollowNode1" presStyleIdx="0" presStyleCnt="4"/>
      <dgm:spPr/>
      <dgm:t>
        <a:bodyPr/>
        <a:lstStyle/>
        <a:p>
          <a:endParaRPr lang=""/>
        </a:p>
      </dgm:t>
    </dgm:pt>
    <dgm:pt modelId="{06EF243F-5B51-4C05-BB80-D5365F2E7088}" type="pres">
      <dgm:prSet presAssocID="{95DE12C6-8F17-40A6-AFF8-C3CE8E0D42C3}" presName="sibTransNodeCircle" presStyleLbl="alignNode1" presStyleIdx="0" presStyleCnt="8">
        <dgm:presLayoutVars>
          <dgm:chMax val="0"/>
          <dgm:bulletEnabled/>
        </dgm:presLayoutVars>
      </dgm:prSet>
      <dgm:spPr/>
      <dgm:t>
        <a:bodyPr/>
        <a:lstStyle/>
        <a:p>
          <a:endParaRPr lang=""/>
        </a:p>
      </dgm:t>
    </dgm:pt>
    <dgm:pt modelId="{A99B4DE4-81A5-4F49-8ECE-7D77BAAFCC52}" type="pres">
      <dgm:prSet presAssocID="{85AB65C8-F30E-4624-B3D1-C7AEE4E9D5E4}" presName="bottomLine" presStyleLbl="alignNode1" presStyleIdx="1" presStyleCnt="8">
        <dgm:presLayoutVars/>
      </dgm:prSet>
      <dgm:spPr/>
    </dgm:pt>
    <dgm:pt modelId="{402EA057-BDC9-46F8-95C2-A3E7B12C7747}" type="pres">
      <dgm:prSet presAssocID="{85AB65C8-F30E-4624-B3D1-C7AEE4E9D5E4}" presName="nodeText" presStyleLbl="bgAccFollowNode1" presStyleIdx="0" presStyleCnt="4">
        <dgm:presLayoutVars>
          <dgm:bulletEnabled val="1"/>
        </dgm:presLayoutVars>
      </dgm:prSet>
      <dgm:spPr/>
      <dgm:t>
        <a:bodyPr/>
        <a:lstStyle/>
        <a:p>
          <a:endParaRPr lang=""/>
        </a:p>
      </dgm:t>
    </dgm:pt>
    <dgm:pt modelId="{45D9CDBF-4041-46F5-839B-F494EF1CC365}" type="pres">
      <dgm:prSet presAssocID="{95DE12C6-8F17-40A6-AFF8-C3CE8E0D42C3}" presName="sibTrans" presStyleCnt="0"/>
      <dgm:spPr/>
    </dgm:pt>
    <dgm:pt modelId="{AE765E36-4C12-4C67-9FDC-93C577DB57D6}" type="pres">
      <dgm:prSet presAssocID="{613E3B41-0E68-4D45-BB72-BBB3BFDC64DE}" presName="compositeNode" presStyleCnt="0">
        <dgm:presLayoutVars>
          <dgm:bulletEnabled val="1"/>
        </dgm:presLayoutVars>
      </dgm:prSet>
      <dgm:spPr/>
    </dgm:pt>
    <dgm:pt modelId="{BDB101A7-1094-4AA5-BA53-B3609F827E98}" type="pres">
      <dgm:prSet presAssocID="{613E3B41-0E68-4D45-BB72-BBB3BFDC64DE}" presName="bgRect" presStyleLbl="bgAccFollowNode1" presStyleIdx="1" presStyleCnt="4"/>
      <dgm:spPr/>
      <dgm:t>
        <a:bodyPr/>
        <a:lstStyle/>
        <a:p>
          <a:endParaRPr lang=""/>
        </a:p>
      </dgm:t>
    </dgm:pt>
    <dgm:pt modelId="{665E5F18-645C-4250-B483-69BE841F5C6B}" type="pres">
      <dgm:prSet presAssocID="{8F7389E8-1A62-4E2D-BBB2-89798FE4BFFC}" presName="sibTransNodeCircle" presStyleLbl="alignNode1" presStyleIdx="2" presStyleCnt="8">
        <dgm:presLayoutVars>
          <dgm:chMax val="0"/>
          <dgm:bulletEnabled/>
        </dgm:presLayoutVars>
      </dgm:prSet>
      <dgm:spPr/>
      <dgm:t>
        <a:bodyPr/>
        <a:lstStyle/>
        <a:p>
          <a:endParaRPr lang=""/>
        </a:p>
      </dgm:t>
    </dgm:pt>
    <dgm:pt modelId="{9AF3C733-2528-425E-A150-7127A0A3554D}" type="pres">
      <dgm:prSet presAssocID="{613E3B41-0E68-4D45-BB72-BBB3BFDC64DE}" presName="bottomLine" presStyleLbl="alignNode1" presStyleIdx="3" presStyleCnt="8">
        <dgm:presLayoutVars/>
      </dgm:prSet>
      <dgm:spPr/>
    </dgm:pt>
    <dgm:pt modelId="{EB348130-E8F3-4015-B27D-EA89257D63B3}" type="pres">
      <dgm:prSet presAssocID="{613E3B41-0E68-4D45-BB72-BBB3BFDC64DE}" presName="nodeText" presStyleLbl="bgAccFollowNode1" presStyleIdx="1" presStyleCnt="4">
        <dgm:presLayoutVars>
          <dgm:bulletEnabled val="1"/>
        </dgm:presLayoutVars>
      </dgm:prSet>
      <dgm:spPr/>
      <dgm:t>
        <a:bodyPr/>
        <a:lstStyle/>
        <a:p>
          <a:endParaRPr lang=""/>
        </a:p>
      </dgm:t>
    </dgm:pt>
    <dgm:pt modelId="{225C4B4A-B9A2-4F60-B7B0-6DC82AB82B37}" type="pres">
      <dgm:prSet presAssocID="{8F7389E8-1A62-4E2D-BBB2-89798FE4BFFC}" presName="sibTrans" presStyleCnt="0"/>
      <dgm:spPr/>
    </dgm:pt>
    <dgm:pt modelId="{C626F890-8B2F-4FFA-A7F2-338CF38B4283}" type="pres">
      <dgm:prSet presAssocID="{BC5CCADF-703C-4060-8910-C3584E9877DE}" presName="compositeNode" presStyleCnt="0">
        <dgm:presLayoutVars>
          <dgm:bulletEnabled val="1"/>
        </dgm:presLayoutVars>
      </dgm:prSet>
      <dgm:spPr/>
    </dgm:pt>
    <dgm:pt modelId="{7DE3CF9F-AD52-4A7D-B6DD-B3D219691A03}" type="pres">
      <dgm:prSet presAssocID="{BC5CCADF-703C-4060-8910-C3584E9877DE}" presName="bgRect" presStyleLbl="bgAccFollowNode1" presStyleIdx="2" presStyleCnt="4"/>
      <dgm:spPr/>
      <dgm:t>
        <a:bodyPr/>
        <a:lstStyle/>
        <a:p>
          <a:endParaRPr lang=""/>
        </a:p>
      </dgm:t>
    </dgm:pt>
    <dgm:pt modelId="{CCC1A73A-6FAA-45A6-A4C6-FF864603D56D}" type="pres">
      <dgm:prSet presAssocID="{9BF92C9B-3CB0-41DD-BEA3-07EFBC30314E}" presName="sibTransNodeCircle" presStyleLbl="alignNode1" presStyleIdx="4" presStyleCnt="8">
        <dgm:presLayoutVars>
          <dgm:chMax val="0"/>
          <dgm:bulletEnabled/>
        </dgm:presLayoutVars>
      </dgm:prSet>
      <dgm:spPr/>
      <dgm:t>
        <a:bodyPr/>
        <a:lstStyle/>
        <a:p>
          <a:endParaRPr lang=""/>
        </a:p>
      </dgm:t>
    </dgm:pt>
    <dgm:pt modelId="{447333D7-D66B-4832-A672-AD7075516E15}" type="pres">
      <dgm:prSet presAssocID="{BC5CCADF-703C-4060-8910-C3584E9877DE}" presName="bottomLine" presStyleLbl="alignNode1" presStyleIdx="5" presStyleCnt="8">
        <dgm:presLayoutVars/>
      </dgm:prSet>
      <dgm:spPr/>
    </dgm:pt>
    <dgm:pt modelId="{083EC1CE-8DE7-4246-BB3C-04E8797A04EF}" type="pres">
      <dgm:prSet presAssocID="{BC5CCADF-703C-4060-8910-C3584E9877DE}" presName="nodeText" presStyleLbl="bgAccFollowNode1" presStyleIdx="2" presStyleCnt="4">
        <dgm:presLayoutVars>
          <dgm:bulletEnabled val="1"/>
        </dgm:presLayoutVars>
      </dgm:prSet>
      <dgm:spPr/>
      <dgm:t>
        <a:bodyPr/>
        <a:lstStyle/>
        <a:p>
          <a:endParaRPr lang=""/>
        </a:p>
      </dgm:t>
    </dgm:pt>
    <dgm:pt modelId="{EBA268F2-B2C3-4C8B-8DED-B0DEF87DDF95}" type="pres">
      <dgm:prSet presAssocID="{9BF92C9B-3CB0-41DD-BEA3-07EFBC30314E}" presName="sibTrans" presStyleCnt="0"/>
      <dgm:spPr/>
    </dgm:pt>
    <dgm:pt modelId="{6EFEAFD2-5E5F-45D3-B84C-AA79A5F8D6EF}" type="pres">
      <dgm:prSet presAssocID="{BC73899C-7A3F-49DB-B602-0B8868212844}" presName="compositeNode" presStyleCnt="0">
        <dgm:presLayoutVars>
          <dgm:bulletEnabled val="1"/>
        </dgm:presLayoutVars>
      </dgm:prSet>
      <dgm:spPr/>
    </dgm:pt>
    <dgm:pt modelId="{AF564180-A259-4D8E-86EC-D40966CEB83A}" type="pres">
      <dgm:prSet presAssocID="{BC73899C-7A3F-49DB-B602-0B8868212844}" presName="bgRect" presStyleLbl="bgAccFollowNode1" presStyleIdx="3" presStyleCnt="4"/>
      <dgm:spPr/>
      <dgm:t>
        <a:bodyPr/>
        <a:lstStyle/>
        <a:p>
          <a:endParaRPr lang=""/>
        </a:p>
      </dgm:t>
    </dgm:pt>
    <dgm:pt modelId="{72D26353-ADC5-4A63-B195-6B02C3F96C0F}" type="pres">
      <dgm:prSet presAssocID="{1240585E-D840-4750-A059-538761AAD4A2}" presName="sibTransNodeCircle" presStyleLbl="alignNode1" presStyleIdx="6" presStyleCnt="8">
        <dgm:presLayoutVars>
          <dgm:chMax val="0"/>
          <dgm:bulletEnabled/>
        </dgm:presLayoutVars>
      </dgm:prSet>
      <dgm:spPr/>
      <dgm:t>
        <a:bodyPr/>
        <a:lstStyle/>
        <a:p>
          <a:endParaRPr lang=""/>
        </a:p>
      </dgm:t>
    </dgm:pt>
    <dgm:pt modelId="{A28E7DCA-B6AD-4C93-B2C1-6D5780070DAC}" type="pres">
      <dgm:prSet presAssocID="{BC73899C-7A3F-49DB-B602-0B8868212844}" presName="bottomLine" presStyleLbl="alignNode1" presStyleIdx="7" presStyleCnt="8">
        <dgm:presLayoutVars/>
      </dgm:prSet>
      <dgm:spPr/>
    </dgm:pt>
    <dgm:pt modelId="{C12509A5-0BF4-40A4-AAF4-AA0F05E2AF55}" type="pres">
      <dgm:prSet presAssocID="{BC73899C-7A3F-49DB-B602-0B8868212844}" presName="nodeText" presStyleLbl="bgAccFollowNode1" presStyleIdx="3" presStyleCnt="4">
        <dgm:presLayoutVars>
          <dgm:bulletEnabled val="1"/>
        </dgm:presLayoutVars>
      </dgm:prSet>
      <dgm:spPr/>
      <dgm:t>
        <a:bodyPr/>
        <a:lstStyle/>
        <a:p>
          <a:endParaRPr lang=""/>
        </a:p>
      </dgm:t>
    </dgm:pt>
  </dgm:ptLst>
  <dgm:cxnLst>
    <dgm:cxn modelId="{D19C7DD5-EA37-444C-AFEC-613EFAB613C6}" srcId="{BC73899C-7A3F-49DB-B602-0B8868212844}" destId="{77507E83-44D1-42AA-834B-FC1176434191}" srcOrd="0" destOrd="0" parTransId="{0F8F6AB4-E5E8-4E5A-987D-7D29C4559EA4}" sibTransId="{ABA5F11D-93BC-478F-B14A-A0F2E337EC4B}"/>
    <dgm:cxn modelId="{DD7C2A3B-1AC9-4312-9304-0D4031D90505}" type="presOf" srcId="{8F7389E8-1A62-4E2D-BBB2-89798FE4BFFC}" destId="{665E5F18-645C-4250-B483-69BE841F5C6B}" srcOrd="0" destOrd="0" presId="urn:microsoft.com/office/officeart/2016/7/layout/BasicLinearProcessNumbered"/>
    <dgm:cxn modelId="{DE2576C0-A21B-4761-93C3-90B9FAF20A16}" type="presOf" srcId="{BC73899C-7A3F-49DB-B602-0B8868212844}" destId="{AF564180-A259-4D8E-86EC-D40966CEB83A}" srcOrd="0" destOrd="0" presId="urn:microsoft.com/office/officeart/2016/7/layout/BasicLinearProcessNumbered"/>
    <dgm:cxn modelId="{C5FAC4CE-AE52-4A2C-920F-8159B9D92ED0}" type="presOf" srcId="{85AB65C8-F30E-4624-B3D1-C7AEE4E9D5E4}" destId="{402EA057-BDC9-46F8-95C2-A3E7B12C7747}" srcOrd="1" destOrd="0" presId="urn:microsoft.com/office/officeart/2016/7/layout/BasicLinearProcessNumbered"/>
    <dgm:cxn modelId="{2F2E6720-DEF7-4809-A1AC-6A2F0E1DFCA7}" srcId="{1BF8050C-FDAB-47ED-A0A8-A1C8BDB8C0FE}" destId="{BC5CCADF-703C-4060-8910-C3584E9877DE}" srcOrd="2" destOrd="0" parTransId="{B7160B66-E1D7-47C3-81F6-8108479BF78D}" sibTransId="{9BF92C9B-3CB0-41DD-BEA3-07EFBC30314E}"/>
    <dgm:cxn modelId="{31355520-87B7-46AD-9426-7F5599DF0151}" type="presOf" srcId="{95DE12C6-8F17-40A6-AFF8-C3CE8E0D42C3}" destId="{06EF243F-5B51-4C05-BB80-D5365F2E7088}" srcOrd="0" destOrd="0" presId="urn:microsoft.com/office/officeart/2016/7/layout/BasicLinearProcessNumbered"/>
    <dgm:cxn modelId="{1022434F-AA25-424F-A167-245665EA6859}" type="presOf" srcId="{613E3B41-0E68-4D45-BB72-BBB3BFDC64DE}" destId="{EB348130-E8F3-4015-B27D-EA89257D63B3}" srcOrd="1" destOrd="0" presId="urn:microsoft.com/office/officeart/2016/7/layout/BasicLinearProcessNumbered"/>
    <dgm:cxn modelId="{0C259768-0491-4058-87F9-D533108D14A0}" type="presOf" srcId="{9BF92C9B-3CB0-41DD-BEA3-07EFBC30314E}" destId="{CCC1A73A-6FAA-45A6-A4C6-FF864603D56D}" srcOrd="0" destOrd="0" presId="urn:microsoft.com/office/officeart/2016/7/layout/BasicLinearProcessNumbered"/>
    <dgm:cxn modelId="{5A3D381A-C8FD-456A-9973-E3349D4FD71C}" type="presOf" srcId="{1240585E-D840-4750-A059-538761AAD4A2}" destId="{72D26353-ADC5-4A63-B195-6B02C3F96C0F}" srcOrd="0" destOrd="0" presId="urn:microsoft.com/office/officeart/2016/7/layout/BasicLinearProcessNumbered"/>
    <dgm:cxn modelId="{39D800C0-0601-4147-86C3-4428028270C4}" type="presOf" srcId="{613E3B41-0E68-4D45-BB72-BBB3BFDC64DE}" destId="{BDB101A7-1094-4AA5-BA53-B3609F827E98}" srcOrd="0" destOrd="0" presId="urn:microsoft.com/office/officeart/2016/7/layout/BasicLinearProcessNumbered"/>
    <dgm:cxn modelId="{864256DC-1221-45AE-A8FC-766A1A0D7975}" srcId="{1BF8050C-FDAB-47ED-A0A8-A1C8BDB8C0FE}" destId="{BC73899C-7A3F-49DB-B602-0B8868212844}" srcOrd="3" destOrd="0" parTransId="{D23CDC17-92EA-496C-B7FD-3FE406490715}" sibTransId="{1240585E-D840-4750-A059-538761AAD4A2}"/>
    <dgm:cxn modelId="{0512FAE8-A082-4F35-878E-972479027B03}" type="presOf" srcId="{BC5CCADF-703C-4060-8910-C3584E9877DE}" destId="{7DE3CF9F-AD52-4A7D-B6DD-B3D219691A03}" srcOrd="0" destOrd="0" presId="urn:microsoft.com/office/officeart/2016/7/layout/BasicLinearProcessNumbered"/>
    <dgm:cxn modelId="{14E812F7-779C-46E0-95A0-C766506C2C9E}" type="presOf" srcId="{B3F48AD0-E803-441D-9150-584D50FCC0C5}" destId="{C12509A5-0BF4-40A4-AAF4-AA0F05E2AF55}" srcOrd="0" destOrd="2" presId="urn:microsoft.com/office/officeart/2016/7/layout/BasicLinearProcessNumbered"/>
    <dgm:cxn modelId="{8BEAD09F-AFFB-4224-8BCE-944F63701D0F}" type="presOf" srcId="{77507E83-44D1-42AA-834B-FC1176434191}" destId="{C12509A5-0BF4-40A4-AAF4-AA0F05E2AF55}" srcOrd="0" destOrd="1" presId="urn:microsoft.com/office/officeart/2016/7/layout/BasicLinearProcessNumbered"/>
    <dgm:cxn modelId="{750877C1-AD53-41EC-BFE2-E6AA20E3E68E}" type="presOf" srcId="{1BF8050C-FDAB-47ED-A0A8-A1C8BDB8C0FE}" destId="{FCDD5F83-7DCC-411B-B35B-92E7BD9C60D2}" srcOrd="0" destOrd="0" presId="urn:microsoft.com/office/officeart/2016/7/layout/BasicLinearProcessNumbered"/>
    <dgm:cxn modelId="{0EFE51B2-B3FD-48FF-B134-2C533FD38D72}" srcId="{1BF8050C-FDAB-47ED-A0A8-A1C8BDB8C0FE}" destId="{85AB65C8-F30E-4624-B3D1-C7AEE4E9D5E4}" srcOrd="0" destOrd="0" parTransId="{532E250D-F64A-4093-8FFC-FAEFFC9B5AB1}" sibTransId="{95DE12C6-8F17-40A6-AFF8-C3CE8E0D42C3}"/>
    <dgm:cxn modelId="{6F4F02B7-2758-4483-B9D2-8B1CB6A3E16D}" type="presOf" srcId="{85AB65C8-F30E-4624-B3D1-C7AEE4E9D5E4}" destId="{BBB372FA-83A9-4D17-A49A-7FEBB4CE14A9}" srcOrd="0" destOrd="0" presId="urn:microsoft.com/office/officeart/2016/7/layout/BasicLinearProcessNumbered"/>
    <dgm:cxn modelId="{EA3DB406-4C01-4B60-88DD-5F936C74489F}" type="presOf" srcId="{BC73899C-7A3F-49DB-B602-0B8868212844}" destId="{C12509A5-0BF4-40A4-AAF4-AA0F05E2AF55}" srcOrd="1" destOrd="0" presId="urn:microsoft.com/office/officeart/2016/7/layout/BasicLinearProcessNumbered"/>
    <dgm:cxn modelId="{AB03EAEC-AB94-4E0F-A8CC-6FB6A17EAB19}" type="presOf" srcId="{BC5CCADF-703C-4060-8910-C3584E9877DE}" destId="{083EC1CE-8DE7-4246-BB3C-04E8797A04EF}" srcOrd="1" destOrd="0" presId="urn:microsoft.com/office/officeart/2016/7/layout/BasicLinearProcessNumbered"/>
    <dgm:cxn modelId="{BE1B1849-7FF0-4049-BCEF-7AEEC779912F}" srcId="{1BF8050C-FDAB-47ED-A0A8-A1C8BDB8C0FE}" destId="{613E3B41-0E68-4D45-BB72-BBB3BFDC64DE}" srcOrd="1" destOrd="0" parTransId="{68651BB7-A7F9-453A-8ABF-4FE3625229EA}" sibTransId="{8F7389E8-1A62-4E2D-BBB2-89798FE4BFFC}"/>
    <dgm:cxn modelId="{0AC2AAB9-D525-4BFA-9DB1-69C63079E0A5}" srcId="{BC73899C-7A3F-49DB-B602-0B8868212844}" destId="{B3F48AD0-E803-441D-9150-584D50FCC0C5}" srcOrd="1" destOrd="0" parTransId="{60EEA851-2A30-4FC2-AEF0-0EF38981C455}" sibTransId="{DF80A862-208C-4EF5-9EFF-8CBBFD23FC66}"/>
    <dgm:cxn modelId="{C287D000-5075-444A-87B9-980CF4875876}" type="presParOf" srcId="{FCDD5F83-7DCC-411B-B35B-92E7BD9C60D2}" destId="{31D4BF80-B7E6-419B-A9F6-4A4822735EB2}" srcOrd="0" destOrd="0" presId="urn:microsoft.com/office/officeart/2016/7/layout/BasicLinearProcessNumbered"/>
    <dgm:cxn modelId="{AC3D1067-C19B-498A-B655-C176EB015455}" type="presParOf" srcId="{31D4BF80-B7E6-419B-A9F6-4A4822735EB2}" destId="{BBB372FA-83A9-4D17-A49A-7FEBB4CE14A9}" srcOrd="0" destOrd="0" presId="urn:microsoft.com/office/officeart/2016/7/layout/BasicLinearProcessNumbered"/>
    <dgm:cxn modelId="{D326C28F-C38D-4985-94BE-89FB5D12DA46}" type="presParOf" srcId="{31D4BF80-B7E6-419B-A9F6-4A4822735EB2}" destId="{06EF243F-5B51-4C05-BB80-D5365F2E7088}" srcOrd="1" destOrd="0" presId="urn:microsoft.com/office/officeart/2016/7/layout/BasicLinearProcessNumbered"/>
    <dgm:cxn modelId="{D33F34E8-2A5B-45C6-A086-F79DE2871999}" type="presParOf" srcId="{31D4BF80-B7E6-419B-A9F6-4A4822735EB2}" destId="{A99B4DE4-81A5-4F49-8ECE-7D77BAAFCC52}" srcOrd="2" destOrd="0" presId="urn:microsoft.com/office/officeart/2016/7/layout/BasicLinearProcessNumbered"/>
    <dgm:cxn modelId="{CF04CEF9-1C13-4053-BB6F-FCC6A4C824AE}" type="presParOf" srcId="{31D4BF80-B7E6-419B-A9F6-4A4822735EB2}" destId="{402EA057-BDC9-46F8-95C2-A3E7B12C7747}" srcOrd="3" destOrd="0" presId="urn:microsoft.com/office/officeart/2016/7/layout/BasicLinearProcessNumbered"/>
    <dgm:cxn modelId="{AA718B33-6A19-4ADE-A388-B269E31FB8ED}" type="presParOf" srcId="{FCDD5F83-7DCC-411B-B35B-92E7BD9C60D2}" destId="{45D9CDBF-4041-46F5-839B-F494EF1CC365}" srcOrd="1" destOrd="0" presId="urn:microsoft.com/office/officeart/2016/7/layout/BasicLinearProcessNumbered"/>
    <dgm:cxn modelId="{9ABBAA8E-8EEC-4D19-BCA4-4B97E4501B63}" type="presParOf" srcId="{FCDD5F83-7DCC-411B-B35B-92E7BD9C60D2}" destId="{AE765E36-4C12-4C67-9FDC-93C577DB57D6}" srcOrd="2" destOrd="0" presId="urn:microsoft.com/office/officeart/2016/7/layout/BasicLinearProcessNumbered"/>
    <dgm:cxn modelId="{95467994-BEA5-4DA8-A8E2-201EDB24C8BD}" type="presParOf" srcId="{AE765E36-4C12-4C67-9FDC-93C577DB57D6}" destId="{BDB101A7-1094-4AA5-BA53-B3609F827E98}" srcOrd="0" destOrd="0" presId="urn:microsoft.com/office/officeart/2016/7/layout/BasicLinearProcessNumbered"/>
    <dgm:cxn modelId="{DF498E87-2D95-42A2-84ED-2CD31CFBA2F1}" type="presParOf" srcId="{AE765E36-4C12-4C67-9FDC-93C577DB57D6}" destId="{665E5F18-645C-4250-B483-69BE841F5C6B}" srcOrd="1" destOrd="0" presId="urn:microsoft.com/office/officeart/2016/7/layout/BasicLinearProcessNumbered"/>
    <dgm:cxn modelId="{4AA808FB-23B5-4977-9FC9-9D038A60F6F1}" type="presParOf" srcId="{AE765E36-4C12-4C67-9FDC-93C577DB57D6}" destId="{9AF3C733-2528-425E-A150-7127A0A3554D}" srcOrd="2" destOrd="0" presId="urn:microsoft.com/office/officeart/2016/7/layout/BasicLinearProcessNumbered"/>
    <dgm:cxn modelId="{C5CD6445-698B-45EB-B934-F2B30D5F7B00}" type="presParOf" srcId="{AE765E36-4C12-4C67-9FDC-93C577DB57D6}" destId="{EB348130-E8F3-4015-B27D-EA89257D63B3}" srcOrd="3" destOrd="0" presId="urn:microsoft.com/office/officeart/2016/7/layout/BasicLinearProcessNumbered"/>
    <dgm:cxn modelId="{464D4E9A-97E6-4A32-A818-E40033ED823A}" type="presParOf" srcId="{FCDD5F83-7DCC-411B-B35B-92E7BD9C60D2}" destId="{225C4B4A-B9A2-4F60-B7B0-6DC82AB82B37}" srcOrd="3" destOrd="0" presId="urn:microsoft.com/office/officeart/2016/7/layout/BasicLinearProcessNumbered"/>
    <dgm:cxn modelId="{B5750012-1D51-443F-BE47-8928DF3BD320}" type="presParOf" srcId="{FCDD5F83-7DCC-411B-B35B-92E7BD9C60D2}" destId="{C626F890-8B2F-4FFA-A7F2-338CF38B4283}" srcOrd="4" destOrd="0" presId="urn:microsoft.com/office/officeart/2016/7/layout/BasicLinearProcessNumbered"/>
    <dgm:cxn modelId="{151D5D0C-B3E7-4ED4-BA31-51FB24E3268C}" type="presParOf" srcId="{C626F890-8B2F-4FFA-A7F2-338CF38B4283}" destId="{7DE3CF9F-AD52-4A7D-B6DD-B3D219691A03}" srcOrd="0" destOrd="0" presId="urn:microsoft.com/office/officeart/2016/7/layout/BasicLinearProcessNumbered"/>
    <dgm:cxn modelId="{8248A9AD-4D6C-464C-B8B6-E777268D8D06}" type="presParOf" srcId="{C626F890-8B2F-4FFA-A7F2-338CF38B4283}" destId="{CCC1A73A-6FAA-45A6-A4C6-FF864603D56D}" srcOrd="1" destOrd="0" presId="urn:microsoft.com/office/officeart/2016/7/layout/BasicLinearProcessNumbered"/>
    <dgm:cxn modelId="{BAF27233-2D0B-4F3D-A553-40A5FD9AED2B}" type="presParOf" srcId="{C626F890-8B2F-4FFA-A7F2-338CF38B4283}" destId="{447333D7-D66B-4832-A672-AD7075516E15}" srcOrd="2" destOrd="0" presId="urn:microsoft.com/office/officeart/2016/7/layout/BasicLinearProcessNumbered"/>
    <dgm:cxn modelId="{04063751-8EEA-49BA-B43D-E24FCDA8238A}" type="presParOf" srcId="{C626F890-8B2F-4FFA-A7F2-338CF38B4283}" destId="{083EC1CE-8DE7-4246-BB3C-04E8797A04EF}" srcOrd="3" destOrd="0" presId="urn:microsoft.com/office/officeart/2016/7/layout/BasicLinearProcessNumbered"/>
    <dgm:cxn modelId="{049DB4FA-C044-4C94-902B-288FE1B740F0}" type="presParOf" srcId="{FCDD5F83-7DCC-411B-B35B-92E7BD9C60D2}" destId="{EBA268F2-B2C3-4C8B-8DED-B0DEF87DDF95}" srcOrd="5" destOrd="0" presId="urn:microsoft.com/office/officeart/2016/7/layout/BasicLinearProcessNumbered"/>
    <dgm:cxn modelId="{24B51080-18DA-4A7E-9DA6-12BB6BA4A368}" type="presParOf" srcId="{FCDD5F83-7DCC-411B-B35B-92E7BD9C60D2}" destId="{6EFEAFD2-5E5F-45D3-B84C-AA79A5F8D6EF}" srcOrd="6" destOrd="0" presId="urn:microsoft.com/office/officeart/2016/7/layout/BasicLinearProcessNumbered"/>
    <dgm:cxn modelId="{C2E332FE-FE5A-4A7B-AA2D-09481960DB79}" type="presParOf" srcId="{6EFEAFD2-5E5F-45D3-B84C-AA79A5F8D6EF}" destId="{AF564180-A259-4D8E-86EC-D40966CEB83A}" srcOrd="0" destOrd="0" presId="urn:microsoft.com/office/officeart/2016/7/layout/BasicLinearProcessNumbered"/>
    <dgm:cxn modelId="{C4D51651-5CE8-4087-AF5F-0AAEF2A2C487}" type="presParOf" srcId="{6EFEAFD2-5E5F-45D3-B84C-AA79A5F8D6EF}" destId="{72D26353-ADC5-4A63-B195-6B02C3F96C0F}" srcOrd="1" destOrd="0" presId="urn:microsoft.com/office/officeart/2016/7/layout/BasicLinearProcessNumbered"/>
    <dgm:cxn modelId="{369AE715-70BF-4C52-9893-2B07AE77D157}" type="presParOf" srcId="{6EFEAFD2-5E5F-45D3-B84C-AA79A5F8D6EF}" destId="{A28E7DCA-B6AD-4C93-B2C1-6D5780070DAC}" srcOrd="2" destOrd="0" presId="urn:microsoft.com/office/officeart/2016/7/layout/BasicLinearProcessNumbered"/>
    <dgm:cxn modelId="{C7D38D3B-9E74-444C-85F2-9452F9BEB02D}" type="presParOf" srcId="{6EFEAFD2-5E5F-45D3-B84C-AA79A5F8D6EF}" destId="{C12509A5-0BF4-40A4-AAF4-AA0F05E2AF5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A32E8-5923-4411-A8C9-2D909F6C8874}"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B9A87971-1202-460D-A948-13EFECECFCE2}">
      <dgm:prSet/>
      <dgm:spPr/>
      <dgm:t>
        <a:bodyPr/>
        <a:lstStyle/>
        <a:p>
          <a:r>
            <a:rPr lang="en-US" dirty="0" smtClean="0"/>
            <a:t>Good presentation of latest thinking and ideas.</a:t>
          </a:r>
        </a:p>
        <a:p>
          <a:r>
            <a:rPr lang="en-US" dirty="0" smtClean="0"/>
            <a:t>Peer discussion, debate, exchange, and challenge.</a:t>
          </a:r>
        </a:p>
      </dgm:t>
    </dgm:pt>
    <dgm:pt modelId="{D9E556F4-F222-47CC-B11A-57CD1265334F}" type="parTrans" cxnId="{A99C3124-68DD-44B1-A1ED-C1BD31A682A1}">
      <dgm:prSet/>
      <dgm:spPr/>
      <dgm:t>
        <a:bodyPr/>
        <a:lstStyle/>
        <a:p>
          <a:endParaRPr lang="en-US"/>
        </a:p>
      </dgm:t>
    </dgm:pt>
    <dgm:pt modelId="{B78BD1D9-7596-42B4-83A3-5EF59D7EE3C2}" type="sibTrans" cxnId="{A99C3124-68DD-44B1-A1ED-C1BD31A682A1}">
      <dgm:prSet/>
      <dgm:spPr/>
      <dgm:t>
        <a:bodyPr/>
        <a:lstStyle/>
        <a:p>
          <a:endParaRPr lang="en-US"/>
        </a:p>
      </dgm:t>
    </dgm:pt>
    <dgm:pt modelId="{4853A507-F2AB-4172-9699-F23358016888}">
      <dgm:prSet/>
      <dgm:spPr/>
      <dgm:t>
        <a:bodyPr/>
        <a:lstStyle/>
        <a:p>
          <a:r>
            <a:rPr lang="en-US" dirty="0" smtClean="0">
              <a:solidFill>
                <a:schemeClr val="bg1"/>
              </a:solidFill>
            </a:rPr>
            <a:t>Creativity , Motivation , Self  Regulation .</a:t>
          </a:r>
          <a:endParaRPr lang="en-US" dirty="0">
            <a:solidFill>
              <a:schemeClr val="bg1"/>
            </a:solidFill>
          </a:endParaRPr>
        </a:p>
      </dgm:t>
    </dgm:pt>
    <dgm:pt modelId="{8011B96D-D7C5-4742-B756-8312A14E3795}" type="parTrans" cxnId="{39E525B6-33E4-4FA6-8E83-A4D32D7FED67}">
      <dgm:prSet/>
      <dgm:spPr/>
      <dgm:t>
        <a:bodyPr/>
        <a:lstStyle/>
        <a:p>
          <a:endParaRPr lang="en-US"/>
        </a:p>
      </dgm:t>
    </dgm:pt>
    <dgm:pt modelId="{0F29ACE0-D4B0-4C6E-86B5-C103F9B92672}" type="sibTrans" cxnId="{39E525B6-33E4-4FA6-8E83-A4D32D7FED67}">
      <dgm:prSet/>
      <dgm:spPr/>
      <dgm:t>
        <a:bodyPr/>
        <a:lstStyle/>
        <a:p>
          <a:endParaRPr lang="en-US"/>
        </a:p>
      </dgm:t>
    </dgm:pt>
    <dgm:pt modelId="{3747DCF7-FF79-4810-B641-A127FDEC17E2}">
      <dgm:prSet/>
      <dgm:spPr/>
      <dgm:t>
        <a:bodyPr/>
        <a:lstStyle/>
        <a:p>
          <a:r>
            <a:rPr lang="en-US" dirty="0">
              <a:solidFill>
                <a:schemeClr val="bg1"/>
              </a:solidFill>
            </a:rPr>
            <a:t>Learning to code and to think </a:t>
          </a:r>
          <a:r>
            <a:rPr lang="en-US" dirty="0" smtClean="0">
              <a:solidFill>
                <a:schemeClr val="bg1"/>
              </a:solidFill>
            </a:rPr>
            <a:t>computationally and scientifically.</a:t>
          </a:r>
          <a:endParaRPr lang="en-US" dirty="0">
            <a:solidFill>
              <a:schemeClr val="bg1"/>
            </a:solidFill>
          </a:endParaRPr>
        </a:p>
      </dgm:t>
    </dgm:pt>
    <dgm:pt modelId="{EA72D7A7-E23E-45A3-81AC-08C63C98D8E2}" type="parTrans" cxnId="{1F2DD395-69CA-4DB1-891A-0FCF6CA843E2}">
      <dgm:prSet/>
      <dgm:spPr/>
      <dgm:t>
        <a:bodyPr/>
        <a:lstStyle/>
        <a:p>
          <a:endParaRPr lang="en-US"/>
        </a:p>
      </dgm:t>
    </dgm:pt>
    <dgm:pt modelId="{73398ED9-02DB-478B-96E3-003340F670FB}" type="sibTrans" cxnId="{1F2DD395-69CA-4DB1-891A-0FCF6CA843E2}">
      <dgm:prSet/>
      <dgm:spPr/>
      <dgm:t>
        <a:bodyPr/>
        <a:lstStyle/>
        <a:p>
          <a:endParaRPr lang="en-US"/>
        </a:p>
      </dgm:t>
    </dgm:pt>
    <dgm:pt modelId="{9F92C9EA-A8C5-47C1-82C7-F0880E18E1DB}">
      <dgm:prSet/>
      <dgm:spPr/>
      <dgm:t>
        <a:bodyPr/>
        <a:lstStyle/>
        <a:p>
          <a:pPr rtl="0"/>
          <a:r>
            <a:rPr lang="en-US" dirty="0">
              <a:solidFill>
                <a:schemeClr val="bg1"/>
              </a:solidFill>
            </a:rPr>
            <a:t>Creating for others – engaging others in </a:t>
          </a:r>
          <a:r>
            <a:rPr lang="en-US" dirty="0" smtClean="0">
              <a:solidFill>
                <a:schemeClr val="bg1"/>
              </a:solidFill>
            </a:rPr>
            <a:t>environmental  study.</a:t>
          </a:r>
          <a:endParaRPr lang="en-US" dirty="0">
            <a:solidFill>
              <a:schemeClr val="bg1"/>
            </a:solidFill>
          </a:endParaRPr>
        </a:p>
      </dgm:t>
    </dgm:pt>
    <dgm:pt modelId="{A44725BE-A7F2-4946-8D4E-5E3B58FC405B}" type="parTrans" cxnId="{BF8DBFF2-D33D-4F7E-8CCA-D26E153C4F6C}">
      <dgm:prSet/>
      <dgm:spPr/>
      <dgm:t>
        <a:bodyPr/>
        <a:lstStyle/>
        <a:p>
          <a:endParaRPr lang="en-US"/>
        </a:p>
      </dgm:t>
    </dgm:pt>
    <dgm:pt modelId="{6DC7E5B1-5117-46D2-9A69-A6BCA726B441}" type="sibTrans" cxnId="{BF8DBFF2-D33D-4F7E-8CCA-D26E153C4F6C}">
      <dgm:prSet/>
      <dgm:spPr/>
      <dgm:t>
        <a:bodyPr/>
        <a:lstStyle/>
        <a:p>
          <a:endParaRPr lang="en-US"/>
        </a:p>
      </dgm:t>
    </dgm:pt>
    <dgm:pt modelId="{FE21ED5A-9874-4316-8836-012B2FFF2EF4}">
      <dgm:prSet/>
      <dgm:spPr/>
      <dgm:t>
        <a:bodyPr/>
        <a:lstStyle/>
        <a:p>
          <a:r>
            <a:rPr lang="en-US" dirty="0" smtClean="0"/>
            <a:t>Certification of attendance.</a:t>
          </a:r>
          <a:endParaRPr lang="en-US" dirty="0">
            <a:solidFill>
              <a:schemeClr val="bg1"/>
            </a:solidFill>
          </a:endParaRPr>
        </a:p>
      </dgm:t>
    </dgm:pt>
    <dgm:pt modelId="{82D1423B-7363-4956-8DA4-FBFFC7D3E452}" type="parTrans" cxnId="{DE641282-A149-4AAA-AD98-79856131AC51}">
      <dgm:prSet/>
      <dgm:spPr/>
      <dgm:t>
        <a:bodyPr/>
        <a:lstStyle/>
        <a:p>
          <a:endParaRPr lang="en-US"/>
        </a:p>
      </dgm:t>
    </dgm:pt>
    <dgm:pt modelId="{89FC20A7-7E0A-4874-88E2-B7F015E70F4D}" type="sibTrans" cxnId="{DE641282-A149-4AAA-AD98-79856131AC51}">
      <dgm:prSet/>
      <dgm:spPr/>
      <dgm:t>
        <a:bodyPr/>
        <a:lstStyle/>
        <a:p>
          <a:endParaRPr lang="en-US"/>
        </a:p>
      </dgm:t>
    </dgm:pt>
    <dgm:pt modelId="{8DEB301A-4273-4D58-A98A-97C52C24B05C}" type="pres">
      <dgm:prSet presAssocID="{D51A32E8-5923-4411-A8C9-2D909F6C8874}" presName="linear" presStyleCnt="0">
        <dgm:presLayoutVars>
          <dgm:animLvl val="lvl"/>
          <dgm:resizeHandles val="exact"/>
        </dgm:presLayoutVars>
      </dgm:prSet>
      <dgm:spPr/>
      <dgm:t>
        <a:bodyPr/>
        <a:lstStyle/>
        <a:p>
          <a:endParaRPr lang=""/>
        </a:p>
      </dgm:t>
    </dgm:pt>
    <dgm:pt modelId="{0B1653D9-3375-48F5-B6C8-6AD29385D96E}" type="pres">
      <dgm:prSet presAssocID="{B9A87971-1202-460D-A948-13EFECECFCE2}" presName="parentText" presStyleLbl="node1" presStyleIdx="0" presStyleCnt="5" custLinFactY="93608" custLinFactNeighborY="100000">
        <dgm:presLayoutVars>
          <dgm:chMax val="0"/>
          <dgm:bulletEnabled val="1"/>
        </dgm:presLayoutVars>
      </dgm:prSet>
      <dgm:spPr/>
      <dgm:t>
        <a:bodyPr/>
        <a:lstStyle/>
        <a:p>
          <a:endParaRPr lang=""/>
        </a:p>
      </dgm:t>
    </dgm:pt>
    <dgm:pt modelId="{FE2BEDE5-F958-40FC-AF1E-0C1A2113ED21}" type="pres">
      <dgm:prSet presAssocID="{B78BD1D9-7596-42B4-83A3-5EF59D7EE3C2}" presName="spacer" presStyleCnt="0"/>
      <dgm:spPr/>
    </dgm:pt>
    <dgm:pt modelId="{68ADF801-9B3D-4612-9C37-4CF58CFDF97B}" type="pres">
      <dgm:prSet presAssocID="{4853A507-F2AB-4172-9699-F23358016888}" presName="parentText" presStyleLbl="node1" presStyleIdx="1" presStyleCnt="5" custLinFactY="-110225" custLinFactNeighborX="49" custLinFactNeighborY="-200000">
        <dgm:presLayoutVars>
          <dgm:chMax val="0"/>
          <dgm:bulletEnabled val="1"/>
        </dgm:presLayoutVars>
      </dgm:prSet>
      <dgm:spPr/>
      <dgm:t>
        <a:bodyPr/>
        <a:lstStyle/>
        <a:p>
          <a:endParaRPr lang=""/>
        </a:p>
      </dgm:t>
    </dgm:pt>
    <dgm:pt modelId="{7EDB2741-12AC-451D-936A-4900E8F9D6E4}" type="pres">
      <dgm:prSet presAssocID="{0F29ACE0-D4B0-4C6E-86B5-C103F9B92672}" presName="spacer" presStyleCnt="0"/>
      <dgm:spPr/>
    </dgm:pt>
    <dgm:pt modelId="{18ECAC32-2DE7-4446-B887-2C69DE58E11B}" type="pres">
      <dgm:prSet presAssocID="{3747DCF7-FF79-4810-B641-A127FDEC17E2}" presName="parentText" presStyleLbl="node1" presStyleIdx="2" presStyleCnt="5">
        <dgm:presLayoutVars>
          <dgm:chMax val="0"/>
          <dgm:bulletEnabled val="1"/>
        </dgm:presLayoutVars>
      </dgm:prSet>
      <dgm:spPr/>
      <dgm:t>
        <a:bodyPr/>
        <a:lstStyle/>
        <a:p>
          <a:endParaRPr lang=""/>
        </a:p>
      </dgm:t>
    </dgm:pt>
    <dgm:pt modelId="{A7880354-3DA9-4B6F-82D7-E7FD4496F07A}" type="pres">
      <dgm:prSet presAssocID="{73398ED9-02DB-478B-96E3-003340F670FB}" presName="spacer" presStyleCnt="0"/>
      <dgm:spPr/>
    </dgm:pt>
    <dgm:pt modelId="{787D1CAF-96E4-4CE3-A8B4-AFE69D349DE2}" type="pres">
      <dgm:prSet presAssocID="{9F92C9EA-A8C5-47C1-82C7-F0880E18E1DB}" presName="parentText" presStyleLbl="node1" presStyleIdx="3" presStyleCnt="5">
        <dgm:presLayoutVars>
          <dgm:chMax val="0"/>
          <dgm:bulletEnabled val="1"/>
        </dgm:presLayoutVars>
      </dgm:prSet>
      <dgm:spPr/>
      <dgm:t>
        <a:bodyPr/>
        <a:lstStyle/>
        <a:p>
          <a:endParaRPr lang=""/>
        </a:p>
      </dgm:t>
    </dgm:pt>
    <dgm:pt modelId="{7045D814-6945-47BB-9487-A677D79572BE}" type="pres">
      <dgm:prSet presAssocID="{6DC7E5B1-5117-46D2-9A69-A6BCA726B441}" presName="spacer" presStyleCnt="0"/>
      <dgm:spPr/>
    </dgm:pt>
    <dgm:pt modelId="{04921F36-3AA6-4C5D-AD0D-0416E1ED3EBD}" type="pres">
      <dgm:prSet presAssocID="{FE21ED5A-9874-4316-8836-012B2FFF2EF4}" presName="parentText" presStyleLbl="node1" presStyleIdx="4" presStyleCnt="5">
        <dgm:presLayoutVars>
          <dgm:chMax val="0"/>
          <dgm:bulletEnabled val="1"/>
        </dgm:presLayoutVars>
      </dgm:prSet>
      <dgm:spPr/>
      <dgm:t>
        <a:bodyPr/>
        <a:lstStyle/>
        <a:p>
          <a:endParaRPr lang=""/>
        </a:p>
      </dgm:t>
    </dgm:pt>
  </dgm:ptLst>
  <dgm:cxnLst>
    <dgm:cxn modelId="{B3B3B588-D952-4EE3-9581-1419B8596E8D}" type="presOf" srcId="{3747DCF7-FF79-4810-B641-A127FDEC17E2}" destId="{18ECAC32-2DE7-4446-B887-2C69DE58E11B}" srcOrd="0" destOrd="0" presId="urn:microsoft.com/office/officeart/2005/8/layout/vList2"/>
    <dgm:cxn modelId="{03159DCF-11A0-49E0-9D35-CE0BB73FD7EE}" type="presOf" srcId="{D51A32E8-5923-4411-A8C9-2D909F6C8874}" destId="{8DEB301A-4273-4D58-A98A-97C52C24B05C}" srcOrd="0" destOrd="0" presId="urn:microsoft.com/office/officeart/2005/8/layout/vList2"/>
    <dgm:cxn modelId="{1A2894F8-0680-47A6-94F0-C270DC66B803}" type="presOf" srcId="{FE21ED5A-9874-4316-8836-012B2FFF2EF4}" destId="{04921F36-3AA6-4C5D-AD0D-0416E1ED3EBD}" srcOrd="0" destOrd="0" presId="urn:microsoft.com/office/officeart/2005/8/layout/vList2"/>
    <dgm:cxn modelId="{D6D661CE-91F1-4452-B2F6-5E8634455659}" type="presOf" srcId="{B9A87971-1202-460D-A948-13EFECECFCE2}" destId="{0B1653D9-3375-48F5-B6C8-6AD29385D96E}" srcOrd="0" destOrd="0" presId="urn:microsoft.com/office/officeart/2005/8/layout/vList2"/>
    <dgm:cxn modelId="{602B3A24-2344-4508-82F1-AE28F4F3ACD1}" type="presOf" srcId="{9F92C9EA-A8C5-47C1-82C7-F0880E18E1DB}" destId="{787D1CAF-96E4-4CE3-A8B4-AFE69D349DE2}" srcOrd="0" destOrd="0" presId="urn:microsoft.com/office/officeart/2005/8/layout/vList2"/>
    <dgm:cxn modelId="{39E525B6-33E4-4FA6-8E83-A4D32D7FED67}" srcId="{D51A32E8-5923-4411-A8C9-2D909F6C8874}" destId="{4853A507-F2AB-4172-9699-F23358016888}" srcOrd="1" destOrd="0" parTransId="{8011B96D-D7C5-4742-B756-8312A14E3795}" sibTransId="{0F29ACE0-D4B0-4C6E-86B5-C103F9B92672}"/>
    <dgm:cxn modelId="{48BD24D2-FE72-47BA-89CA-1E15F5FE3C20}" type="presOf" srcId="{4853A507-F2AB-4172-9699-F23358016888}" destId="{68ADF801-9B3D-4612-9C37-4CF58CFDF97B}" srcOrd="0" destOrd="0" presId="urn:microsoft.com/office/officeart/2005/8/layout/vList2"/>
    <dgm:cxn modelId="{DE641282-A149-4AAA-AD98-79856131AC51}" srcId="{D51A32E8-5923-4411-A8C9-2D909F6C8874}" destId="{FE21ED5A-9874-4316-8836-012B2FFF2EF4}" srcOrd="4" destOrd="0" parTransId="{82D1423B-7363-4956-8DA4-FBFFC7D3E452}" sibTransId="{89FC20A7-7E0A-4874-88E2-B7F015E70F4D}"/>
    <dgm:cxn modelId="{BF8DBFF2-D33D-4F7E-8CCA-D26E153C4F6C}" srcId="{D51A32E8-5923-4411-A8C9-2D909F6C8874}" destId="{9F92C9EA-A8C5-47C1-82C7-F0880E18E1DB}" srcOrd="3" destOrd="0" parTransId="{A44725BE-A7F2-4946-8D4E-5E3B58FC405B}" sibTransId="{6DC7E5B1-5117-46D2-9A69-A6BCA726B441}"/>
    <dgm:cxn modelId="{A99C3124-68DD-44B1-A1ED-C1BD31A682A1}" srcId="{D51A32E8-5923-4411-A8C9-2D909F6C8874}" destId="{B9A87971-1202-460D-A948-13EFECECFCE2}" srcOrd="0" destOrd="0" parTransId="{D9E556F4-F222-47CC-B11A-57CD1265334F}" sibTransId="{B78BD1D9-7596-42B4-83A3-5EF59D7EE3C2}"/>
    <dgm:cxn modelId="{1F2DD395-69CA-4DB1-891A-0FCF6CA843E2}" srcId="{D51A32E8-5923-4411-A8C9-2D909F6C8874}" destId="{3747DCF7-FF79-4810-B641-A127FDEC17E2}" srcOrd="2" destOrd="0" parTransId="{EA72D7A7-E23E-45A3-81AC-08C63C98D8E2}" sibTransId="{73398ED9-02DB-478B-96E3-003340F670FB}"/>
    <dgm:cxn modelId="{B936B1DB-B61D-40BD-90CE-9A5427D66C74}" type="presParOf" srcId="{8DEB301A-4273-4D58-A98A-97C52C24B05C}" destId="{0B1653D9-3375-48F5-B6C8-6AD29385D96E}" srcOrd="0" destOrd="0" presId="urn:microsoft.com/office/officeart/2005/8/layout/vList2"/>
    <dgm:cxn modelId="{D174C1A8-2C1D-4DAF-9734-ED5CC83216F9}" type="presParOf" srcId="{8DEB301A-4273-4D58-A98A-97C52C24B05C}" destId="{FE2BEDE5-F958-40FC-AF1E-0C1A2113ED21}" srcOrd="1" destOrd="0" presId="urn:microsoft.com/office/officeart/2005/8/layout/vList2"/>
    <dgm:cxn modelId="{D3F814B4-2B0F-43C0-BC6E-86AAB5F602DD}" type="presParOf" srcId="{8DEB301A-4273-4D58-A98A-97C52C24B05C}" destId="{68ADF801-9B3D-4612-9C37-4CF58CFDF97B}" srcOrd="2" destOrd="0" presId="urn:microsoft.com/office/officeart/2005/8/layout/vList2"/>
    <dgm:cxn modelId="{6E1CB98B-FECD-427F-903E-4C3566D8A4B9}" type="presParOf" srcId="{8DEB301A-4273-4D58-A98A-97C52C24B05C}" destId="{7EDB2741-12AC-451D-936A-4900E8F9D6E4}" srcOrd="3" destOrd="0" presId="urn:microsoft.com/office/officeart/2005/8/layout/vList2"/>
    <dgm:cxn modelId="{65DF6A38-E996-470E-A792-FDE3EAF9C1EB}" type="presParOf" srcId="{8DEB301A-4273-4D58-A98A-97C52C24B05C}" destId="{18ECAC32-2DE7-4446-B887-2C69DE58E11B}" srcOrd="4" destOrd="0" presId="urn:microsoft.com/office/officeart/2005/8/layout/vList2"/>
    <dgm:cxn modelId="{83903B92-64B1-4C15-8995-D67FF2347F19}" type="presParOf" srcId="{8DEB301A-4273-4D58-A98A-97C52C24B05C}" destId="{A7880354-3DA9-4B6F-82D7-E7FD4496F07A}" srcOrd="5" destOrd="0" presId="urn:microsoft.com/office/officeart/2005/8/layout/vList2"/>
    <dgm:cxn modelId="{DDC9D1A9-5ECF-4FD9-9717-70D41AA3DDCE}" type="presParOf" srcId="{8DEB301A-4273-4D58-A98A-97C52C24B05C}" destId="{787D1CAF-96E4-4CE3-A8B4-AFE69D349DE2}" srcOrd="6" destOrd="0" presId="urn:microsoft.com/office/officeart/2005/8/layout/vList2"/>
    <dgm:cxn modelId="{40447EE5-E33A-4C44-9494-D8857CD50321}" type="presParOf" srcId="{8DEB301A-4273-4D58-A98A-97C52C24B05C}" destId="{7045D814-6945-47BB-9487-A677D79572BE}" srcOrd="7" destOrd="0" presId="urn:microsoft.com/office/officeart/2005/8/layout/vList2"/>
    <dgm:cxn modelId="{36F4CD8D-4835-4977-910D-A83F454B204E}" type="presParOf" srcId="{8DEB301A-4273-4D58-A98A-97C52C24B05C}" destId="{04921F36-3AA6-4C5D-AD0D-0416E1ED3EB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15371-E551-43F6-88F9-D8EF55080100}">
      <dsp:nvSpPr>
        <dsp:cNvPr id="0" name=""/>
        <dsp:cNvSpPr/>
      </dsp:nvSpPr>
      <dsp:spPr>
        <a:xfrm>
          <a:off x="0" y="0"/>
          <a:ext cx="8667947" cy="390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MOOC-Massive Open On line Course. </a:t>
          </a:r>
          <a:endParaRPr lang="he-IL" sz="3200" kern="1200" dirty="0"/>
        </a:p>
      </dsp:txBody>
      <dsp:txXfrm>
        <a:off x="2123741" y="0"/>
        <a:ext cx="6544205" cy="3901520"/>
      </dsp:txXfrm>
    </dsp:sp>
    <dsp:sp modelId="{714BDF7F-22C0-45E2-BA1E-FBC279E4550F}">
      <dsp:nvSpPr>
        <dsp:cNvPr id="0" name=""/>
        <dsp:cNvSpPr/>
      </dsp:nvSpPr>
      <dsp:spPr>
        <a:xfrm>
          <a:off x="390151" y="390152"/>
          <a:ext cx="1733589" cy="312121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372FA-83A9-4D17-A49A-7FEBB4CE14A9}">
      <dsp:nvSpPr>
        <dsp:cNvPr id="0" name=""/>
        <dsp:cNvSpPr/>
      </dsp:nvSpPr>
      <dsp:spPr>
        <a:xfrm>
          <a:off x="2176" y="61543"/>
          <a:ext cx="1726778" cy="2417489"/>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4626" tIns="330200" rIns="134626" bIns="330200" numCol="1" spcCol="1270" anchor="t" anchorCtr="0">
          <a:noAutofit/>
        </a:bodyPr>
        <a:lstStyle/>
        <a:p>
          <a:pPr lvl="0" algn="l" defTabSz="622300">
            <a:lnSpc>
              <a:spcPct val="90000"/>
            </a:lnSpc>
            <a:spcBef>
              <a:spcPct val="0"/>
            </a:spcBef>
            <a:spcAft>
              <a:spcPct val="35000"/>
            </a:spcAft>
          </a:pPr>
          <a:r>
            <a:rPr lang="en-US" sz="1400" kern="1200" dirty="0"/>
            <a:t>Increasing relevance of study to the digital age</a:t>
          </a:r>
        </a:p>
      </dsp:txBody>
      <dsp:txXfrm>
        <a:off x="2176" y="980189"/>
        <a:ext cx="1726778" cy="1450493"/>
      </dsp:txXfrm>
    </dsp:sp>
    <dsp:sp modelId="{06EF243F-5B51-4C05-BB80-D5365F2E7088}">
      <dsp:nvSpPr>
        <dsp:cNvPr id="0" name=""/>
        <dsp:cNvSpPr/>
      </dsp:nvSpPr>
      <dsp:spPr>
        <a:xfrm>
          <a:off x="502942" y="303292"/>
          <a:ext cx="725246" cy="7252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6543" tIns="12700" rIns="56543" bIns="12700" numCol="1" spcCol="1270" anchor="ctr" anchorCtr="0">
          <a:noAutofit/>
        </a:bodyPr>
        <a:lstStyle/>
        <a:p>
          <a:pPr lvl="0" algn="ctr" defTabSz="1511300">
            <a:lnSpc>
              <a:spcPct val="90000"/>
            </a:lnSpc>
            <a:spcBef>
              <a:spcPct val="0"/>
            </a:spcBef>
            <a:spcAft>
              <a:spcPct val="35000"/>
            </a:spcAft>
          </a:pPr>
          <a:r>
            <a:rPr lang="en-US" sz="3400" kern="1200"/>
            <a:t>1</a:t>
          </a:r>
        </a:p>
      </dsp:txBody>
      <dsp:txXfrm>
        <a:off x="609152" y="409502"/>
        <a:ext cx="512826" cy="512826"/>
      </dsp:txXfrm>
    </dsp:sp>
    <dsp:sp modelId="{A99B4DE4-81A5-4F49-8ECE-7D77BAAFCC52}">
      <dsp:nvSpPr>
        <dsp:cNvPr id="0" name=""/>
        <dsp:cNvSpPr/>
      </dsp:nvSpPr>
      <dsp:spPr>
        <a:xfrm>
          <a:off x="2176" y="2478961"/>
          <a:ext cx="1726778" cy="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DB101A7-1094-4AA5-BA53-B3609F827E98}">
      <dsp:nvSpPr>
        <dsp:cNvPr id="0" name=""/>
        <dsp:cNvSpPr/>
      </dsp:nvSpPr>
      <dsp:spPr>
        <a:xfrm>
          <a:off x="1901632" y="61543"/>
          <a:ext cx="1726778" cy="2417489"/>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4626" tIns="330200" rIns="134626" bIns="330200" numCol="1" spcCol="1270" anchor="t" anchorCtr="0">
          <a:noAutofit/>
        </a:bodyPr>
        <a:lstStyle/>
        <a:p>
          <a:pPr lvl="0" algn="l" defTabSz="622300">
            <a:lnSpc>
              <a:spcPct val="90000"/>
            </a:lnSpc>
            <a:spcBef>
              <a:spcPct val="0"/>
            </a:spcBef>
            <a:spcAft>
              <a:spcPct val="35000"/>
            </a:spcAft>
          </a:pPr>
          <a:r>
            <a:rPr lang="en-US" sz="1400" kern="1200"/>
            <a:t>Interdisciplinary teaching</a:t>
          </a:r>
        </a:p>
      </dsp:txBody>
      <dsp:txXfrm>
        <a:off x="1901632" y="980189"/>
        <a:ext cx="1726778" cy="1450493"/>
      </dsp:txXfrm>
    </dsp:sp>
    <dsp:sp modelId="{665E5F18-645C-4250-B483-69BE841F5C6B}">
      <dsp:nvSpPr>
        <dsp:cNvPr id="0" name=""/>
        <dsp:cNvSpPr/>
      </dsp:nvSpPr>
      <dsp:spPr>
        <a:xfrm>
          <a:off x="2402398" y="303292"/>
          <a:ext cx="725246" cy="7252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6543" tIns="12700" rIns="56543" bIns="12700" numCol="1" spcCol="1270" anchor="ctr" anchorCtr="0">
          <a:noAutofit/>
        </a:bodyPr>
        <a:lstStyle/>
        <a:p>
          <a:pPr lvl="0" algn="ctr" defTabSz="1511300">
            <a:lnSpc>
              <a:spcPct val="90000"/>
            </a:lnSpc>
            <a:spcBef>
              <a:spcPct val="0"/>
            </a:spcBef>
            <a:spcAft>
              <a:spcPct val="35000"/>
            </a:spcAft>
          </a:pPr>
          <a:r>
            <a:rPr lang="en-US" sz="3400" kern="1200"/>
            <a:t>2</a:t>
          </a:r>
        </a:p>
      </dsp:txBody>
      <dsp:txXfrm>
        <a:off x="2508608" y="409502"/>
        <a:ext cx="512826" cy="512826"/>
      </dsp:txXfrm>
    </dsp:sp>
    <dsp:sp modelId="{9AF3C733-2528-425E-A150-7127A0A3554D}">
      <dsp:nvSpPr>
        <dsp:cNvPr id="0" name=""/>
        <dsp:cNvSpPr/>
      </dsp:nvSpPr>
      <dsp:spPr>
        <a:xfrm>
          <a:off x="1901632" y="2478961"/>
          <a:ext cx="1726778" cy="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DE3CF9F-AD52-4A7D-B6DD-B3D219691A03}">
      <dsp:nvSpPr>
        <dsp:cNvPr id="0" name=""/>
        <dsp:cNvSpPr/>
      </dsp:nvSpPr>
      <dsp:spPr>
        <a:xfrm>
          <a:off x="3801088" y="61543"/>
          <a:ext cx="1726778" cy="2417489"/>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4626" tIns="330200" rIns="134626" bIns="330200" numCol="1" spcCol="1270" anchor="t" anchorCtr="0">
          <a:noAutofit/>
        </a:bodyPr>
        <a:lstStyle/>
        <a:p>
          <a:pPr lvl="0" algn="l" defTabSz="622300">
            <a:lnSpc>
              <a:spcPct val="90000"/>
            </a:lnSpc>
            <a:spcBef>
              <a:spcPct val="0"/>
            </a:spcBef>
            <a:spcAft>
              <a:spcPct val="35000"/>
            </a:spcAft>
          </a:pPr>
          <a:r>
            <a:rPr lang="en-US" sz="1400" kern="1200"/>
            <a:t>Enhanced digital understanding for the teacher</a:t>
          </a:r>
        </a:p>
      </dsp:txBody>
      <dsp:txXfrm>
        <a:off x="3801088" y="980189"/>
        <a:ext cx="1726778" cy="1450493"/>
      </dsp:txXfrm>
    </dsp:sp>
    <dsp:sp modelId="{CCC1A73A-6FAA-45A6-A4C6-FF864603D56D}">
      <dsp:nvSpPr>
        <dsp:cNvPr id="0" name=""/>
        <dsp:cNvSpPr/>
      </dsp:nvSpPr>
      <dsp:spPr>
        <a:xfrm>
          <a:off x="4301854" y="303292"/>
          <a:ext cx="725246" cy="7252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6543" tIns="12700" rIns="56543" bIns="12700" numCol="1" spcCol="1270" anchor="ctr" anchorCtr="0">
          <a:noAutofit/>
        </a:bodyPr>
        <a:lstStyle/>
        <a:p>
          <a:pPr lvl="0" algn="ctr" defTabSz="1511300">
            <a:lnSpc>
              <a:spcPct val="90000"/>
            </a:lnSpc>
            <a:spcBef>
              <a:spcPct val="0"/>
            </a:spcBef>
            <a:spcAft>
              <a:spcPct val="35000"/>
            </a:spcAft>
          </a:pPr>
          <a:r>
            <a:rPr lang="en-US" sz="3400" kern="1200"/>
            <a:t>3</a:t>
          </a:r>
        </a:p>
      </dsp:txBody>
      <dsp:txXfrm>
        <a:off x="4408064" y="409502"/>
        <a:ext cx="512826" cy="512826"/>
      </dsp:txXfrm>
    </dsp:sp>
    <dsp:sp modelId="{447333D7-D66B-4832-A672-AD7075516E15}">
      <dsp:nvSpPr>
        <dsp:cNvPr id="0" name=""/>
        <dsp:cNvSpPr/>
      </dsp:nvSpPr>
      <dsp:spPr>
        <a:xfrm>
          <a:off x="3801088" y="2478961"/>
          <a:ext cx="1726778" cy="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564180-A259-4D8E-86EC-D40966CEB83A}">
      <dsp:nvSpPr>
        <dsp:cNvPr id="0" name=""/>
        <dsp:cNvSpPr/>
      </dsp:nvSpPr>
      <dsp:spPr>
        <a:xfrm>
          <a:off x="5700545" y="61543"/>
          <a:ext cx="1726778" cy="2417489"/>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4626" tIns="330200" rIns="134626" bIns="330200" numCol="1" spcCol="1270" anchor="t" anchorCtr="0">
          <a:noAutofit/>
        </a:bodyPr>
        <a:lstStyle/>
        <a:p>
          <a:pPr lvl="0" algn="l" defTabSz="622300">
            <a:lnSpc>
              <a:spcPct val="90000"/>
            </a:lnSpc>
            <a:spcBef>
              <a:spcPct val="0"/>
            </a:spcBef>
            <a:spcAft>
              <a:spcPct val="35000"/>
            </a:spcAft>
          </a:pPr>
          <a:r>
            <a:rPr lang="en-US" sz="1400" kern="1200"/>
            <a:t>Pedagogical change</a:t>
          </a:r>
        </a:p>
        <a:p>
          <a:pPr marL="57150" lvl="1" indent="-57150" algn="l" defTabSz="488950">
            <a:lnSpc>
              <a:spcPct val="90000"/>
            </a:lnSpc>
            <a:spcBef>
              <a:spcPct val="0"/>
            </a:spcBef>
            <a:spcAft>
              <a:spcPct val="15000"/>
            </a:spcAft>
            <a:buChar char="••"/>
          </a:pPr>
          <a:r>
            <a:rPr lang="en-US" sz="1100" kern="1200"/>
            <a:t>Constructionism</a:t>
          </a:r>
        </a:p>
        <a:p>
          <a:pPr marL="57150" lvl="1" indent="-57150" algn="l" defTabSz="488950">
            <a:lnSpc>
              <a:spcPct val="90000"/>
            </a:lnSpc>
            <a:spcBef>
              <a:spcPct val="0"/>
            </a:spcBef>
            <a:spcAft>
              <a:spcPct val="15000"/>
            </a:spcAft>
            <a:buChar char="••"/>
          </a:pPr>
          <a:r>
            <a:rPr lang="en-US" sz="1100" kern="1200"/>
            <a:t>The teacher as a guide</a:t>
          </a:r>
        </a:p>
      </dsp:txBody>
      <dsp:txXfrm>
        <a:off x="5700545" y="980189"/>
        <a:ext cx="1726778" cy="1450493"/>
      </dsp:txXfrm>
    </dsp:sp>
    <dsp:sp modelId="{72D26353-ADC5-4A63-B195-6B02C3F96C0F}">
      <dsp:nvSpPr>
        <dsp:cNvPr id="0" name=""/>
        <dsp:cNvSpPr/>
      </dsp:nvSpPr>
      <dsp:spPr>
        <a:xfrm>
          <a:off x="6201310" y="303292"/>
          <a:ext cx="725246" cy="7252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6543" tIns="12700" rIns="56543" bIns="12700" numCol="1" spcCol="1270" anchor="ctr" anchorCtr="0">
          <a:noAutofit/>
        </a:bodyPr>
        <a:lstStyle/>
        <a:p>
          <a:pPr lvl="0" algn="ctr" defTabSz="1511300">
            <a:lnSpc>
              <a:spcPct val="90000"/>
            </a:lnSpc>
            <a:spcBef>
              <a:spcPct val="0"/>
            </a:spcBef>
            <a:spcAft>
              <a:spcPct val="35000"/>
            </a:spcAft>
          </a:pPr>
          <a:r>
            <a:rPr lang="en-US" sz="3400" kern="1200"/>
            <a:t>4</a:t>
          </a:r>
        </a:p>
      </dsp:txBody>
      <dsp:txXfrm>
        <a:off x="6307520" y="409502"/>
        <a:ext cx="512826" cy="512826"/>
      </dsp:txXfrm>
    </dsp:sp>
    <dsp:sp modelId="{A28E7DCA-B6AD-4C93-B2C1-6D5780070DAC}">
      <dsp:nvSpPr>
        <dsp:cNvPr id="0" name=""/>
        <dsp:cNvSpPr/>
      </dsp:nvSpPr>
      <dsp:spPr>
        <a:xfrm>
          <a:off x="5700545" y="2478961"/>
          <a:ext cx="1726778" cy="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653D9-3375-48F5-B6C8-6AD29385D96E}">
      <dsp:nvSpPr>
        <dsp:cNvPr id="0" name=""/>
        <dsp:cNvSpPr/>
      </dsp:nvSpPr>
      <dsp:spPr>
        <a:xfrm>
          <a:off x="0" y="797086"/>
          <a:ext cx="7429500" cy="6844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Good presentation of latest thinking and ideas.</a:t>
          </a:r>
        </a:p>
        <a:p>
          <a:pPr lvl="0" algn="l" defTabSz="666750">
            <a:lnSpc>
              <a:spcPct val="90000"/>
            </a:lnSpc>
            <a:spcBef>
              <a:spcPct val="0"/>
            </a:spcBef>
            <a:spcAft>
              <a:spcPct val="35000"/>
            </a:spcAft>
          </a:pPr>
          <a:r>
            <a:rPr lang="en-US" sz="1500" kern="1200" dirty="0" smtClean="0"/>
            <a:t>Peer discussion, debate, exchange, and challenge.</a:t>
          </a:r>
        </a:p>
      </dsp:txBody>
      <dsp:txXfrm>
        <a:off x="33412" y="830498"/>
        <a:ext cx="7362676" cy="617626"/>
      </dsp:txXfrm>
    </dsp:sp>
    <dsp:sp modelId="{68ADF801-9B3D-4612-9C37-4CF58CFDF97B}">
      <dsp:nvSpPr>
        <dsp:cNvPr id="0" name=""/>
        <dsp:cNvSpPr/>
      </dsp:nvSpPr>
      <dsp:spPr>
        <a:xfrm>
          <a:off x="0" y="1"/>
          <a:ext cx="7429500" cy="6844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solidFill>
                <a:schemeClr val="bg1"/>
              </a:solidFill>
            </a:rPr>
            <a:t>Creativity , Motivation , Self  Regulation .</a:t>
          </a:r>
          <a:endParaRPr lang="en-US" sz="1500" kern="1200" dirty="0">
            <a:solidFill>
              <a:schemeClr val="bg1"/>
            </a:solidFill>
          </a:endParaRPr>
        </a:p>
      </dsp:txBody>
      <dsp:txXfrm>
        <a:off x="33412" y="33413"/>
        <a:ext cx="7362676" cy="617626"/>
      </dsp:txXfrm>
    </dsp:sp>
    <dsp:sp modelId="{18ECAC32-2DE7-4446-B887-2C69DE58E11B}">
      <dsp:nvSpPr>
        <dsp:cNvPr id="0" name=""/>
        <dsp:cNvSpPr/>
      </dsp:nvSpPr>
      <dsp:spPr>
        <a:xfrm>
          <a:off x="0" y="1568487"/>
          <a:ext cx="7429500" cy="6844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Learning to code and to think </a:t>
          </a:r>
          <a:r>
            <a:rPr lang="en-US" sz="1500" kern="1200" dirty="0" smtClean="0">
              <a:solidFill>
                <a:schemeClr val="bg1"/>
              </a:solidFill>
            </a:rPr>
            <a:t>computationally and scientifically.</a:t>
          </a:r>
          <a:endParaRPr lang="en-US" sz="1500" kern="1200" dirty="0">
            <a:solidFill>
              <a:schemeClr val="bg1"/>
            </a:solidFill>
          </a:endParaRPr>
        </a:p>
      </dsp:txBody>
      <dsp:txXfrm>
        <a:off x="33412" y="1601899"/>
        <a:ext cx="7362676" cy="617626"/>
      </dsp:txXfrm>
    </dsp:sp>
    <dsp:sp modelId="{787D1CAF-96E4-4CE3-A8B4-AFE69D349DE2}">
      <dsp:nvSpPr>
        <dsp:cNvPr id="0" name=""/>
        <dsp:cNvSpPr/>
      </dsp:nvSpPr>
      <dsp:spPr>
        <a:xfrm>
          <a:off x="0" y="2296137"/>
          <a:ext cx="7429500" cy="6844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solidFill>
                <a:schemeClr val="bg1"/>
              </a:solidFill>
            </a:rPr>
            <a:t>Creating for others – engaging others in </a:t>
          </a:r>
          <a:r>
            <a:rPr lang="en-US" sz="1500" kern="1200" dirty="0" smtClean="0">
              <a:solidFill>
                <a:schemeClr val="bg1"/>
              </a:solidFill>
            </a:rPr>
            <a:t>environmental  study.</a:t>
          </a:r>
          <a:endParaRPr lang="en-US" sz="1500" kern="1200" dirty="0">
            <a:solidFill>
              <a:schemeClr val="bg1"/>
            </a:solidFill>
          </a:endParaRPr>
        </a:p>
      </dsp:txBody>
      <dsp:txXfrm>
        <a:off x="33412" y="2329549"/>
        <a:ext cx="7362676" cy="617626"/>
      </dsp:txXfrm>
    </dsp:sp>
    <dsp:sp modelId="{04921F36-3AA6-4C5D-AD0D-0416E1ED3EBD}">
      <dsp:nvSpPr>
        <dsp:cNvPr id="0" name=""/>
        <dsp:cNvSpPr/>
      </dsp:nvSpPr>
      <dsp:spPr>
        <a:xfrm>
          <a:off x="0" y="3023787"/>
          <a:ext cx="7429500" cy="6844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Certification of attendance.</a:t>
          </a:r>
          <a:endParaRPr lang="en-US" sz="1500" kern="1200" dirty="0">
            <a:solidFill>
              <a:schemeClr val="bg1"/>
            </a:solidFill>
          </a:endParaRPr>
        </a:p>
      </dsp:txBody>
      <dsp:txXfrm>
        <a:off x="33412" y="3057199"/>
        <a:ext cx="7362676"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90458"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075" y="2"/>
            <a:ext cx="2890458" cy="496412"/>
          </a:xfrm>
          <a:prstGeom prst="rect">
            <a:avLst/>
          </a:prstGeom>
        </p:spPr>
        <p:txBody>
          <a:bodyPr vert="horz" lIns="91440" tIns="45720" rIns="91440" bIns="45720" rtlCol="0"/>
          <a:lstStyle>
            <a:lvl1pPr algn="r">
              <a:defRPr sz="1200"/>
            </a:lvl1pPr>
          </a:lstStyle>
          <a:p>
            <a:fld id="{8AB44A41-8CF6-4228-9FA9-00C8CDD26AF6}" type="datetimeFigureOut">
              <a:rPr lang="en-GB" smtClean="0"/>
              <a:t>12/07/2019</a:t>
            </a:fld>
            <a:endParaRPr lang="en-GB"/>
          </a:p>
        </p:txBody>
      </p:sp>
      <p:sp>
        <p:nvSpPr>
          <p:cNvPr id="4" name="Footer Placeholder 3"/>
          <p:cNvSpPr>
            <a:spLocks noGrp="1"/>
          </p:cNvSpPr>
          <p:nvPr>
            <p:ph type="ftr" sz="quarter" idx="2"/>
          </p:nvPr>
        </p:nvSpPr>
        <p:spPr>
          <a:xfrm>
            <a:off x="1" y="9430225"/>
            <a:ext cx="2890458" cy="4964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075" y="9430225"/>
            <a:ext cx="2890458" cy="496412"/>
          </a:xfrm>
          <a:prstGeom prst="rect">
            <a:avLst/>
          </a:prstGeom>
        </p:spPr>
        <p:txBody>
          <a:bodyPr vert="horz" lIns="91440" tIns="45720" rIns="91440" bIns="45720" rtlCol="0" anchor="b"/>
          <a:lstStyle>
            <a:lvl1pPr algn="r">
              <a:defRPr sz="1200"/>
            </a:lvl1pPr>
          </a:lstStyle>
          <a:p>
            <a:fld id="{2B15D7DC-5E14-46C2-8AD3-9FA5D01F8104}" type="slidenum">
              <a:rPr lang="en-GB" smtClean="0"/>
              <a:t>‹#›</a:t>
            </a:fld>
            <a:endParaRPr lang="en-GB"/>
          </a:p>
        </p:txBody>
      </p:sp>
    </p:spTree>
    <p:extLst>
      <p:ext uri="{BB962C8B-B14F-4D97-AF65-F5344CB8AC3E}">
        <p14:creationId xmlns:p14="http://schemas.microsoft.com/office/powerpoint/2010/main" val="310175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8"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11" y="2"/>
            <a:ext cx="2889938" cy="496412"/>
          </a:xfrm>
          <a:prstGeom prst="rect">
            <a:avLst/>
          </a:prstGeom>
        </p:spPr>
        <p:txBody>
          <a:bodyPr vert="horz" lIns="91440" tIns="45720" rIns="91440" bIns="45720" rtlCol="0"/>
          <a:lstStyle>
            <a:lvl1pPr algn="r">
              <a:defRPr sz="1200"/>
            </a:lvl1pPr>
          </a:lstStyle>
          <a:p>
            <a:fld id="{BF89D38C-546B-4E73-B94E-2F332084E3A1}" type="datetimeFigureOut">
              <a:rPr lang="en-GB" smtClean="0"/>
              <a:t>12/07/2019</a:t>
            </a:fld>
            <a:endParaRPr lang="en-GB"/>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11" y="4715911"/>
            <a:ext cx="5335269" cy="446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3"/>
            <a:ext cx="2889938" cy="496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11" y="9430093"/>
            <a:ext cx="2889938" cy="496412"/>
          </a:xfrm>
          <a:prstGeom prst="rect">
            <a:avLst/>
          </a:prstGeom>
        </p:spPr>
        <p:txBody>
          <a:bodyPr vert="horz" lIns="91440" tIns="45720" rIns="91440" bIns="45720" rtlCol="0" anchor="b"/>
          <a:lstStyle>
            <a:lvl1pPr algn="r">
              <a:defRPr sz="1200"/>
            </a:lvl1pPr>
          </a:lstStyle>
          <a:p>
            <a:fld id="{8B8A1356-4AF0-457B-843E-5ED41B15ACFC}" type="slidenum">
              <a:rPr lang="en-GB" smtClean="0"/>
              <a:t>‹#›</a:t>
            </a:fld>
            <a:endParaRPr lang="en-GB"/>
          </a:p>
        </p:txBody>
      </p:sp>
    </p:spTree>
    <p:extLst>
      <p:ext uri="{BB962C8B-B14F-4D97-AF65-F5344CB8AC3E}">
        <p14:creationId xmlns:p14="http://schemas.microsoft.com/office/powerpoint/2010/main" val="144224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dutechwiki.unige.ch/en/E-tiv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443B0DD-6110-432F-8649-48122D082B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C09ADD-B270-46E6-B985-EF9BE6054819}" type="slidenum">
              <a:rPr lang="en-GB" altLang="en-IL"/>
              <a:pPr eaLnBrk="1" hangingPunct="1"/>
              <a:t>2</a:t>
            </a:fld>
            <a:endParaRPr lang="en-GB" altLang="en-IL"/>
          </a:p>
        </p:txBody>
      </p:sp>
      <p:sp>
        <p:nvSpPr>
          <p:cNvPr id="44035" name="Rectangle 2">
            <a:extLst>
              <a:ext uri="{FF2B5EF4-FFF2-40B4-BE49-F238E27FC236}">
                <a16:creationId xmlns:a16="http://schemas.microsoft.com/office/drawing/2014/main" id="{C1280C16-624C-4077-A465-1E6ACBB60747}"/>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C630E0E5-62A8-4021-8076-94E4842524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IL">
              <a:latin typeface="Arial" panose="020B0604020202020204" pitchFamily="34" charset="0"/>
            </a:endParaRPr>
          </a:p>
        </p:txBody>
      </p:sp>
    </p:spTree>
    <p:extLst>
      <p:ext uri="{BB962C8B-B14F-4D97-AF65-F5344CB8AC3E}">
        <p14:creationId xmlns:p14="http://schemas.microsoft.com/office/powerpoint/2010/main" val="330967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3AE5FA24-ECD1-4F3B-8AE5-CB1EED264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CF12B5-23C9-4AE6-9A31-3EBAB5D65068}" type="slidenum">
              <a:rPr lang="en-GB" altLang="en-IL"/>
              <a:pPr eaLnBrk="1" hangingPunct="1"/>
              <a:t>14</a:t>
            </a:fld>
            <a:endParaRPr lang="en-GB" altLang="en-IL"/>
          </a:p>
        </p:txBody>
      </p:sp>
      <p:sp>
        <p:nvSpPr>
          <p:cNvPr id="64515" name="Rectangle 2">
            <a:extLst>
              <a:ext uri="{FF2B5EF4-FFF2-40B4-BE49-F238E27FC236}">
                <a16:creationId xmlns:a16="http://schemas.microsoft.com/office/drawing/2014/main" id="{BD07BF58-ED9C-422F-B3CF-565F72543722}"/>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407A36E9-3817-4E01-94A6-754315A5CA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eaLnBrk="1" hangingPunct="1">
              <a:lnSpc>
                <a:spcPct val="90000"/>
              </a:lnSpc>
            </a:pPr>
            <a:r>
              <a:rPr lang="en-GB" altLang="en-IL" sz="1000" b="1">
                <a:latin typeface="Arial" panose="020B0604020202020204" pitchFamily="34" charset="0"/>
              </a:rPr>
              <a:t>Working online creates a wide range of feelings in students (and teachers, as well) and very often it tend to be the experience of isolation. Isolation has two dimensions. One is distance in place (being alone) and the other is psychological (distance in thoughts, feeling alone).</a:t>
            </a:r>
            <a:r>
              <a:rPr lang="en-GB" altLang="en-IL" sz="1000">
                <a:latin typeface="Arial" panose="020B0604020202020204" pitchFamily="34" charset="0"/>
              </a:rPr>
              <a:t> </a:t>
            </a:r>
            <a:endParaRPr lang="en-GB" altLang="en-IL" sz="1000" b="1">
              <a:latin typeface="Arial" panose="020B0604020202020204" pitchFamily="34" charset="0"/>
            </a:endParaRPr>
          </a:p>
          <a:p>
            <a:pPr marL="266700" indent="-266700" eaLnBrk="1" hangingPunct="1">
              <a:lnSpc>
                <a:spcPct val="90000"/>
              </a:lnSpc>
            </a:pPr>
            <a:endParaRPr lang="en-GB" altLang="en-IL" sz="1000" b="1">
              <a:latin typeface="Arial" panose="020B0604020202020204" pitchFamily="34" charset="0"/>
            </a:endParaRPr>
          </a:p>
          <a:p>
            <a:pPr marL="266700" indent="-266700" eaLnBrk="1" hangingPunct="1">
              <a:lnSpc>
                <a:spcPct val="90000"/>
              </a:lnSpc>
            </a:pPr>
            <a:endParaRPr lang="en-GB" altLang="en-IL" sz="1000" b="1">
              <a:latin typeface="Arial" panose="020B0604020202020204" pitchFamily="34" charset="0"/>
            </a:endParaRPr>
          </a:p>
          <a:p>
            <a:pPr marL="266700" indent="-266700" eaLnBrk="1" hangingPunct="1">
              <a:lnSpc>
                <a:spcPct val="90000"/>
              </a:lnSpc>
            </a:pPr>
            <a:r>
              <a:rPr lang="en-GB" altLang="en-IL" sz="1000" b="1">
                <a:latin typeface="Arial" panose="020B0604020202020204" pitchFamily="34" charset="0"/>
              </a:rPr>
              <a:t>5 stages to build an effective online learning community</a:t>
            </a:r>
          </a:p>
          <a:p>
            <a:pPr marL="266700" indent="-266700" eaLnBrk="1" hangingPunct="1">
              <a:lnSpc>
                <a:spcPct val="90000"/>
              </a:lnSpc>
            </a:pPr>
            <a:endParaRPr lang="en-GB" altLang="en-IL" sz="1000" b="1">
              <a:latin typeface="Arial" panose="020B0604020202020204" pitchFamily="34" charset="0"/>
            </a:endParaRPr>
          </a:p>
          <a:p>
            <a:pPr marL="266700" indent="-266700" eaLnBrk="1" hangingPunct="1">
              <a:lnSpc>
                <a:spcPct val="90000"/>
              </a:lnSpc>
            </a:pPr>
            <a:r>
              <a:rPr lang="en-GB" altLang="en-IL" sz="1000" b="1">
                <a:latin typeface="Arial" panose="020B0604020202020204" pitchFamily="34" charset="0"/>
              </a:rPr>
              <a:t>Access &amp; Motivation</a:t>
            </a:r>
            <a:r>
              <a:rPr lang="en-GB" altLang="en-IL" sz="1000">
                <a:latin typeface="Arial" panose="020B0604020202020204" pitchFamily="34" charset="0"/>
              </a:rPr>
              <a:t>. Exploring the technology and motivation building are key issues. The e-moderator helps meeting people and learn the environment. </a:t>
            </a:r>
          </a:p>
          <a:p>
            <a:pPr marL="266700" indent="-266700" eaLnBrk="1" hangingPunct="1">
              <a:lnSpc>
                <a:spcPct val="90000"/>
              </a:lnSpc>
            </a:pPr>
            <a:r>
              <a:rPr lang="en-GB" altLang="en-IL" sz="1000" b="1">
                <a:latin typeface="Arial" panose="020B0604020202020204" pitchFamily="34" charset="0"/>
              </a:rPr>
              <a:t>Socialisation</a:t>
            </a:r>
            <a:r>
              <a:rPr lang="en-GB" altLang="en-IL" sz="1000">
                <a:latin typeface="Arial" panose="020B0604020202020204" pitchFamily="34" charset="0"/>
              </a:rPr>
              <a:t>. Building on the first stage, this stage focuses on social processes and 'community building'. Moderator does bridge building. </a:t>
            </a:r>
          </a:p>
          <a:p>
            <a:pPr marL="266700" indent="-266700" eaLnBrk="1" hangingPunct="1">
              <a:lnSpc>
                <a:spcPct val="90000"/>
              </a:lnSpc>
            </a:pPr>
            <a:r>
              <a:rPr lang="en-GB" altLang="en-IL" sz="1000" b="1">
                <a:latin typeface="Arial" panose="020B0604020202020204" pitchFamily="34" charset="0"/>
              </a:rPr>
              <a:t>Information Exchange.</a:t>
            </a:r>
            <a:r>
              <a:rPr lang="en-GB" altLang="en-IL" sz="1000">
                <a:latin typeface="Arial" panose="020B0604020202020204" pitchFamily="34" charset="0"/>
              </a:rPr>
              <a:t> Information is exchanged and co-operative tasks can be achieved. Interaction happens with contents, other participants and the e-moderator that assists exploration activities. </a:t>
            </a:r>
          </a:p>
          <a:p>
            <a:pPr marL="266700" indent="-266700" eaLnBrk="1" hangingPunct="1">
              <a:lnSpc>
                <a:spcPct val="90000"/>
              </a:lnSpc>
            </a:pPr>
            <a:r>
              <a:rPr lang="en-GB" altLang="en-IL" sz="1000" b="1">
                <a:latin typeface="Arial" panose="020B0604020202020204" pitchFamily="34" charset="0"/>
              </a:rPr>
              <a:t>Knowledge Construction.</a:t>
            </a:r>
            <a:r>
              <a:rPr lang="en-GB" altLang="en-IL" sz="1000">
                <a:latin typeface="Arial" panose="020B0604020202020204" pitchFamily="34" charset="0"/>
              </a:rPr>
              <a:t> Knowledge development and discussion activities become important. Participants start recognizing the value of text-based asynchronous interaction and take control of knowledge construction. </a:t>
            </a:r>
          </a:p>
          <a:p>
            <a:pPr marL="266700" indent="-266700" eaLnBrk="1" hangingPunct="1">
              <a:lnSpc>
                <a:spcPct val="90000"/>
              </a:lnSpc>
            </a:pPr>
            <a:r>
              <a:rPr lang="en-GB" altLang="en-IL" sz="1000" b="1">
                <a:latin typeface="Arial" panose="020B0604020202020204" pitchFamily="34" charset="0"/>
              </a:rPr>
              <a:t>Development.</a:t>
            </a:r>
            <a:r>
              <a:rPr lang="en-GB" altLang="en-IL" sz="1000">
                <a:latin typeface="Arial" panose="020B0604020202020204" pitchFamily="34" charset="0"/>
              </a:rPr>
              <a:t> Participants become responsible for their own learning and that of their group. Ideas are applied to individual contexts. This stage is characterised by reflection and assessment. </a:t>
            </a:r>
          </a:p>
          <a:p>
            <a:pPr marL="266700" indent="-266700" eaLnBrk="1" hangingPunct="1">
              <a:lnSpc>
                <a:spcPct val="90000"/>
              </a:lnSpc>
            </a:pPr>
            <a:r>
              <a:rPr lang="en-GB" altLang="en-IL" sz="1000">
                <a:latin typeface="Arial" panose="020B0604020202020204" pitchFamily="34" charset="0"/>
              </a:rPr>
              <a:t>The 5-stage model is also at the core of Salmon's </a:t>
            </a:r>
            <a:r>
              <a:rPr lang="en-GB" altLang="en-IL" sz="1000">
                <a:latin typeface="Arial" panose="020B0604020202020204" pitchFamily="34" charset="0"/>
                <a:hlinkClick r:id="rId3" tooltip="E-tivity"/>
              </a:rPr>
              <a:t>e-tivity</a:t>
            </a:r>
            <a:r>
              <a:rPr lang="en-GB" altLang="en-IL" sz="1000">
                <a:latin typeface="Arial" panose="020B0604020202020204" pitchFamily="34" charset="0"/>
              </a:rPr>
              <a:t> frameworks for enhancing active and participative online learning by individuals and groups and to create an effective cyber community </a:t>
            </a:r>
          </a:p>
        </p:txBody>
      </p:sp>
    </p:spTree>
    <p:extLst>
      <p:ext uri="{BB962C8B-B14F-4D97-AF65-F5344CB8AC3E}">
        <p14:creationId xmlns:p14="http://schemas.microsoft.com/office/powerpoint/2010/main" val="412976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121e18a469_3_56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121e18a469_3_5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22"/>
              </a:lnSpc>
              <a:spcBef>
                <a:spcPts val="400"/>
              </a:spcBef>
              <a:spcAft>
                <a:spcPts val="0"/>
              </a:spcAft>
              <a:buNone/>
            </a:pPr>
            <a:r>
              <a:rPr lang="en-US" sz="1100" b="0" i="0" u="none" strike="noStrike" cap="none" dirty="0">
                <a:solidFill>
                  <a:srgbClr val="000000"/>
                </a:solidFill>
                <a:effectLst/>
                <a:highlight>
                  <a:srgbClr val="FFFFFF"/>
                </a:highlight>
                <a:latin typeface="Arial"/>
                <a:ea typeface="Arial"/>
                <a:cs typeface="Arial"/>
                <a:sym typeface="Arial"/>
              </a:rPr>
              <a:t>https://goo.gl/TnokD4  </a:t>
            </a:r>
            <a:endParaRPr sz="1800" b="1" dirty="0">
              <a:highlight>
                <a:srgbClr val="FFFFFF"/>
              </a:highlight>
              <a:latin typeface="Tahoma"/>
              <a:ea typeface="Tahoma"/>
              <a:cs typeface="Tahoma"/>
              <a:sym typeface="Tahoma"/>
            </a:endParaRPr>
          </a:p>
          <a:p>
            <a:pPr marL="0" lvl="0" indent="0" algn="l" rtl="0">
              <a:lnSpc>
                <a:spcPct val="120022"/>
              </a:lnSpc>
              <a:spcBef>
                <a:spcPts val="0"/>
              </a:spcBef>
              <a:spcAft>
                <a:spcPts val="0"/>
              </a:spcAft>
              <a:buClr>
                <a:schemeClr val="dk1"/>
              </a:buClr>
              <a:buSzPts val="1100"/>
              <a:buFont typeface="Arial"/>
              <a:buNone/>
            </a:pPr>
            <a:endParaRPr sz="1800" b="1" dirty="0">
              <a:highlight>
                <a:srgbClr val="FFFFFF"/>
              </a:highlight>
              <a:latin typeface="Tahoma"/>
              <a:ea typeface="Tahoma"/>
              <a:cs typeface="Tahoma"/>
              <a:sym typeface="Tahoma"/>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4221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sz="1200" b="1" i="0" kern="1200" dirty="0" smtClean="0">
                <a:solidFill>
                  <a:schemeClr val="tx1"/>
                </a:solidFill>
                <a:effectLst/>
                <a:latin typeface="+mn-lt"/>
                <a:ea typeface="+mn-ea"/>
                <a:cs typeface="+mn-cs"/>
              </a:rPr>
              <a:t>Digital literacy</a:t>
            </a:r>
            <a:r>
              <a:rPr lang="en-US" sz="1200" b="0" i="0" kern="1200" dirty="0" smtClean="0">
                <a:solidFill>
                  <a:schemeClr val="tx1"/>
                </a:solidFill>
                <a:effectLst/>
                <a:latin typeface="+mn-lt"/>
                <a:ea typeface="+mn-ea"/>
                <a:cs typeface="+mn-cs"/>
              </a:rPr>
              <a:t> refers to an individual's ability to find, evaluate, produce and communicate clear information through writing and other forms of communication on various digital platforms. Digital literacy showcases an individual's grammar, computer, writing, and typing skills on platforms, such as, social media sites and blog sites</a:t>
            </a:r>
            <a:endParaRPr lang="" dirty="0"/>
          </a:p>
        </p:txBody>
      </p:sp>
      <p:sp>
        <p:nvSpPr>
          <p:cNvPr id="4" name="מציין מיקום של מספר שקופית 3"/>
          <p:cNvSpPr>
            <a:spLocks noGrp="1"/>
          </p:cNvSpPr>
          <p:nvPr>
            <p:ph type="sldNum" sz="quarter" idx="10"/>
          </p:nvPr>
        </p:nvSpPr>
        <p:spPr/>
        <p:txBody>
          <a:bodyPr/>
          <a:lstStyle/>
          <a:p>
            <a:fld id="{8B8A1356-4AF0-457B-843E-5ED41B15ACFC}" type="slidenum">
              <a:rPr lang="en-GB" smtClean="0"/>
              <a:t>17</a:t>
            </a:fld>
            <a:endParaRPr lang="en-GB"/>
          </a:p>
        </p:txBody>
      </p:sp>
    </p:spTree>
    <p:extLst>
      <p:ext uri="{BB962C8B-B14F-4D97-AF65-F5344CB8AC3E}">
        <p14:creationId xmlns:p14="http://schemas.microsoft.com/office/powerpoint/2010/main" val="340249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9C8EC2A5-48EC-439F-88DA-4EC5922C0C99}" type="slidenum">
              <a:rPr lang="es-ES" smtClean="0"/>
              <a:pPr>
                <a:defRPr/>
              </a:pPr>
              <a:t>18</a:t>
            </a:fld>
            <a:endParaRPr lang="es-ES"/>
          </a:p>
        </p:txBody>
      </p:sp>
    </p:spTree>
    <p:extLst>
      <p:ext uri="{BB962C8B-B14F-4D97-AF65-F5344CB8AC3E}">
        <p14:creationId xmlns:p14="http://schemas.microsoft.com/office/powerpoint/2010/main" val="281487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 dirty="0"/>
          </a:p>
        </p:txBody>
      </p:sp>
      <p:sp>
        <p:nvSpPr>
          <p:cNvPr id="4" name="מציין מיקום של מספר שקופית 3"/>
          <p:cNvSpPr>
            <a:spLocks noGrp="1"/>
          </p:cNvSpPr>
          <p:nvPr>
            <p:ph type="sldNum" sz="quarter" idx="10"/>
          </p:nvPr>
        </p:nvSpPr>
        <p:spPr/>
        <p:txBody>
          <a:bodyPr/>
          <a:lstStyle/>
          <a:p>
            <a:fld id="{8B8A1356-4AF0-457B-843E-5ED41B15ACFC}" type="slidenum">
              <a:rPr lang="en-GB" smtClean="0"/>
              <a:t>19</a:t>
            </a:fld>
            <a:endParaRPr lang="en-GB"/>
          </a:p>
        </p:txBody>
      </p:sp>
    </p:spTree>
    <p:extLst>
      <p:ext uri="{BB962C8B-B14F-4D97-AF65-F5344CB8AC3E}">
        <p14:creationId xmlns:p14="http://schemas.microsoft.com/office/powerpoint/2010/main" val="7532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62BF9CF2-C95C-42D7-AE4E-5FBECA40AB2A}" type="slidenum">
              <a:rPr lang="es-ES" smtClean="0"/>
              <a:pPr>
                <a:defRPr/>
              </a:pPr>
              <a:t>20</a:t>
            </a:fld>
            <a:endParaRPr lang="es-ES"/>
          </a:p>
        </p:txBody>
      </p:sp>
    </p:spTree>
    <p:extLst>
      <p:ext uri="{BB962C8B-B14F-4D97-AF65-F5344CB8AC3E}">
        <p14:creationId xmlns:p14="http://schemas.microsoft.com/office/powerpoint/2010/main" val="3693059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121e18a469_3_28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0" name="Google Shape;1660;g121e18a469_3_28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GB" sz="1200">
                <a:solidFill>
                  <a:schemeClr val="dk1"/>
                </a:solidFill>
                <a:latin typeface="Calibri"/>
                <a:ea typeface="Calibri"/>
                <a:cs typeface="Calibri"/>
                <a:sym typeface="Calibri"/>
              </a:rPr>
              <a:t>להכניס מסמך שיתופי - לעבודה</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8924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r>
              <a:rPr lang="en-US" dirty="0"/>
              <a:t>https://www.eztalks.com/online-education/advantages-of-collaborative-learning.html </a:t>
            </a:r>
            <a:endParaRPr lang="en-IL" dirty="0"/>
          </a:p>
        </p:txBody>
      </p:sp>
    </p:spTree>
    <p:extLst>
      <p:ext uri="{BB962C8B-B14F-4D97-AF65-F5344CB8AC3E}">
        <p14:creationId xmlns:p14="http://schemas.microsoft.com/office/powerpoint/2010/main" val="100578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pPr eaLnBrk="1" hangingPunct="1">
              <a:lnSpc>
                <a:spcPct val="80000"/>
              </a:lnSpc>
            </a:pPr>
            <a:r>
              <a:rPr lang="en-GB" altLang="en-IL" sz="1100" dirty="0">
                <a:latin typeface="Arial" panose="020B0604020202020204" pitchFamily="34" charset="0"/>
              </a:rPr>
              <a:t>Since we use collaborative learning to help students learn more effectively it is important to consider teaching strategies that go beyond a mere mastery of  content and ideas.    Collaborative learning promotes and educational agenda that encompasses several intertwined rationales</a:t>
            </a:r>
          </a:p>
          <a:p>
            <a:pPr eaLnBrk="1" hangingPunct="1">
              <a:lnSpc>
                <a:spcPct val="80000"/>
              </a:lnSpc>
            </a:pPr>
            <a:endParaRPr lang="en-GB" altLang="en-IL" sz="1100" dirty="0">
              <a:latin typeface="Arial" panose="020B0604020202020204" pitchFamily="34" charset="0"/>
            </a:endParaRPr>
          </a:p>
          <a:p>
            <a:pPr eaLnBrk="1" hangingPunct="1">
              <a:lnSpc>
                <a:spcPct val="80000"/>
              </a:lnSpc>
            </a:pPr>
            <a:r>
              <a:rPr lang="en-GB" altLang="en-IL" sz="1100" b="1" dirty="0">
                <a:latin typeface="Arial" panose="020B0604020202020204" pitchFamily="34" charset="0"/>
              </a:rPr>
              <a:t>Involvement –</a:t>
            </a:r>
            <a:r>
              <a:rPr lang="en-GB" altLang="en-IL" sz="1100" dirty="0">
                <a:latin typeface="Arial" panose="020B0604020202020204" pitchFamily="34" charset="0"/>
              </a:rPr>
              <a:t> by its very nature collaborative learning is both socially and intellectually involving.    Research has shown that it makes a significant difference in student performance and subsequently student retention.      </a:t>
            </a:r>
          </a:p>
          <a:p>
            <a:pPr eaLnBrk="1" hangingPunct="1">
              <a:lnSpc>
                <a:spcPct val="80000"/>
              </a:lnSpc>
            </a:pPr>
            <a:r>
              <a:rPr lang="en-GB" altLang="en-IL" sz="1100" b="1" dirty="0">
                <a:latin typeface="Arial" panose="020B0604020202020204" pitchFamily="34" charset="0"/>
              </a:rPr>
              <a:t>Cooperation and teamwork – </a:t>
            </a:r>
            <a:r>
              <a:rPr lang="en-GB" altLang="en-IL" sz="1100" dirty="0">
                <a:latin typeface="Arial" panose="020B0604020202020204" pitchFamily="34" charset="0"/>
              </a:rPr>
              <a:t>In collaborative activities students inevitably encounter difference and have to work to recognise and deal with it.  This helps build a community of learners.</a:t>
            </a:r>
          </a:p>
          <a:p>
            <a:pPr eaLnBrk="1" hangingPunct="1">
              <a:lnSpc>
                <a:spcPct val="80000"/>
              </a:lnSpc>
            </a:pPr>
            <a:r>
              <a:rPr lang="en-GB" altLang="en-IL" sz="1100" b="1" dirty="0">
                <a:latin typeface="Arial" panose="020B0604020202020204" pitchFamily="34" charset="0"/>
              </a:rPr>
              <a:t>Community – </a:t>
            </a:r>
            <a:r>
              <a:rPr lang="en-GB" altLang="en-IL" sz="1100" dirty="0">
                <a:latin typeface="Arial" panose="020B0604020202020204" pitchFamily="34" charset="0"/>
              </a:rPr>
              <a:t>Habits of participation and responsibility to a subject/classroom community can help in the broader communities.    Collaborative learning encourages students to develop an active voice in shaping their ideas and values and also developing a sensitive ear to the views and opinions of </a:t>
            </a:r>
            <a:r>
              <a:rPr lang="en-GB" altLang="en-IL" sz="1100" dirty="0" err="1">
                <a:latin typeface="Arial" panose="020B0604020202020204" pitchFamily="34" charset="0"/>
              </a:rPr>
              <a:t>thers</a:t>
            </a:r>
            <a:r>
              <a:rPr lang="en-GB" altLang="en-IL" sz="1100" dirty="0">
                <a:latin typeface="Arial" panose="020B0604020202020204" pitchFamily="34" charset="0"/>
              </a:rPr>
              <a:t>.</a:t>
            </a:r>
          </a:p>
          <a:p>
            <a:pPr eaLnBrk="1" hangingPunct="1">
              <a:lnSpc>
                <a:spcPct val="80000"/>
              </a:lnSpc>
            </a:pPr>
            <a:r>
              <a:rPr lang="en-GB" altLang="en-IL" sz="1100" dirty="0">
                <a:latin typeface="Arial" panose="020B0604020202020204" pitchFamily="34" charset="0"/>
              </a:rPr>
              <a:t>In the hands of an expert rope maker loose strands can be skilfully woven together to form a rope with greater strength and durability.  The same can be said of a committed and creative lecturer.  </a:t>
            </a:r>
          </a:p>
          <a:p>
            <a:endParaRPr lang="en-IL" dirty="0"/>
          </a:p>
        </p:txBody>
      </p:sp>
    </p:spTree>
    <p:extLst>
      <p:ext uri="{BB962C8B-B14F-4D97-AF65-F5344CB8AC3E}">
        <p14:creationId xmlns:p14="http://schemas.microsoft.com/office/powerpoint/2010/main" val="243021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7830DBE-5578-41D1-894A-B3E7C92B4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5EA6A3-BA3E-48C8-A0F8-9E9AD00DBE22}" type="slidenum">
              <a:rPr lang="en-GB" altLang="en-IL"/>
              <a:pPr eaLnBrk="1" hangingPunct="1"/>
              <a:t>4</a:t>
            </a:fld>
            <a:endParaRPr lang="en-GB" altLang="en-IL"/>
          </a:p>
        </p:txBody>
      </p:sp>
      <p:sp>
        <p:nvSpPr>
          <p:cNvPr id="46083" name="Rectangle 2">
            <a:extLst>
              <a:ext uri="{FF2B5EF4-FFF2-40B4-BE49-F238E27FC236}">
                <a16:creationId xmlns:a16="http://schemas.microsoft.com/office/drawing/2014/main" id="{3ACF61C0-890E-42BD-9FE6-5699235BE6E2}"/>
              </a:ext>
            </a:extLst>
          </p:cNvPr>
          <p:cNvSpPr>
            <a:spLocks noGrp="1" noRot="1" noChangeAspect="1" noChangeArrowheads="1" noTextEdit="1"/>
          </p:cNvSpPr>
          <p:nvPr>
            <p:ph type="sldImg"/>
          </p:nvPr>
        </p:nvSpPr>
        <p:spPr>
          <a:xfrm>
            <a:off x="1143000" y="685800"/>
            <a:ext cx="4572000" cy="3429000"/>
          </a:xfrm>
          <a:ln/>
        </p:spPr>
      </p:sp>
      <p:sp>
        <p:nvSpPr>
          <p:cNvPr id="46084" name="Rectangle 3">
            <a:extLst>
              <a:ext uri="{FF2B5EF4-FFF2-40B4-BE49-F238E27FC236}">
                <a16:creationId xmlns:a16="http://schemas.microsoft.com/office/drawing/2014/main" id="{4576C1BA-3659-4F6A-B666-7196BEB696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IL">
                <a:latin typeface="Arial" panose="020B0604020202020204" pitchFamily="34" charset="0"/>
              </a:rPr>
              <a:t>Cooperative efforts result in participants striving for mutual benefit so that all group members:</a:t>
            </a:r>
          </a:p>
          <a:p>
            <a:pPr eaLnBrk="1" hangingPunct="1"/>
            <a:endParaRPr lang="en-GB" altLang="en-IL">
              <a:latin typeface="Arial" panose="020B0604020202020204" pitchFamily="34" charset="0"/>
            </a:endParaRPr>
          </a:p>
          <a:p>
            <a:pPr eaLnBrk="1" hangingPunct="1"/>
            <a:r>
              <a:rPr lang="en-GB" altLang="en-IL" b="1">
                <a:latin typeface="Arial" panose="020B0604020202020204" pitchFamily="34" charset="0"/>
              </a:rPr>
              <a:t>gain from each other's efforts</a:t>
            </a:r>
            <a:r>
              <a:rPr lang="en-GB" altLang="en-IL">
                <a:latin typeface="Arial" panose="020B0604020202020204" pitchFamily="34" charset="0"/>
              </a:rPr>
              <a:t>. (Your success benefits me and my success benefits you.) </a:t>
            </a:r>
          </a:p>
          <a:p>
            <a:pPr eaLnBrk="1" hangingPunct="1"/>
            <a:r>
              <a:rPr lang="en-GB" altLang="en-IL" b="1">
                <a:latin typeface="Arial" panose="020B0604020202020204" pitchFamily="34" charset="0"/>
              </a:rPr>
              <a:t>recognize that all group members share a common fate</a:t>
            </a:r>
            <a:r>
              <a:rPr lang="en-GB" altLang="en-IL">
                <a:latin typeface="Arial" panose="020B0604020202020204" pitchFamily="34" charset="0"/>
              </a:rPr>
              <a:t>. (We all sink or swim together here.) </a:t>
            </a:r>
          </a:p>
          <a:p>
            <a:pPr eaLnBrk="1" hangingPunct="1"/>
            <a:endParaRPr lang="en-GB" altLang="en-IL">
              <a:latin typeface="Arial" panose="020B0604020202020204" pitchFamily="34" charset="0"/>
            </a:endParaRPr>
          </a:p>
          <a:p>
            <a:pPr eaLnBrk="1" hangingPunct="1"/>
            <a:r>
              <a:rPr lang="en-GB" altLang="en-IL" b="1">
                <a:latin typeface="Arial" panose="020B0604020202020204" pitchFamily="34" charset="0"/>
              </a:rPr>
              <a:t>know that one's performance is mutually caused by oneself and one's team members</a:t>
            </a:r>
            <a:r>
              <a:rPr lang="en-GB" altLang="en-IL">
                <a:latin typeface="Arial" panose="020B0604020202020204" pitchFamily="34" charset="0"/>
              </a:rPr>
              <a:t>. (We can not do it without you.) </a:t>
            </a:r>
          </a:p>
          <a:p>
            <a:pPr eaLnBrk="1" hangingPunct="1"/>
            <a:endParaRPr lang="en-GB" altLang="en-IL">
              <a:latin typeface="Arial" panose="020B0604020202020204" pitchFamily="34" charset="0"/>
            </a:endParaRPr>
          </a:p>
          <a:p>
            <a:pPr eaLnBrk="1" hangingPunct="1"/>
            <a:r>
              <a:rPr lang="en-GB" altLang="en-IL" b="1">
                <a:latin typeface="Arial" panose="020B0604020202020204" pitchFamily="34" charset="0"/>
              </a:rPr>
              <a:t>feel proud and jointly celebrate when a group member is recognized for achievement</a:t>
            </a:r>
            <a:r>
              <a:rPr lang="en-GB" altLang="en-IL">
                <a:latin typeface="Arial" panose="020B0604020202020204" pitchFamily="34" charset="0"/>
              </a:rPr>
              <a:t>. (We all congratulate you on your accomplishment!). </a:t>
            </a:r>
          </a:p>
          <a:p>
            <a:pPr eaLnBrk="1" hangingPunct="1"/>
            <a:endParaRPr lang="en-GB" altLang="en-IL">
              <a:latin typeface="Arial" panose="020B0604020202020204" pitchFamily="34" charset="0"/>
            </a:endParaRPr>
          </a:p>
        </p:txBody>
      </p:sp>
    </p:spTree>
    <p:extLst>
      <p:ext uri="{BB962C8B-B14F-4D97-AF65-F5344CB8AC3E}">
        <p14:creationId xmlns:p14="http://schemas.microsoft.com/office/powerpoint/2010/main" val="403555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8DC55D2-DD2D-46F7-8134-2AFA79EE5D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080743-19C2-491B-95B4-07610281C185}" type="slidenum">
              <a:rPr lang="en-GB" altLang="en-IL"/>
              <a:pPr eaLnBrk="1" hangingPunct="1"/>
              <a:t>5</a:t>
            </a:fld>
            <a:endParaRPr lang="en-GB" altLang="en-IL"/>
          </a:p>
        </p:txBody>
      </p:sp>
      <p:sp>
        <p:nvSpPr>
          <p:cNvPr id="47107" name="Rectangle 2">
            <a:extLst>
              <a:ext uri="{FF2B5EF4-FFF2-40B4-BE49-F238E27FC236}">
                <a16:creationId xmlns:a16="http://schemas.microsoft.com/office/drawing/2014/main" id="{099F9F49-B4D0-44F5-8429-9EB1D8B35EA8}"/>
              </a:ext>
            </a:extLst>
          </p:cNvPr>
          <p:cNvSpPr>
            <a:spLocks noGrp="1" noRot="1" noChangeAspect="1" noChangeArrowheads="1" noTextEdit="1"/>
          </p:cNvSpPr>
          <p:nvPr>
            <p:ph type="sldImg"/>
          </p:nvPr>
        </p:nvSpPr>
        <p:spPr>
          <a:xfrm>
            <a:off x="1143000" y="685800"/>
            <a:ext cx="4572000" cy="3429000"/>
          </a:xfrm>
          <a:ln/>
        </p:spPr>
      </p:sp>
      <p:sp>
        <p:nvSpPr>
          <p:cNvPr id="47108" name="Rectangle 3">
            <a:extLst>
              <a:ext uri="{FF2B5EF4-FFF2-40B4-BE49-F238E27FC236}">
                <a16:creationId xmlns:a16="http://schemas.microsoft.com/office/drawing/2014/main" id="{98CAFCDA-EC83-46C7-8D4B-6F97916A98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IL">
              <a:latin typeface="Arial" panose="020B0604020202020204" pitchFamily="34" charset="0"/>
            </a:endParaRPr>
          </a:p>
        </p:txBody>
      </p:sp>
    </p:spTree>
    <p:extLst>
      <p:ext uri="{BB962C8B-B14F-4D97-AF65-F5344CB8AC3E}">
        <p14:creationId xmlns:p14="http://schemas.microsoft.com/office/powerpoint/2010/main" val="226977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3EE1579-5E74-4559-B647-4A9A42CB6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2E566D-FBD4-48F0-A225-F8A728864A38}" type="slidenum">
              <a:rPr lang="en-GB" altLang="en-IL"/>
              <a:pPr eaLnBrk="1" hangingPunct="1"/>
              <a:t>6</a:t>
            </a:fld>
            <a:endParaRPr lang="en-GB" altLang="en-IL"/>
          </a:p>
        </p:txBody>
      </p:sp>
      <p:sp>
        <p:nvSpPr>
          <p:cNvPr id="37891" name="Rectangle 2">
            <a:extLst>
              <a:ext uri="{FF2B5EF4-FFF2-40B4-BE49-F238E27FC236}">
                <a16:creationId xmlns:a16="http://schemas.microsoft.com/office/drawing/2014/main" id="{2392321A-DA58-4ED9-883B-94F358D1136D}"/>
              </a:ext>
            </a:extLst>
          </p:cNvPr>
          <p:cNvSpPr>
            <a:spLocks noGrp="1" noRot="1" noChangeAspect="1" noChangeArrowheads="1" noTextEdit="1"/>
          </p:cNvSpPr>
          <p:nvPr>
            <p:ph type="sldImg"/>
          </p:nvPr>
        </p:nvSpPr>
        <p:spPr>
          <a:xfrm>
            <a:off x="1143000" y="685800"/>
            <a:ext cx="4572000" cy="3429000"/>
          </a:xfrm>
          <a:ln/>
        </p:spPr>
      </p:sp>
      <p:sp>
        <p:nvSpPr>
          <p:cNvPr id="37892" name="Rectangle 3">
            <a:extLst>
              <a:ext uri="{FF2B5EF4-FFF2-40B4-BE49-F238E27FC236}">
                <a16:creationId xmlns:a16="http://schemas.microsoft.com/office/drawing/2014/main" id="{04D47536-9D32-4272-A245-8E79159A3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IL">
              <a:latin typeface="Arial" panose="020B0604020202020204" pitchFamily="34" charset="0"/>
            </a:endParaRPr>
          </a:p>
        </p:txBody>
      </p:sp>
    </p:spTree>
    <p:extLst>
      <p:ext uri="{BB962C8B-B14F-4D97-AF65-F5344CB8AC3E}">
        <p14:creationId xmlns:p14="http://schemas.microsoft.com/office/powerpoint/2010/main" val="401722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27AD35C-FA94-465D-8ED9-41DCDB72A2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803935-0615-4AD2-91D8-C817A319AC56}" type="slidenum">
              <a:rPr lang="en-GB" altLang="en-IL"/>
              <a:pPr eaLnBrk="1" hangingPunct="1"/>
              <a:t>9</a:t>
            </a:fld>
            <a:endParaRPr lang="en-GB" altLang="en-IL"/>
          </a:p>
        </p:txBody>
      </p:sp>
      <p:sp>
        <p:nvSpPr>
          <p:cNvPr id="48131" name="Rectangle 2">
            <a:extLst>
              <a:ext uri="{FF2B5EF4-FFF2-40B4-BE49-F238E27FC236}">
                <a16:creationId xmlns:a16="http://schemas.microsoft.com/office/drawing/2014/main" id="{B26AF940-C702-4C8A-B270-5DFF273A90EF}"/>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00C3A5FA-EBCB-4A65-A5CB-928481398C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IL">
              <a:latin typeface="Arial" panose="020B0604020202020204" pitchFamily="34" charset="0"/>
            </a:endParaRPr>
          </a:p>
        </p:txBody>
      </p:sp>
    </p:spTree>
    <p:extLst>
      <p:ext uri="{BB962C8B-B14F-4D97-AF65-F5344CB8AC3E}">
        <p14:creationId xmlns:p14="http://schemas.microsoft.com/office/powerpoint/2010/main" val="105394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DC63DB6-FA0B-4FB3-9575-4A55344D27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3689C1-934A-455F-8B28-5A48EDC02B5A}" type="slidenum">
              <a:rPr lang="en-GB" altLang="en-IL"/>
              <a:pPr eaLnBrk="1" hangingPunct="1"/>
              <a:t>11</a:t>
            </a:fld>
            <a:endParaRPr lang="en-GB" altLang="en-IL"/>
          </a:p>
        </p:txBody>
      </p:sp>
      <p:sp>
        <p:nvSpPr>
          <p:cNvPr id="52227" name="Rectangle 2">
            <a:extLst>
              <a:ext uri="{FF2B5EF4-FFF2-40B4-BE49-F238E27FC236}">
                <a16:creationId xmlns:a16="http://schemas.microsoft.com/office/drawing/2014/main" id="{330DC505-6E94-4AAA-9CA0-CCDACAE912C8}"/>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6437BF47-C097-45FF-B653-154D936DF1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IL">
                <a:latin typeface="Arial" panose="020B0604020202020204" pitchFamily="34" charset="0"/>
              </a:rPr>
              <a:t>The teacher acts as facilitator, encourages positive interaction and commends achievement</a:t>
            </a:r>
          </a:p>
          <a:p>
            <a:pPr eaLnBrk="1" hangingPunct="1"/>
            <a:endParaRPr lang="en-GB" altLang="en-IL">
              <a:latin typeface="Arial" panose="020B0604020202020204" pitchFamily="34" charset="0"/>
            </a:endParaRPr>
          </a:p>
          <a:p>
            <a:pPr eaLnBrk="1" hangingPunct="1"/>
            <a:r>
              <a:rPr lang="en-GB" altLang="en-IL">
                <a:latin typeface="Arial" panose="020B0604020202020204" pitchFamily="34" charset="0"/>
              </a:rPr>
              <a:t>The group members create dynamics, per responsibility and a combined outcome that is greater than the sum of individual outcomes.</a:t>
            </a:r>
          </a:p>
        </p:txBody>
      </p:sp>
    </p:spTree>
    <p:extLst>
      <p:ext uri="{BB962C8B-B14F-4D97-AF65-F5344CB8AC3E}">
        <p14:creationId xmlns:p14="http://schemas.microsoft.com/office/powerpoint/2010/main" val="213423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07BD9C5-0866-4536-ACB4-73BA404FC4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570AA1-FC05-4338-85DF-20382B681F8F}" type="slidenum">
              <a:rPr lang="en-GB" altLang="en-IL"/>
              <a:pPr eaLnBrk="1" hangingPunct="1"/>
              <a:t>12</a:t>
            </a:fld>
            <a:endParaRPr lang="en-GB" altLang="en-IL"/>
          </a:p>
        </p:txBody>
      </p:sp>
      <p:sp>
        <p:nvSpPr>
          <p:cNvPr id="62467" name="Rectangle 2">
            <a:extLst>
              <a:ext uri="{FF2B5EF4-FFF2-40B4-BE49-F238E27FC236}">
                <a16:creationId xmlns:a16="http://schemas.microsoft.com/office/drawing/2014/main" id="{BC3EDABB-E6D3-4261-8034-1BCE995620EF}"/>
              </a:ext>
            </a:extLst>
          </p:cNvPr>
          <p:cNvSpPr>
            <a:spLocks noGrp="1" noRot="1" noChangeAspect="1" noChangeArrowheads="1" noTextEdit="1"/>
          </p:cNvSpPr>
          <p:nvPr>
            <p:ph type="sldImg"/>
          </p:nvPr>
        </p:nvSpPr>
        <p:spPr>
          <a:xfrm>
            <a:off x="1143000" y="685800"/>
            <a:ext cx="4572000" cy="3429000"/>
          </a:xfrm>
          <a:ln/>
        </p:spPr>
      </p:sp>
      <p:sp>
        <p:nvSpPr>
          <p:cNvPr id="62468" name="Rectangle 3">
            <a:extLst>
              <a:ext uri="{FF2B5EF4-FFF2-40B4-BE49-F238E27FC236}">
                <a16:creationId xmlns:a16="http://schemas.microsoft.com/office/drawing/2014/main" id="{8FC7EF48-D8A2-4AA8-A2FE-FFC7F394AB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IL">
              <a:latin typeface="Arial" panose="020B0604020202020204" pitchFamily="34" charset="0"/>
            </a:endParaRPr>
          </a:p>
        </p:txBody>
      </p:sp>
    </p:spTree>
    <p:extLst>
      <p:ext uri="{BB962C8B-B14F-4D97-AF65-F5344CB8AC3E}">
        <p14:creationId xmlns:p14="http://schemas.microsoft.com/office/powerpoint/2010/main" val="224527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9EA095D-5305-4BAF-BE9A-5C0EE477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F3E9B-780D-42DF-AAED-5DD6B24E0247}" type="slidenum">
              <a:rPr lang="en-GB" altLang="en-IL"/>
              <a:pPr eaLnBrk="1" hangingPunct="1"/>
              <a:t>13</a:t>
            </a:fld>
            <a:endParaRPr lang="en-GB" altLang="en-IL"/>
          </a:p>
        </p:txBody>
      </p:sp>
      <p:sp>
        <p:nvSpPr>
          <p:cNvPr id="63491" name="Rectangle 2">
            <a:extLst>
              <a:ext uri="{FF2B5EF4-FFF2-40B4-BE49-F238E27FC236}">
                <a16:creationId xmlns:a16="http://schemas.microsoft.com/office/drawing/2014/main" id="{BDF41FC2-D9D7-42F0-98A2-BE1C2848C473}"/>
              </a:ext>
            </a:extLst>
          </p:cNvPr>
          <p:cNvSpPr>
            <a:spLocks noGrp="1" noRot="1" noChangeAspect="1" noChangeArrowheads="1" noTextEdit="1"/>
          </p:cNvSpPr>
          <p:nvPr>
            <p:ph type="sldImg"/>
          </p:nvPr>
        </p:nvSpPr>
        <p:spPr>
          <a:xfrm>
            <a:off x="1143000" y="685800"/>
            <a:ext cx="4572000" cy="3429000"/>
          </a:xfrm>
          <a:ln/>
        </p:spPr>
      </p:sp>
      <p:sp>
        <p:nvSpPr>
          <p:cNvPr id="63492" name="Rectangle 3">
            <a:extLst>
              <a:ext uri="{FF2B5EF4-FFF2-40B4-BE49-F238E27FC236}">
                <a16:creationId xmlns:a16="http://schemas.microsoft.com/office/drawing/2014/main" id="{7A4EB121-6502-4B44-BC2D-DB1A6D102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IL" dirty="0">
                <a:latin typeface="Arial" panose="020B0604020202020204" pitchFamily="34" charset="0"/>
              </a:rPr>
              <a:t>With change being the only contestant, increased accountability, the need for cost reduction and higher education driven mainly by market forces we really need to be aware of what we face in the future.   If we embrace the teaching approaches learnt on the PGCHET then any changes to our approaches should be incremental and participatory rather than radical and imposed.</a:t>
            </a:r>
          </a:p>
          <a:p>
            <a:pPr eaLnBrk="1" hangingPunct="1"/>
            <a:endParaRPr lang="en-GB" altLang="en-IL" dirty="0">
              <a:latin typeface="Arial" panose="020B0604020202020204" pitchFamily="34" charset="0"/>
            </a:endParaRPr>
          </a:p>
          <a:p>
            <a:pPr eaLnBrk="1" hangingPunct="1"/>
            <a:r>
              <a:rPr lang="en-GB" altLang="en-IL" dirty="0">
                <a:latin typeface="Arial" panose="020B0604020202020204" pitchFamily="34" charset="0"/>
              </a:rPr>
              <a:t>The best way to predict the future is to invent it.</a:t>
            </a:r>
          </a:p>
        </p:txBody>
      </p:sp>
    </p:spTree>
    <p:extLst>
      <p:ext uri="{BB962C8B-B14F-4D97-AF65-F5344CB8AC3E}">
        <p14:creationId xmlns:p14="http://schemas.microsoft.com/office/powerpoint/2010/main" val="299586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r>
              <a:rPr lang="en-GB" dirty="0" smtClean="0"/>
              <a:t>Online education @ Edinburgh - Google, London – Nov 2012</a:t>
            </a:r>
            <a:endParaRPr lang="en-GB" dirty="0"/>
          </a:p>
        </p:txBody>
      </p:sp>
      <p:sp>
        <p:nvSpPr>
          <p:cNvPr id="6" name="Slide Number Placeholder 5"/>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2065261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MOOCS @ Edinburgh - Google HE Summit, London - 200912</a:t>
            </a:r>
            <a:endParaRPr lang="en-GB"/>
          </a:p>
        </p:txBody>
      </p:sp>
      <p:sp>
        <p:nvSpPr>
          <p:cNvPr id="6" name="Slide Number Placeholder 5"/>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17303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MOOCS @ Edinburgh - Google HE Summit, London - 200912</a:t>
            </a:r>
            <a:endParaRPr lang="en-GB"/>
          </a:p>
        </p:txBody>
      </p:sp>
      <p:sp>
        <p:nvSpPr>
          <p:cNvPr id="6" name="Slide Number Placeholder 5"/>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99644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2"/>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4" y="6333135"/>
            <a:ext cx="548699" cy="524699"/>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val="313220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719263"/>
            <a:ext cx="4038600" cy="4411663"/>
          </a:xfrm>
        </p:spPr>
        <p:txBody>
          <a:bodyPr/>
          <a:lstStyle/>
          <a:p>
            <a:pPr lvl="0"/>
            <a:endParaRPr lang="en-GB" noProof="0"/>
          </a:p>
        </p:txBody>
      </p:sp>
      <p:sp>
        <p:nvSpPr>
          <p:cNvPr id="5" name="Rectangle 5">
            <a:extLst>
              <a:ext uri="{FF2B5EF4-FFF2-40B4-BE49-F238E27FC236}">
                <a16:creationId xmlns:a16="http://schemas.microsoft.com/office/drawing/2014/main" id="{2EDD59CC-8B22-4ED2-A942-D6F7AFE5127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1AE4609-7F6A-4D3F-A66F-B4C3D911FCE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C7FE9252-E87E-417D-9F07-33688BCF391A}"/>
              </a:ext>
            </a:extLst>
          </p:cNvPr>
          <p:cNvSpPr>
            <a:spLocks noGrp="1" noChangeArrowheads="1"/>
          </p:cNvSpPr>
          <p:nvPr>
            <p:ph type="sldNum" sz="quarter" idx="12"/>
          </p:nvPr>
        </p:nvSpPr>
        <p:spPr>
          <a:ln/>
        </p:spPr>
        <p:txBody>
          <a:bodyPr/>
          <a:lstStyle>
            <a:lvl1pPr>
              <a:defRPr/>
            </a:lvl1pPr>
          </a:lstStyle>
          <a:p>
            <a:fld id="{B6C3B7A0-8B3D-4712-8E17-EAD4692EE450}" type="slidenum">
              <a:rPr lang="en-GB" altLang="en-US"/>
              <a:pPr/>
              <a:t>‹#›</a:t>
            </a:fld>
            <a:endParaRPr lang="en-GB" altLang="en-US"/>
          </a:p>
        </p:txBody>
      </p:sp>
    </p:spTree>
    <p:extLst>
      <p:ext uri="{BB962C8B-B14F-4D97-AF65-F5344CB8AC3E}">
        <p14:creationId xmlns:p14="http://schemas.microsoft.com/office/powerpoint/2010/main" val="372352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MOOCS @ Edinburgh - Google HE Summit, London - 200912</a:t>
            </a:r>
            <a:endParaRPr lang="en-GB"/>
          </a:p>
        </p:txBody>
      </p:sp>
      <p:sp>
        <p:nvSpPr>
          <p:cNvPr id="6" name="Slide Number Placeholder 5"/>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230517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MOOCS @ Edinburgh - Google HE Summit, London - 200912</a:t>
            </a:r>
            <a:endParaRPr lang="en-GB"/>
          </a:p>
        </p:txBody>
      </p:sp>
      <p:sp>
        <p:nvSpPr>
          <p:cNvPr id="6" name="Slide Number Placeholder 5"/>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277468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MOOCS @ Edinburgh - Google HE Summit, London - 200912</a:t>
            </a:r>
            <a:endParaRPr lang="en-GB"/>
          </a:p>
        </p:txBody>
      </p:sp>
      <p:sp>
        <p:nvSpPr>
          <p:cNvPr id="7" name="Slide Number Placeholder 6"/>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228605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endParaRPr lang="en-GB"/>
          </a:p>
        </p:txBody>
      </p:sp>
      <p:sp>
        <p:nvSpPr>
          <p:cNvPr id="8" name="Footer Placeholder 7"/>
          <p:cNvSpPr>
            <a:spLocks noGrp="1"/>
          </p:cNvSpPr>
          <p:nvPr>
            <p:ph type="ftr" sz="quarter" idx="11"/>
          </p:nvPr>
        </p:nvSpPr>
        <p:spPr/>
        <p:txBody>
          <a:bodyPr/>
          <a:lstStyle/>
          <a:p>
            <a:r>
              <a:rPr lang="en-GB" smtClean="0"/>
              <a:t>MOOCS @ Edinburgh - Google HE Summit, London - 200912</a:t>
            </a:r>
            <a:endParaRPr lang="en-GB"/>
          </a:p>
        </p:txBody>
      </p:sp>
      <p:sp>
        <p:nvSpPr>
          <p:cNvPr id="9" name="Slide Number Placeholder 8"/>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169035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endParaRPr lang="en-GB"/>
          </a:p>
        </p:txBody>
      </p:sp>
      <p:sp>
        <p:nvSpPr>
          <p:cNvPr id="4" name="Footer Placeholder 3"/>
          <p:cNvSpPr>
            <a:spLocks noGrp="1"/>
          </p:cNvSpPr>
          <p:nvPr>
            <p:ph type="ftr" sz="quarter" idx="11"/>
          </p:nvPr>
        </p:nvSpPr>
        <p:spPr/>
        <p:txBody>
          <a:bodyPr/>
          <a:lstStyle/>
          <a:p>
            <a:r>
              <a:rPr lang="en-GB" smtClean="0"/>
              <a:t>MOOCS @ Edinburgh - Google HE Summit, London - 200912</a:t>
            </a:r>
            <a:endParaRPr lang="en-GB"/>
          </a:p>
        </p:txBody>
      </p:sp>
      <p:sp>
        <p:nvSpPr>
          <p:cNvPr id="5" name="Slide Number Placeholder 4"/>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366932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GB"/>
          </a:p>
        </p:txBody>
      </p:sp>
      <p:sp>
        <p:nvSpPr>
          <p:cNvPr id="3" name="Footer Placeholder 2"/>
          <p:cNvSpPr>
            <a:spLocks noGrp="1"/>
          </p:cNvSpPr>
          <p:nvPr>
            <p:ph type="ftr" sz="quarter" idx="11"/>
          </p:nvPr>
        </p:nvSpPr>
        <p:spPr/>
        <p:txBody>
          <a:bodyPr/>
          <a:lstStyle/>
          <a:p>
            <a:r>
              <a:rPr lang="en-GB" smtClean="0"/>
              <a:t>MOOCS @ Edinburgh - Google HE Summit, London - 200912</a:t>
            </a:r>
            <a:endParaRPr lang="en-GB"/>
          </a:p>
        </p:txBody>
      </p:sp>
      <p:sp>
        <p:nvSpPr>
          <p:cNvPr id="4" name="Slide Number Placeholder 3"/>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247144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MOOCS @ Edinburgh - Google HE Summit, London - 200912</a:t>
            </a:r>
            <a:endParaRPr lang="en-GB"/>
          </a:p>
        </p:txBody>
      </p:sp>
      <p:sp>
        <p:nvSpPr>
          <p:cNvPr id="7" name="Slide Number Placeholder 6"/>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387734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MOOCS @ Edinburgh - Google HE Summit, London - 200912</a:t>
            </a:r>
            <a:endParaRPr lang="en-GB"/>
          </a:p>
        </p:txBody>
      </p:sp>
      <p:sp>
        <p:nvSpPr>
          <p:cNvPr id="7" name="Slide Number Placeholder 6"/>
          <p:cNvSpPr>
            <a:spLocks noGrp="1"/>
          </p:cNvSpPr>
          <p:nvPr>
            <p:ph type="sldNum" sz="quarter" idx="12"/>
          </p:nvPr>
        </p:nvSpPr>
        <p:spPr/>
        <p:txBody>
          <a:bodyPr/>
          <a:lstStyle/>
          <a:p>
            <a:fld id="{5F7D91C4-CFB0-4082-BD76-2E9351A005C1}" type="slidenum">
              <a:rPr lang="en-GB" smtClean="0"/>
              <a:t>‹#›</a:t>
            </a:fld>
            <a:endParaRPr lang="en-GB"/>
          </a:p>
        </p:txBody>
      </p:sp>
    </p:spTree>
    <p:extLst>
      <p:ext uri="{BB962C8B-B14F-4D97-AF65-F5344CB8AC3E}">
        <p14:creationId xmlns:p14="http://schemas.microsoft.com/office/powerpoint/2010/main" val="360348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4932040" y="6525345"/>
            <a:ext cx="4119736" cy="216025"/>
          </a:xfrm>
          <a:prstGeom prst="rect">
            <a:avLst/>
          </a:prstGeom>
        </p:spPr>
        <p:txBody>
          <a:bodyPr vert="horz" lIns="91440" tIns="45720" rIns="91440" bIns="45720" rtlCol="0" anchor="ctr"/>
          <a:lstStyle>
            <a:lvl1pPr algn="r">
              <a:defRPr sz="1100">
                <a:solidFill>
                  <a:schemeClr val="tx1">
                    <a:tint val="75000"/>
                  </a:schemeClr>
                </a:solidFill>
              </a:defRPr>
            </a:lvl1pPr>
          </a:lstStyle>
          <a:p>
            <a:r>
              <a:rPr lang="en-GB" dirty="0" smtClean="0"/>
              <a:t>MOOCS @ Edinburgh - Google HE Summit, London - 200912</a:t>
            </a:r>
            <a:endParaRPr lang="en-GB" dirty="0"/>
          </a:p>
        </p:txBody>
      </p:sp>
      <p:sp>
        <p:nvSpPr>
          <p:cNvPr id="6" name="Slide Number Placeholder 5"/>
          <p:cNvSpPr>
            <a:spLocks noGrp="1"/>
          </p:cNvSpPr>
          <p:nvPr>
            <p:ph type="sldNum" sz="quarter" idx="4"/>
          </p:nvPr>
        </p:nvSpPr>
        <p:spPr>
          <a:xfrm>
            <a:off x="179512" y="6525344"/>
            <a:ext cx="432048" cy="221109"/>
          </a:xfrm>
          <a:prstGeom prst="rect">
            <a:avLst/>
          </a:prstGeom>
        </p:spPr>
        <p:txBody>
          <a:bodyPr vert="horz" lIns="91440" tIns="45720" rIns="91440" bIns="45720" rtlCol="0" anchor="ctr"/>
          <a:lstStyle>
            <a:lvl1pPr algn="l">
              <a:defRPr sz="1100">
                <a:solidFill>
                  <a:schemeClr val="tx1">
                    <a:tint val="75000"/>
                  </a:schemeClr>
                </a:solidFill>
              </a:defRPr>
            </a:lvl1pPr>
          </a:lstStyle>
          <a:p>
            <a:fld id="{5F7D91C4-CFB0-4082-BD76-2E9351A005C1}" type="slidenum">
              <a:rPr lang="en-GB" smtClean="0"/>
              <a:pPr/>
              <a:t>‹#›</a:t>
            </a:fld>
            <a:endParaRPr lang="en-GB" dirty="0"/>
          </a:p>
        </p:txBody>
      </p:sp>
    </p:spTree>
    <p:extLst>
      <p:ext uri="{BB962C8B-B14F-4D97-AF65-F5344CB8AC3E}">
        <p14:creationId xmlns:p14="http://schemas.microsoft.com/office/powerpoint/2010/main" val="7266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tricider.com/brainstorming/3QYBpgMpqhJ" TargetMode="Externa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goo.gl/TnokD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futurelearn.com/courses/grow-from-soil-to-sky/2/regist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edx.org/" TargetMode="External"/><Relationship Id="rId4" Type="http://schemas.openxmlformats.org/officeDocument/2006/relationships/hyperlink" Target="https://www.futurelearn.com/courses/grow-from-soil-to-sk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progeject%20globe&#1499;&#1493;&#1499;&#1489;&#1497;&#1514;.mp4"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emaze.com/@ALZRICL/untitled" TargetMode="Externa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gf9xZkGIm-1jzQamoKLihxFRe-JZk-eL56uRNSF7We4/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prezi.com/view/qkeFIAkhDmHT54qbQEhg/"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849B0B-6B47-4B26-A210-FF50E25F7173}"/>
              </a:ext>
            </a:extLst>
          </p:cNvPr>
          <p:cNvSpPr>
            <a:spLocks noGrp="1"/>
          </p:cNvSpPr>
          <p:nvPr>
            <p:ph type="title"/>
          </p:nvPr>
        </p:nvSpPr>
        <p:spPr>
          <a:xfrm>
            <a:off x="441779" y="357852"/>
            <a:ext cx="8505333" cy="1098738"/>
          </a:xfrm>
        </p:spPr>
        <p:txBody>
          <a:bodyPr>
            <a:normAutofit fontScale="90000"/>
          </a:bodyPr>
          <a:lstStyle/>
          <a:p>
            <a:r>
              <a:rPr lang="en-US" dirty="0" smtClean="0"/>
              <a:t>Digital Science</a:t>
            </a:r>
            <a:br>
              <a:rPr lang="en-US" dirty="0" smtClean="0"/>
            </a:br>
            <a:r>
              <a:rPr lang="en-US" dirty="0" smtClean="0"/>
              <a:t> A Perfect Match in Globe Program</a:t>
            </a:r>
            <a:endParaRPr lang="he-IL" dirty="0"/>
          </a:p>
        </p:txBody>
      </p:sp>
      <p:graphicFrame>
        <p:nvGraphicFramePr>
          <p:cNvPr id="8" name="מציין מיקום תוכן 7">
            <a:extLst>
              <a:ext uri="{FF2B5EF4-FFF2-40B4-BE49-F238E27FC236}">
                <a16:creationId xmlns:a16="http://schemas.microsoft.com/office/drawing/2014/main" id="{41504B95-7AED-4AE8-AE05-549DB90932D3}"/>
              </a:ext>
            </a:extLst>
          </p:cNvPr>
          <p:cNvGraphicFramePr>
            <a:graphicFrameLocks noGrp="1"/>
          </p:cNvGraphicFramePr>
          <p:nvPr>
            <p:ph idx="1"/>
            <p:extLst>
              <p:ext uri="{D42A27DB-BD31-4B8C-83A1-F6EECF244321}">
                <p14:modId xmlns:p14="http://schemas.microsoft.com/office/powerpoint/2010/main" val="3067601837"/>
              </p:ext>
            </p:extLst>
          </p:nvPr>
        </p:nvGraphicFramePr>
        <p:xfrm>
          <a:off x="107504" y="2420888"/>
          <a:ext cx="8667947" cy="390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descr="תוצאת תמונה">
            <a:extLst>
              <a:ext uri="{FF2B5EF4-FFF2-40B4-BE49-F238E27FC236}">
                <a16:creationId xmlns:a16="http://schemas.microsoft.com/office/drawing/2014/main" id="{C1D90242-7663-4F70-8903-A1B859F3A9A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540" r="6405" b="41496"/>
          <a:stretch/>
        </p:blipFill>
        <p:spPr bwMode="auto">
          <a:xfrm>
            <a:off x="-2182122" y="10919867"/>
            <a:ext cx="373037" cy="305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class-central.com/report/app/uploads/2018/06/moocwatch-16-illustration-cro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962" y="2636912"/>
            <a:ext cx="1033976" cy="6886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ª××¦××ª ×ª××× × ×¢×××¨ âªvirtual worldâ¬â"/>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306" y="5301208"/>
            <a:ext cx="1259632" cy="730587"/>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3">
            <a:extLst>
              <a:ext uri="{FF2B5EF4-FFF2-40B4-BE49-F238E27FC236}">
                <a16:creationId xmlns:a16="http://schemas.microsoft.com/office/drawing/2014/main" id="{1FD8AD87-C655-4A73-83C3-2FFD0E00BD20}"/>
              </a:ext>
            </a:extLst>
          </p:cNvPr>
          <p:cNvSpPr/>
          <p:nvPr/>
        </p:nvSpPr>
        <p:spPr>
          <a:xfrm>
            <a:off x="1570898" y="1588756"/>
            <a:ext cx="5741158" cy="646331"/>
          </a:xfrm>
          <a:prstGeom prst="rect">
            <a:avLst/>
          </a:prstGeom>
        </p:spPr>
        <p:txBody>
          <a:bodyPr wrap="square">
            <a:spAutoFit/>
          </a:bodyPr>
          <a:lstStyle/>
          <a:p>
            <a:pPr algn="ctr"/>
            <a:r>
              <a:rPr lang="en-US" b="1" dirty="0" smtClean="0">
                <a:solidFill>
                  <a:srgbClr val="7030A0"/>
                </a:solidFill>
                <a:latin typeface="Noto Sans Hebrew"/>
              </a:rPr>
              <a:t>Dr. Farid </a:t>
            </a:r>
            <a:r>
              <a:rPr lang="en-US" b="1" dirty="0" err="1" smtClean="0">
                <a:solidFill>
                  <a:srgbClr val="7030A0"/>
                </a:solidFill>
                <a:latin typeface="Noto Sans Hebrew"/>
              </a:rPr>
              <a:t>Hamdan</a:t>
            </a:r>
            <a:r>
              <a:rPr lang="en-US" b="1" dirty="0" smtClean="0">
                <a:solidFill>
                  <a:srgbClr val="7030A0"/>
                </a:solidFill>
                <a:latin typeface="Noto Sans Hebrew"/>
              </a:rPr>
              <a:t> –Globe NC  -ISRAEL </a:t>
            </a:r>
            <a:r>
              <a:rPr lang="en-US" dirty="0" smtClean="0">
                <a:latin typeface="Rockwell Extra Bold" panose="02060903040505020403" pitchFamily="18" charset="0"/>
              </a:rPr>
              <a:t>.</a:t>
            </a:r>
          </a:p>
          <a:p>
            <a:pPr algn="ctr"/>
            <a:r>
              <a:rPr lang="en-US" b="1" dirty="0">
                <a:solidFill>
                  <a:srgbClr val="00B050"/>
                </a:solidFill>
                <a:latin typeface="Noto Sans Hebrew"/>
              </a:rPr>
              <a:t>Fredi2811@gmail.com</a:t>
            </a:r>
            <a:endParaRPr lang="en-IL" b="1" dirty="0">
              <a:solidFill>
                <a:srgbClr val="00B050"/>
              </a:solidFill>
              <a:latin typeface="Noto Sans Hebrew"/>
            </a:endParaRPr>
          </a:p>
        </p:txBody>
      </p:sp>
    </p:spTree>
    <p:extLst>
      <p:ext uri="{BB962C8B-B14F-4D97-AF65-F5344CB8AC3E}">
        <p14:creationId xmlns:p14="http://schemas.microsoft.com/office/powerpoint/2010/main" val="295188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one">
            <a:extLst>
              <a:ext uri="{FF2B5EF4-FFF2-40B4-BE49-F238E27FC236}">
                <a16:creationId xmlns:a16="http://schemas.microsoft.com/office/drawing/2014/main" id="{92ADA523-F5E0-4830-84FB-FB88BE675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982" y="958329"/>
            <a:ext cx="6385057" cy="478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00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9FD688A3-F632-4E3F-97A2-44FECDFE9CDC}"/>
              </a:ext>
            </a:extLst>
          </p:cNvPr>
          <p:cNvSpPr>
            <a:spLocks noGrp="1" noChangeArrowheads="1"/>
          </p:cNvSpPr>
          <p:nvPr>
            <p:ph type="title"/>
          </p:nvPr>
        </p:nvSpPr>
        <p:spPr/>
        <p:txBody>
          <a:bodyPr/>
          <a:lstStyle/>
          <a:p>
            <a:pPr eaLnBrk="1" hangingPunct="1"/>
            <a:r>
              <a:rPr lang="en-GB" altLang="en-IL"/>
              <a:t>Group processing</a:t>
            </a:r>
          </a:p>
        </p:txBody>
      </p:sp>
      <p:sp>
        <p:nvSpPr>
          <p:cNvPr id="19459" name="Rectangle 5">
            <a:extLst>
              <a:ext uri="{FF2B5EF4-FFF2-40B4-BE49-F238E27FC236}">
                <a16:creationId xmlns:a16="http://schemas.microsoft.com/office/drawing/2014/main" id="{358D66E9-533F-4499-8475-864118307FBA}"/>
              </a:ext>
            </a:extLst>
          </p:cNvPr>
          <p:cNvSpPr>
            <a:spLocks noGrp="1" noChangeArrowheads="1"/>
          </p:cNvSpPr>
          <p:nvPr>
            <p:ph type="body" sz="half" idx="1"/>
          </p:nvPr>
        </p:nvSpPr>
        <p:spPr>
          <a:xfrm>
            <a:off x="1818085" y="2619375"/>
            <a:ext cx="2857500" cy="3086100"/>
          </a:xfrm>
        </p:spPr>
        <p:txBody>
          <a:bodyPr/>
          <a:lstStyle/>
          <a:p>
            <a:pPr algn="l" rtl="0" eaLnBrk="1" hangingPunct="1">
              <a:lnSpc>
                <a:spcPct val="80000"/>
              </a:lnSpc>
            </a:pPr>
            <a:r>
              <a:rPr lang="en-GB" altLang="en-IL" sz="1650" dirty="0"/>
              <a:t>Group members discuss how well they are achieving their goals and maintaining effective working relationships </a:t>
            </a:r>
          </a:p>
          <a:p>
            <a:pPr algn="l" rtl="0" eaLnBrk="1" hangingPunct="1">
              <a:lnSpc>
                <a:spcPct val="80000"/>
              </a:lnSpc>
            </a:pPr>
            <a:r>
              <a:rPr lang="en-GB" altLang="en-IL" sz="1650" dirty="0"/>
              <a:t>Describe what member actions are helpful and not helpful </a:t>
            </a:r>
          </a:p>
          <a:p>
            <a:pPr algn="l" rtl="0" eaLnBrk="1" hangingPunct="1">
              <a:lnSpc>
                <a:spcPct val="80000"/>
              </a:lnSpc>
            </a:pPr>
            <a:r>
              <a:rPr lang="en-GB" altLang="en-IL" sz="1650" dirty="0"/>
              <a:t>Make decisions about what behaviours to continue or change </a:t>
            </a:r>
          </a:p>
          <a:p>
            <a:pPr algn="l" rtl="0" eaLnBrk="1" hangingPunct="1">
              <a:lnSpc>
                <a:spcPct val="80000"/>
              </a:lnSpc>
            </a:pPr>
            <a:endParaRPr lang="en-GB" altLang="en-IL" sz="1650" dirty="0"/>
          </a:p>
        </p:txBody>
      </p:sp>
      <p:pic>
        <p:nvPicPr>
          <p:cNvPr id="19460" name="Picture 8" descr="winning group">
            <a:extLst>
              <a:ext uri="{FF2B5EF4-FFF2-40B4-BE49-F238E27FC236}">
                <a16:creationId xmlns:a16="http://schemas.microsoft.com/office/drawing/2014/main" id="{F6436BC1-6A28-45C2-BFAF-69B9465C00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3705" y="2578894"/>
            <a:ext cx="2563415" cy="2444354"/>
          </a:xfrm>
          <a:noFill/>
        </p:spPr>
      </p:pic>
    </p:spTree>
    <p:extLst>
      <p:ext uri="{BB962C8B-B14F-4D97-AF65-F5344CB8AC3E}">
        <p14:creationId xmlns:p14="http://schemas.microsoft.com/office/powerpoint/2010/main" val="2801437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638EAFC-3A7E-4D02-9319-6FCB66874044}"/>
              </a:ext>
            </a:extLst>
          </p:cNvPr>
          <p:cNvSpPr>
            <a:spLocks noGrp="1" noChangeArrowheads="1"/>
          </p:cNvSpPr>
          <p:nvPr>
            <p:ph type="title"/>
          </p:nvPr>
        </p:nvSpPr>
        <p:spPr/>
        <p:txBody>
          <a:bodyPr/>
          <a:lstStyle/>
          <a:p>
            <a:pPr eaLnBrk="1" hangingPunct="1"/>
            <a:r>
              <a:rPr lang="en-GB" altLang="en-IL" dirty="0">
                <a:solidFill>
                  <a:srgbClr val="00B050"/>
                </a:solidFill>
              </a:rPr>
              <a:t>Community types</a:t>
            </a:r>
          </a:p>
        </p:txBody>
      </p:sp>
      <p:sp>
        <p:nvSpPr>
          <p:cNvPr id="29699" name="Rectangle 3">
            <a:extLst>
              <a:ext uri="{FF2B5EF4-FFF2-40B4-BE49-F238E27FC236}">
                <a16:creationId xmlns:a16="http://schemas.microsoft.com/office/drawing/2014/main" id="{DCFCE0CA-C9E5-490E-AF35-09267FB1DB86}"/>
              </a:ext>
            </a:extLst>
          </p:cNvPr>
          <p:cNvSpPr>
            <a:spLocks noGrp="1" noChangeArrowheads="1"/>
          </p:cNvSpPr>
          <p:nvPr>
            <p:ph type="body" idx="1"/>
          </p:nvPr>
        </p:nvSpPr>
        <p:spPr>
          <a:xfrm>
            <a:off x="628650" y="2226469"/>
            <a:ext cx="7886700" cy="2124608"/>
          </a:xfrm>
        </p:spPr>
        <p:txBody>
          <a:bodyPr>
            <a:normAutofit fontScale="85000" lnSpcReduction="10000"/>
          </a:bodyPr>
          <a:lstStyle/>
          <a:p>
            <a:pPr algn="l" rtl="0" eaLnBrk="1" hangingPunct="1"/>
            <a:r>
              <a:rPr lang="en-GB" altLang="en-IL" dirty="0"/>
              <a:t>Learning community: </a:t>
            </a:r>
            <a:r>
              <a:rPr lang="en-GB" altLang="en-IL" sz="1950" i="1" dirty="0"/>
              <a:t>focus on learning together, sharing, developing relationships</a:t>
            </a:r>
          </a:p>
          <a:p>
            <a:pPr algn="l" rtl="0" eaLnBrk="1" hangingPunct="1"/>
            <a:r>
              <a:rPr lang="en-GB" altLang="en-IL" dirty="0"/>
              <a:t>Communities of practice: </a:t>
            </a:r>
            <a:r>
              <a:rPr lang="en-GB" altLang="en-IL" sz="1950" i="1" dirty="0"/>
              <a:t>focus on developing professional practice</a:t>
            </a:r>
          </a:p>
          <a:p>
            <a:pPr algn="l" rtl="0" eaLnBrk="1" hangingPunct="1"/>
            <a:r>
              <a:rPr lang="en-GB" altLang="en-IL" dirty="0"/>
              <a:t>Community of enquiry: </a:t>
            </a:r>
            <a:r>
              <a:rPr lang="en-GB" altLang="en-IL" sz="1950" i="1" dirty="0"/>
              <a:t>focus on enquiring about and issue/area</a:t>
            </a:r>
          </a:p>
          <a:p>
            <a:pPr algn="l" rtl="0" eaLnBrk="1" hangingPunct="1"/>
            <a:r>
              <a:rPr lang="en-GB" altLang="en-IL" dirty="0"/>
              <a:t>Knowledge community: </a:t>
            </a:r>
            <a:r>
              <a:rPr lang="en-GB" altLang="en-IL" sz="1950" i="1" dirty="0"/>
              <a:t>focus on developing knowledge</a:t>
            </a:r>
            <a:endParaRPr lang="en-GB" altLang="en-IL" dirty="0"/>
          </a:p>
        </p:txBody>
      </p:sp>
    </p:spTree>
    <p:extLst>
      <p:ext uri="{BB962C8B-B14F-4D97-AF65-F5344CB8AC3E}">
        <p14:creationId xmlns:p14="http://schemas.microsoft.com/office/powerpoint/2010/main" val="68228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52A9EA6-5DFB-4030-889E-E740FD1E9B85}"/>
              </a:ext>
            </a:extLst>
          </p:cNvPr>
          <p:cNvSpPr>
            <a:spLocks noGrp="1" noChangeArrowheads="1"/>
          </p:cNvSpPr>
          <p:nvPr>
            <p:ph type="title"/>
          </p:nvPr>
        </p:nvSpPr>
        <p:spPr/>
        <p:txBody>
          <a:bodyPr/>
          <a:lstStyle/>
          <a:p>
            <a:pPr eaLnBrk="1" hangingPunct="1"/>
            <a:r>
              <a:rPr lang="en-GB" altLang="en-IL" dirty="0">
                <a:solidFill>
                  <a:srgbClr val="00B050"/>
                </a:solidFill>
              </a:rPr>
              <a:t>Cyber communities</a:t>
            </a:r>
          </a:p>
        </p:txBody>
      </p:sp>
      <p:sp>
        <p:nvSpPr>
          <p:cNvPr id="30723" name="Text Box 5">
            <a:extLst>
              <a:ext uri="{FF2B5EF4-FFF2-40B4-BE49-F238E27FC236}">
                <a16:creationId xmlns:a16="http://schemas.microsoft.com/office/drawing/2014/main" id="{4B6EA1BC-61AB-4B31-9199-ED0419BB7F98}"/>
              </a:ext>
            </a:extLst>
          </p:cNvPr>
          <p:cNvSpPr txBox="1">
            <a:spLocks noChangeArrowheads="1"/>
          </p:cNvSpPr>
          <p:nvPr/>
        </p:nvSpPr>
        <p:spPr bwMode="auto">
          <a:xfrm>
            <a:off x="1656160" y="3375423"/>
            <a:ext cx="5886450" cy="197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500" dirty="0"/>
              <a:t>“…the cornerstone of an online community lies in the presence of socially close, strong, intimate ties, the development of trust, shared values and social organisation.</a:t>
            </a:r>
          </a:p>
          <a:p>
            <a:pPr eaLnBrk="1" hangingPunct="1">
              <a:spcBef>
                <a:spcPct val="50000"/>
              </a:spcBef>
            </a:pPr>
            <a:r>
              <a:rPr lang="en-GB" altLang="en-IL" sz="1500" dirty="0"/>
              <a:t>The </a:t>
            </a:r>
            <a:r>
              <a:rPr lang="en-GB" altLang="en-IL" sz="1500" i="1" dirty="0"/>
              <a:t>quality</a:t>
            </a:r>
            <a:r>
              <a:rPr lang="en-GB" altLang="en-IL" sz="1500" dirty="0"/>
              <a:t> of peoples’ relations is an important characteristic  in an online community </a:t>
            </a:r>
          </a:p>
          <a:p>
            <a:pPr eaLnBrk="1" hangingPunct="1">
              <a:spcBef>
                <a:spcPct val="50000"/>
              </a:spcBef>
            </a:pPr>
            <a:endParaRPr lang="en-GB" altLang="en-IL" sz="1500" dirty="0"/>
          </a:p>
          <a:p>
            <a:pPr eaLnBrk="1" hangingPunct="1">
              <a:lnSpc>
                <a:spcPct val="65000"/>
              </a:lnSpc>
              <a:spcBef>
                <a:spcPct val="50000"/>
              </a:spcBef>
            </a:pPr>
            <a:r>
              <a:rPr lang="en-GB" altLang="en-IL" sz="1500" dirty="0"/>
              <a:t> </a:t>
            </a:r>
            <a:r>
              <a:rPr lang="en-GB" altLang="en-IL" sz="1500" dirty="0">
                <a:solidFill>
                  <a:schemeClr val="tx2"/>
                </a:solidFill>
              </a:rPr>
              <a:t>(This will be the modified role of the teacher as an e-moderator!)</a:t>
            </a:r>
          </a:p>
        </p:txBody>
      </p:sp>
      <p:sp>
        <p:nvSpPr>
          <p:cNvPr id="30724" name="Line 7">
            <a:extLst>
              <a:ext uri="{FF2B5EF4-FFF2-40B4-BE49-F238E27FC236}">
                <a16:creationId xmlns:a16="http://schemas.microsoft.com/office/drawing/2014/main" id="{065CC1E3-6CDB-47ED-A99B-41D80528FD26}"/>
              </a:ext>
            </a:extLst>
          </p:cNvPr>
          <p:cNvSpPr>
            <a:spLocks noChangeShapeType="1"/>
          </p:cNvSpPr>
          <p:nvPr/>
        </p:nvSpPr>
        <p:spPr bwMode="auto">
          <a:xfrm>
            <a:off x="2195514" y="2511029"/>
            <a:ext cx="4536281" cy="0"/>
          </a:xfrm>
          <a:prstGeom prst="line">
            <a:avLst/>
          </a:prstGeom>
          <a:noFill/>
          <a:ln w="381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L" sz="1050"/>
          </a:p>
        </p:txBody>
      </p:sp>
      <p:sp>
        <p:nvSpPr>
          <p:cNvPr id="30725" name="Text Box 8">
            <a:extLst>
              <a:ext uri="{FF2B5EF4-FFF2-40B4-BE49-F238E27FC236}">
                <a16:creationId xmlns:a16="http://schemas.microsoft.com/office/drawing/2014/main" id="{3C25ABC3-C4FA-480C-A2B4-D798A66D3F75}"/>
              </a:ext>
            </a:extLst>
          </p:cNvPr>
          <p:cNvSpPr txBox="1">
            <a:spLocks noChangeArrowheads="1"/>
          </p:cNvSpPr>
          <p:nvPr/>
        </p:nvSpPr>
        <p:spPr bwMode="auto">
          <a:xfrm>
            <a:off x="3654029" y="2240756"/>
            <a:ext cx="18359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b="1">
                <a:solidFill>
                  <a:schemeClr val="tx2"/>
                </a:solidFill>
                <a:latin typeface="Tahoma" panose="020B0604030504040204" pitchFamily="34" charset="0"/>
              </a:rPr>
              <a:t>Teaching/learning</a:t>
            </a:r>
          </a:p>
        </p:txBody>
      </p:sp>
      <p:sp>
        <p:nvSpPr>
          <p:cNvPr id="30726" name="Text Box 9">
            <a:extLst>
              <a:ext uri="{FF2B5EF4-FFF2-40B4-BE49-F238E27FC236}">
                <a16:creationId xmlns:a16="http://schemas.microsoft.com/office/drawing/2014/main" id="{6B55C382-AEC8-408C-A1F1-FA5493FE0204}"/>
              </a:ext>
            </a:extLst>
          </p:cNvPr>
          <p:cNvSpPr txBox="1">
            <a:spLocks noChangeArrowheads="1"/>
          </p:cNvSpPr>
          <p:nvPr/>
        </p:nvSpPr>
        <p:spPr bwMode="auto">
          <a:xfrm>
            <a:off x="1818085" y="2726531"/>
            <a:ext cx="59400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b="1" dirty="0">
                <a:solidFill>
                  <a:schemeClr val="tx2"/>
                </a:solidFill>
              </a:rPr>
              <a:t>Face-to-face		       Blended                                                                Online</a:t>
            </a:r>
          </a:p>
        </p:txBody>
      </p:sp>
      <p:sp>
        <p:nvSpPr>
          <p:cNvPr id="30727" name="Line 10">
            <a:extLst>
              <a:ext uri="{FF2B5EF4-FFF2-40B4-BE49-F238E27FC236}">
                <a16:creationId xmlns:a16="http://schemas.microsoft.com/office/drawing/2014/main" id="{796BCAA4-58F7-42F8-8D20-D692A990A0F1}"/>
              </a:ext>
            </a:extLst>
          </p:cNvPr>
          <p:cNvSpPr>
            <a:spLocks noChangeShapeType="1"/>
          </p:cNvSpPr>
          <p:nvPr/>
        </p:nvSpPr>
        <p:spPr bwMode="auto">
          <a:xfrm>
            <a:off x="2764758" y="2872392"/>
            <a:ext cx="1133475"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IL" sz="1050"/>
          </a:p>
        </p:txBody>
      </p:sp>
      <p:sp>
        <p:nvSpPr>
          <p:cNvPr id="30728" name="Line 11">
            <a:extLst>
              <a:ext uri="{FF2B5EF4-FFF2-40B4-BE49-F238E27FC236}">
                <a16:creationId xmlns:a16="http://schemas.microsoft.com/office/drawing/2014/main" id="{56E9864F-AF6E-4D8C-A924-A0160E5EAE32}"/>
              </a:ext>
            </a:extLst>
          </p:cNvPr>
          <p:cNvSpPr>
            <a:spLocks noChangeShapeType="1"/>
          </p:cNvSpPr>
          <p:nvPr/>
        </p:nvSpPr>
        <p:spPr bwMode="auto">
          <a:xfrm>
            <a:off x="4803000" y="2867665"/>
            <a:ext cx="1728788"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IL" sz="1050"/>
          </a:p>
        </p:txBody>
      </p:sp>
      <p:sp>
        <p:nvSpPr>
          <p:cNvPr id="2" name="מלבן 1">
            <a:extLst>
              <a:ext uri="{FF2B5EF4-FFF2-40B4-BE49-F238E27FC236}">
                <a16:creationId xmlns:a16="http://schemas.microsoft.com/office/drawing/2014/main" id="{63C9811C-FEF3-4E04-B48F-ECF56FDBE9A5}"/>
              </a:ext>
            </a:extLst>
          </p:cNvPr>
          <p:cNvSpPr/>
          <p:nvPr/>
        </p:nvSpPr>
        <p:spPr>
          <a:xfrm>
            <a:off x="4338221" y="1871366"/>
            <a:ext cx="4707443" cy="369332"/>
          </a:xfrm>
          <a:prstGeom prst="rect">
            <a:avLst/>
          </a:prstGeom>
        </p:spPr>
        <p:txBody>
          <a:bodyPr wrap="none">
            <a:spAutoFit/>
          </a:bodyPr>
          <a:lstStyle/>
          <a:p>
            <a:r>
              <a:rPr lang="en-US" dirty="0"/>
              <a:t>The best way to predict the future is to invent it.</a:t>
            </a:r>
          </a:p>
        </p:txBody>
      </p:sp>
    </p:spTree>
    <p:extLst>
      <p:ext uri="{BB962C8B-B14F-4D97-AF65-F5344CB8AC3E}">
        <p14:creationId xmlns:p14="http://schemas.microsoft.com/office/powerpoint/2010/main" val="335631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FB5F65C-E40C-4879-B3D6-E3183619A43C}"/>
              </a:ext>
            </a:extLst>
          </p:cNvPr>
          <p:cNvSpPr>
            <a:spLocks noGrp="1" noChangeArrowheads="1"/>
          </p:cNvSpPr>
          <p:nvPr>
            <p:ph type="title"/>
          </p:nvPr>
        </p:nvSpPr>
        <p:spPr/>
        <p:txBody>
          <a:bodyPr/>
          <a:lstStyle/>
          <a:p>
            <a:pPr eaLnBrk="1" hangingPunct="1"/>
            <a:r>
              <a:rPr lang="en-GB" altLang="en-IL" dirty="0">
                <a:solidFill>
                  <a:srgbClr val="00B050"/>
                </a:solidFill>
              </a:rPr>
              <a:t>E-Learning </a:t>
            </a:r>
            <a:r>
              <a:rPr lang="en-GB" altLang="en-IL" sz="1950" dirty="0">
                <a:solidFill>
                  <a:srgbClr val="00B050"/>
                </a:solidFill>
              </a:rPr>
              <a:t>(teacher to moderator)</a:t>
            </a:r>
          </a:p>
        </p:txBody>
      </p:sp>
      <p:pic>
        <p:nvPicPr>
          <p:cNvPr id="31747" name="Picture 4" descr="5stage">
            <a:extLst>
              <a:ext uri="{FF2B5EF4-FFF2-40B4-BE49-F238E27FC236}">
                <a16:creationId xmlns:a16="http://schemas.microsoft.com/office/drawing/2014/main" id="{675019FE-0AB3-4AA4-8623-5362445CE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2294335"/>
            <a:ext cx="4050506" cy="355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a:extLst>
              <a:ext uri="{FF2B5EF4-FFF2-40B4-BE49-F238E27FC236}">
                <a16:creationId xmlns:a16="http://schemas.microsoft.com/office/drawing/2014/main" id="{C9FE7EDD-F82F-4E45-8384-93F68E2FF402}"/>
              </a:ext>
            </a:extLst>
          </p:cNvPr>
          <p:cNvSpPr txBox="1">
            <a:spLocks noChangeArrowheads="1"/>
          </p:cNvSpPr>
          <p:nvPr/>
        </p:nvSpPr>
        <p:spPr bwMode="auto">
          <a:xfrm>
            <a:off x="5760244" y="5588794"/>
            <a:ext cx="18895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IL" sz="1050" b="1"/>
              <a:t>Salmon (2005)</a:t>
            </a:r>
          </a:p>
        </p:txBody>
      </p:sp>
    </p:spTree>
    <p:extLst>
      <p:ext uri="{BB962C8B-B14F-4D97-AF65-F5344CB8AC3E}">
        <p14:creationId xmlns:p14="http://schemas.microsoft.com/office/powerpoint/2010/main" val="288964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F7D91C4-CFB0-4082-BD76-2E9351A005C1}" type="slidenum">
              <a:rPr lang="en-GB" smtClean="0"/>
              <a:t>15</a:t>
            </a:fld>
            <a:endParaRPr lang="en-GB"/>
          </a:p>
        </p:txBody>
      </p:sp>
      <p:sp>
        <p:nvSpPr>
          <p:cNvPr id="7" name="Footer Placeholder 1"/>
          <p:cNvSpPr txBox="1">
            <a:spLocks/>
          </p:cNvSpPr>
          <p:nvPr/>
        </p:nvSpPr>
        <p:spPr>
          <a:xfrm>
            <a:off x="4916760" y="6525344"/>
            <a:ext cx="4119736" cy="2160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rgbClr val="7030A0"/>
                </a:solidFill>
              </a:rPr>
              <a:t>FARID  HAMDAN , Detroit  2019</a:t>
            </a:r>
            <a:endParaRPr lang="en-GB" b="1" dirty="0">
              <a:solidFill>
                <a:srgbClr val="7030A0"/>
              </a:solidFill>
            </a:endParaRPr>
          </a:p>
        </p:txBody>
      </p:sp>
      <p:pic>
        <p:nvPicPr>
          <p:cNvPr id="6" name="Picture 2" descr="MOOC poster mathplour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68" y="692696"/>
            <a:ext cx="7971114"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00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62"/>
          <p:cNvSpPr txBox="1">
            <a:spLocks noGrp="1"/>
          </p:cNvSpPr>
          <p:nvPr>
            <p:ph type="title"/>
          </p:nvPr>
        </p:nvSpPr>
        <p:spPr>
          <a:prstGeom prst="rect">
            <a:avLst/>
          </a:prstGeom>
        </p:spPr>
        <p:txBody>
          <a:bodyPr spcFirstLastPara="1" vert="horz" wrap="square" lIns="68575" tIns="68575" rIns="68575" bIns="68575" rtlCol="0" anchor="b" anchorCtr="0">
            <a:noAutofit/>
          </a:bodyPr>
          <a:lstStyle/>
          <a:p>
            <a:pPr lvl="0" rtl="0"/>
            <a:r>
              <a:rPr lang="en-GB" u="sng" dirty="0">
                <a:solidFill>
                  <a:schemeClr val="hlink"/>
                </a:solidFill>
                <a:hlinkClick r:id="rId3"/>
              </a:rPr>
              <a:t>  </a:t>
            </a:r>
            <a:r>
              <a:rPr lang="en-US" b="0" dirty="0">
                <a:hlinkClick r:id="rId4"/>
              </a:rPr>
              <a:t>https://goo.gl/TnokD4</a:t>
            </a:r>
            <a:r>
              <a:rPr lang="en-US" b="0" dirty="0"/>
              <a:t>              </a:t>
            </a:r>
            <a:r>
              <a:rPr lang="en-GB" u="sng" dirty="0" err="1">
                <a:solidFill>
                  <a:schemeClr val="hlink"/>
                </a:solidFill>
                <a:hlinkClick r:id="rId3"/>
              </a:rPr>
              <a:t>Tricider</a:t>
            </a:r>
            <a:endParaRPr dirty="0"/>
          </a:p>
        </p:txBody>
      </p:sp>
      <p:sp>
        <p:nvSpPr>
          <p:cNvPr id="1685" name="Google Shape;1685;p62"/>
          <p:cNvSpPr txBox="1">
            <a:spLocks noGrp="1"/>
          </p:cNvSpPr>
          <p:nvPr>
            <p:ph type="body" idx="1"/>
          </p:nvPr>
        </p:nvSpPr>
        <p:spPr>
          <a:prstGeom prst="rect">
            <a:avLst/>
          </a:prstGeom>
        </p:spPr>
        <p:txBody>
          <a:bodyPr spcFirstLastPara="1" vert="horz" wrap="square" lIns="68575" tIns="68575" rIns="68575" bIns="68575" rtlCol="0" anchor="t" anchorCtr="0">
            <a:noAutofit/>
          </a:bodyPr>
          <a:lstStyle/>
          <a:p>
            <a:pPr marL="203200" indent="-114300" algn="r">
              <a:buNone/>
            </a:pPr>
            <a:endParaRPr dirty="0"/>
          </a:p>
        </p:txBody>
      </p:sp>
      <p:pic>
        <p:nvPicPr>
          <p:cNvPr id="1686" name="Google Shape;1686;p62"/>
          <p:cNvPicPr preferRelativeResize="0"/>
          <p:nvPr/>
        </p:nvPicPr>
        <p:blipFill>
          <a:blip r:embed="rId5">
            <a:alphaModFix/>
          </a:blip>
          <a:stretch>
            <a:fillRect/>
          </a:stretch>
        </p:blipFill>
        <p:spPr>
          <a:xfrm>
            <a:off x="191325" y="2204101"/>
            <a:ext cx="3373124" cy="3089799"/>
          </a:xfrm>
          <a:prstGeom prst="rect">
            <a:avLst/>
          </a:prstGeom>
          <a:noFill/>
          <a:ln>
            <a:noFill/>
          </a:ln>
        </p:spPr>
      </p:pic>
      <p:pic>
        <p:nvPicPr>
          <p:cNvPr id="1687" name="Google Shape;1687;p62"/>
          <p:cNvPicPr preferRelativeResize="0"/>
          <p:nvPr/>
        </p:nvPicPr>
        <p:blipFill rotWithShape="1">
          <a:blip r:embed="rId6">
            <a:alphaModFix/>
          </a:blip>
          <a:srcRect b="21611"/>
          <a:stretch/>
        </p:blipFill>
        <p:spPr>
          <a:xfrm>
            <a:off x="3617550" y="3428628"/>
            <a:ext cx="5016149" cy="2376636"/>
          </a:xfrm>
          <a:prstGeom prst="rect">
            <a:avLst/>
          </a:prstGeom>
          <a:noFill/>
          <a:ln>
            <a:noFill/>
          </a:ln>
        </p:spPr>
      </p:pic>
      <p:pic>
        <p:nvPicPr>
          <p:cNvPr id="2" name="תמונה 1">
            <a:extLst>
              <a:ext uri="{FF2B5EF4-FFF2-40B4-BE49-F238E27FC236}">
                <a16:creationId xmlns:a16="http://schemas.microsoft.com/office/drawing/2014/main" id="{DF78364A-FC58-4895-BE33-2E5F1BD7E636}"/>
              </a:ext>
            </a:extLst>
          </p:cNvPr>
          <p:cNvPicPr>
            <a:picLocks noChangeAspect="1"/>
          </p:cNvPicPr>
          <p:nvPr/>
        </p:nvPicPr>
        <p:blipFill>
          <a:blip r:embed="rId7"/>
          <a:stretch>
            <a:fillRect/>
          </a:stretch>
        </p:blipFill>
        <p:spPr>
          <a:xfrm>
            <a:off x="3673808" y="1920479"/>
            <a:ext cx="1458846" cy="1535627"/>
          </a:xfrm>
          <a:prstGeom prst="rect">
            <a:avLst/>
          </a:prstGeom>
        </p:spPr>
      </p:pic>
    </p:spTree>
    <p:extLst>
      <p:ext uri="{BB962C8B-B14F-4D97-AF65-F5344CB8AC3E}">
        <p14:creationId xmlns:p14="http://schemas.microsoft.com/office/powerpoint/2010/main" val="56188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76672"/>
            <a:ext cx="8496944" cy="5256584"/>
          </a:xfrm>
        </p:spPr>
        <p:txBody>
          <a:bodyPr>
            <a:normAutofit fontScale="92500" lnSpcReduction="20000"/>
          </a:bodyPr>
          <a:lstStyle/>
          <a:p>
            <a:pPr algn="l"/>
            <a:r>
              <a:rPr lang="en-GB" sz="3000" b="1" dirty="0" smtClean="0">
                <a:solidFill>
                  <a:schemeClr val="tx2"/>
                </a:solidFill>
              </a:rPr>
              <a:t>MOOCs…..</a:t>
            </a:r>
          </a:p>
          <a:p>
            <a:pPr algn="l"/>
            <a:endParaRPr lang="en-GB" sz="1200" b="1" dirty="0">
              <a:solidFill>
                <a:schemeClr val="tx2"/>
              </a:solidFill>
            </a:endParaRPr>
          </a:p>
          <a:p>
            <a:pPr marL="531813" lvl="1" indent="-358775" algn="l">
              <a:lnSpc>
                <a:spcPct val="150000"/>
              </a:lnSpc>
              <a:spcBef>
                <a:spcPts val="0"/>
              </a:spcBef>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are open </a:t>
            </a:r>
            <a:r>
              <a:rPr lang="en-US" sz="2000" dirty="0">
                <a:solidFill>
                  <a:schemeClr val="tx1">
                    <a:lumMod val="75000"/>
                    <a:lumOff val="25000"/>
                  </a:schemeClr>
                </a:solidFill>
                <a:latin typeface="Arial" pitchFamily="34" charset="0"/>
                <a:cs typeface="Arial" pitchFamily="34" charset="0"/>
              </a:rPr>
              <a:t>to anyone – no mandatory </a:t>
            </a:r>
            <a:r>
              <a:rPr lang="en-US" sz="2000" dirty="0" smtClean="0">
                <a:solidFill>
                  <a:schemeClr val="tx1">
                    <a:lumMod val="75000"/>
                    <a:lumOff val="25000"/>
                  </a:schemeClr>
                </a:solidFill>
                <a:latin typeface="Arial" pitchFamily="34" charset="0"/>
                <a:cs typeface="Arial" pitchFamily="34" charset="0"/>
              </a:rPr>
              <a:t>qualifications</a:t>
            </a:r>
          </a:p>
          <a:p>
            <a:pPr marL="531813" lvl="1" indent="-358775" algn="l">
              <a:lnSpc>
                <a:spcPct val="150000"/>
              </a:lnSpc>
              <a:spcBef>
                <a:spcPts val="0"/>
              </a:spcBef>
              <a:buClr>
                <a:schemeClr val="accent4">
                  <a:lumMod val="75000"/>
                </a:schemeClr>
              </a:buClr>
              <a:buFont typeface="Wingdings" pitchFamily="2" charset="2"/>
              <a:buChar char="q"/>
              <a:defRPr/>
            </a:pPr>
            <a:r>
              <a:rPr lang="en-US" sz="2000" dirty="0">
                <a:solidFill>
                  <a:schemeClr val="tx1">
                    <a:lumMod val="75000"/>
                    <a:lumOff val="25000"/>
                  </a:schemeClr>
                </a:solidFill>
                <a:latin typeface="Arial" pitchFamily="34" charset="0"/>
                <a:cs typeface="Arial" pitchFamily="34" charset="0"/>
              </a:rPr>
              <a:t>h</a:t>
            </a:r>
            <a:r>
              <a:rPr lang="en-US" sz="2000" dirty="0" smtClean="0">
                <a:solidFill>
                  <a:schemeClr val="tx1">
                    <a:lumMod val="75000"/>
                    <a:lumOff val="25000"/>
                  </a:schemeClr>
                </a:solidFill>
                <a:latin typeface="Arial" pitchFamily="34" charset="0"/>
                <a:cs typeface="Arial" pitchFamily="34" charset="0"/>
              </a:rPr>
              <a:t>ave no fees for study</a:t>
            </a:r>
          </a:p>
          <a:p>
            <a:pPr marL="531813" lvl="1" indent="-358775" algn="l">
              <a:lnSpc>
                <a:spcPct val="150000"/>
              </a:lnSpc>
              <a:spcBef>
                <a:spcPts val="0"/>
              </a:spcBef>
              <a:buClr>
                <a:schemeClr val="accent4">
                  <a:lumMod val="75000"/>
                </a:schemeClr>
              </a:buClr>
              <a:buFont typeface="Wingdings" pitchFamily="2" charset="2"/>
              <a:buChar char="q"/>
              <a:defRPr/>
            </a:pPr>
            <a:r>
              <a:rPr lang="en-US" sz="2100" dirty="0" smtClean="0">
                <a:solidFill>
                  <a:schemeClr val="tx1">
                    <a:lumMod val="75000"/>
                    <a:lumOff val="25000"/>
                  </a:schemeClr>
                </a:solidFill>
                <a:latin typeface="Arial" pitchFamily="34" charset="0"/>
                <a:cs typeface="Arial" pitchFamily="34" charset="0"/>
              </a:rPr>
              <a:t>Offer </a:t>
            </a:r>
            <a:r>
              <a:rPr lang="en-US" sz="2100" dirty="0">
                <a:solidFill>
                  <a:schemeClr val="tx1">
                    <a:lumMod val="75000"/>
                    <a:lumOff val="25000"/>
                  </a:schemeClr>
                </a:solidFill>
                <a:latin typeface="Arial" pitchFamily="34" charset="0"/>
                <a:cs typeface="Arial" pitchFamily="34" charset="0"/>
              </a:rPr>
              <a:t>a Flexible Learning Schedule</a:t>
            </a:r>
          </a:p>
          <a:p>
            <a:pPr marL="531813" lvl="1" indent="-358775" algn="l">
              <a:lnSpc>
                <a:spcPct val="150000"/>
              </a:lnSpc>
              <a:spcBef>
                <a:spcPts val="0"/>
              </a:spcBef>
              <a:buClr>
                <a:schemeClr val="accent4">
                  <a:lumMod val="75000"/>
                </a:schemeClr>
              </a:buClr>
              <a:buFont typeface="Wingdings" pitchFamily="2" charset="2"/>
              <a:buChar char="q"/>
              <a:defRPr/>
            </a:pPr>
            <a:r>
              <a:rPr lang="en-US" sz="2100" dirty="0" smtClean="0">
                <a:solidFill>
                  <a:schemeClr val="tx1">
                    <a:lumMod val="75000"/>
                    <a:lumOff val="25000"/>
                  </a:schemeClr>
                </a:solidFill>
                <a:latin typeface="Arial" pitchFamily="34" charset="0"/>
                <a:cs typeface="Arial" pitchFamily="34" charset="0"/>
              </a:rPr>
              <a:t>Work </a:t>
            </a:r>
            <a:r>
              <a:rPr lang="en-US" sz="2100" dirty="0">
                <a:solidFill>
                  <a:schemeClr val="tx1">
                    <a:lumMod val="75000"/>
                    <a:lumOff val="25000"/>
                  </a:schemeClr>
                </a:solidFill>
                <a:latin typeface="Arial" pitchFamily="34" charset="0"/>
                <a:cs typeface="Arial" pitchFamily="34" charset="0"/>
              </a:rPr>
              <a:t>together on common goals.</a:t>
            </a:r>
          </a:p>
          <a:p>
            <a:pPr marL="531813" lvl="1" indent="-358775" algn="l">
              <a:lnSpc>
                <a:spcPct val="150000"/>
              </a:lnSpc>
              <a:spcBef>
                <a:spcPts val="0"/>
              </a:spcBef>
              <a:buClr>
                <a:schemeClr val="accent4">
                  <a:lumMod val="75000"/>
                </a:schemeClr>
              </a:buClr>
              <a:buFont typeface="Wingdings" pitchFamily="2" charset="2"/>
              <a:buChar char="q"/>
              <a:defRPr/>
            </a:pPr>
            <a:r>
              <a:rPr lang="en-US" sz="2000" dirty="0">
                <a:solidFill>
                  <a:schemeClr val="tx1">
                    <a:lumMod val="75000"/>
                    <a:lumOff val="25000"/>
                  </a:schemeClr>
                </a:solidFill>
                <a:latin typeface="Arial" pitchFamily="34" charset="0"/>
                <a:cs typeface="Arial" pitchFamily="34" charset="0"/>
              </a:rPr>
              <a:t>h</a:t>
            </a:r>
            <a:r>
              <a:rPr lang="en-US" sz="2000" dirty="0" smtClean="0">
                <a:solidFill>
                  <a:schemeClr val="tx1">
                    <a:lumMod val="75000"/>
                    <a:lumOff val="25000"/>
                  </a:schemeClr>
                </a:solidFill>
                <a:latin typeface="Arial" pitchFamily="34" charset="0"/>
                <a:cs typeface="Arial" pitchFamily="34" charset="0"/>
              </a:rPr>
              <a:t>ave enrolments at start &gt;&gt;&gt; learners at end</a:t>
            </a:r>
          </a:p>
          <a:p>
            <a:pPr marL="531813" lvl="1" indent="-358775" algn="l">
              <a:lnSpc>
                <a:spcPct val="150000"/>
              </a:lnSpc>
              <a:spcBef>
                <a:spcPts val="0"/>
              </a:spcBef>
              <a:buClr>
                <a:schemeClr val="accent4">
                  <a:lumMod val="75000"/>
                </a:schemeClr>
              </a:buClr>
              <a:buFont typeface="Wingdings" pitchFamily="2" charset="2"/>
              <a:buChar char="q"/>
              <a:defRPr/>
            </a:pPr>
            <a:r>
              <a:rPr lang="en-US" sz="2000" dirty="0">
                <a:solidFill>
                  <a:schemeClr val="tx1">
                    <a:lumMod val="75000"/>
                    <a:lumOff val="25000"/>
                  </a:schemeClr>
                </a:solidFill>
                <a:latin typeface="Arial" pitchFamily="34" charset="0"/>
                <a:cs typeface="Arial" pitchFamily="34" charset="0"/>
              </a:rPr>
              <a:t>h</a:t>
            </a:r>
            <a:r>
              <a:rPr lang="en-US" sz="2000" dirty="0" smtClean="0">
                <a:solidFill>
                  <a:schemeClr val="tx1">
                    <a:lumMod val="75000"/>
                    <a:lumOff val="25000"/>
                  </a:schemeClr>
                </a:solidFill>
                <a:latin typeface="Arial" pitchFamily="34" charset="0"/>
                <a:cs typeface="Arial" pitchFamily="34" charset="0"/>
              </a:rPr>
              <a:t>ave learners who are not students of universities</a:t>
            </a:r>
            <a:endParaRPr lang="en-US" sz="2000" dirty="0">
              <a:solidFill>
                <a:schemeClr val="tx1">
                  <a:lumMod val="75000"/>
                  <a:lumOff val="25000"/>
                </a:schemeClr>
              </a:solidFill>
              <a:latin typeface="Arial" pitchFamily="34" charset="0"/>
              <a:cs typeface="Arial" pitchFamily="34" charset="0"/>
            </a:endParaRPr>
          </a:p>
          <a:p>
            <a:pPr marL="531813" lvl="1" indent="-358775" algn="l">
              <a:lnSpc>
                <a:spcPct val="150000"/>
              </a:lnSpc>
              <a:spcBef>
                <a:spcPts val="0"/>
              </a:spcBef>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are </a:t>
            </a:r>
            <a:r>
              <a:rPr lang="en-US" sz="2000" dirty="0">
                <a:solidFill>
                  <a:schemeClr val="tx1">
                    <a:lumMod val="75000"/>
                    <a:lumOff val="25000"/>
                  </a:schemeClr>
                </a:solidFill>
                <a:latin typeface="Arial" pitchFamily="34" charset="0"/>
                <a:cs typeface="Arial" pitchFamily="34" charset="0"/>
              </a:rPr>
              <a:t>fully </a:t>
            </a:r>
            <a:r>
              <a:rPr lang="en-US" sz="2000" dirty="0" smtClean="0">
                <a:solidFill>
                  <a:schemeClr val="tx1">
                    <a:lumMod val="75000"/>
                    <a:lumOff val="25000"/>
                  </a:schemeClr>
                </a:solidFill>
                <a:latin typeface="Arial" pitchFamily="34" charset="0"/>
                <a:cs typeface="Arial" pitchFamily="34" charset="0"/>
              </a:rPr>
              <a:t>online</a:t>
            </a:r>
          </a:p>
          <a:p>
            <a:pPr marL="531813" lvl="1" indent="-358775" algn="l">
              <a:lnSpc>
                <a:spcPct val="150000"/>
              </a:lnSpc>
              <a:spcBef>
                <a:spcPts val="0"/>
              </a:spcBef>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are very lightly tutored &amp; supported</a:t>
            </a:r>
          </a:p>
          <a:p>
            <a:pPr marL="531813" lvl="1" indent="-358775" algn="l">
              <a:lnSpc>
                <a:spcPct val="150000"/>
              </a:lnSpc>
              <a:spcBef>
                <a:spcPts val="0"/>
              </a:spcBef>
              <a:buClr>
                <a:schemeClr val="accent4">
                  <a:lumMod val="75000"/>
                </a:schemeClr>
              </a:buClr>
              <a:buFont typeface="Wingdings" pitchFamily="2" charset="2"/>
              <a:buChar char="q"/>
              <a:defRPr/>
            </a:pPr>
            <a:r>
              <a:rPr lang="en-US" sz="2100" dirty="0">
                <a:solidFill>
                  <a:schemeClr val="tx1">
                    <a:lumMod val="75000"/>
                    <a:lumOff val="25000"/>
                  </a:schemeClr>
                </a:solidFill>
                <a:latin typeface="Arial" pitchFamily="34" charset="0"/>
                <a:cs typeface="Arial" pitchFamily="34" charset="0"/>
              </a:rPr>
              <a:t>Develop  digital literacy  </a:t>
            </a:r>
            <a:r>
              <a:rPr lang="en-US" sz="2100" dirty="0" smtClean="0">
                <a:solidFill>
                  <a:schemeClr val="tx1">
                    <a:lumMod val="75000"/>
                    <a:lumOff val="25000"/>
                  </a:schemeClr>
                </a:solidFill>
                <a:latin typeface="Arial" pitchFamily="34" charset="0"/>
                <a:cs typeface="Arial" pitchFamily="34" charset="0"/>
              </a:rPr>
              <a:t>Skills . </a:t>
            </a:r>
            <a:r>
              <a:rPr lang="en-US" sz="2100" dirty="0">
                <a:solidFill>
                  <a:schemeClr val="tx1">
                    <a:lumMod val="75000"/>
                    <a:lumOff val="25000"/>
                  </a:schemeClr>
                </a:solidFill>
                <a:latin typeface="Arial" pitchFamily="34" charset="0"/>
                <a:cs typeface="Arial" pitchFamily="34" charset="0"/>
              </a:rPr>
              <a:t> </a:t>
            </a:r>
          </a:p>
          <a:p>
            <a:pPr marL="531813" lvl="1" indent="-358775" algn="l">
              <a:lnSpc>
                <a:spcPct val="150000"/>
              </a:lnSpc>
              <a:spcBef>
                <a:spcPts val="0"/>
              </a:spcBef>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do </a:t>
            </a:r>
            <a:r>
              <a:rPr lang="en-US" sz="2000" dirty="0">
                <a:solidFill>
                  <a:schemeClr val="tx1">
                    <a:lumMod val="75000"/>
                    <a:lumOff val="25000"/>
                  </a:schemeClr>
                </a:solidFill>
                <a:latin typeface="Arial" pitchFamily="34" charset="0"/>
                <a:cs typeface="Arial" pitchFamily="34" charset="0"/>
              </a:rPr>
              <a:t>offer assessment (in various forms) </a:t>
            </a:r>
            <a:endParaRPr lang="en-US" sz="2000" dirty="0" smtClean="0">
              <a:solidFill>
                <a:schemeClr val="tx1">
                  <a:lumMod val="75000"/>
                  <a:lumOff val="25000"/>
                </a:schemeClr>
              </a:solidFill>
              <a:latin typeface="Arial" pitchFamily="34" charset="0"/>
              <a:cs typeface="Arial" pitchFamily="34" charset="0"/>
            </a:endParaRPr>
          </a:p>
          <a:p>
            <a:pPr marL="531813" lvl="1" indent="-358775" algn="l">
              <a:lnSpc>
                <a:spcPct val="150000"/>
              </a:lnSpc>
              <a:spcBef>
                <a:spcPts val="0"/>
              </a:spcBef>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have </a:t>
            </a:r>
            <a:r>
              <a:rPr lang="en-US" sz="2000" dirty="0">
                <a:solidFill>
                  <a:schemeClr val="tx1">
                    <a:lumMod val="75000"/>
                    <a:lumOff val="25000"/>
                  </a:schemeClr>
                </a:solidFill>
                <a:latin typeface="Arial" pitchFamily="34" charset="0"/>
                <a:cs typeface="Arial" pitchFamily="34" charset="0"/>
              </a:rPr>
              <a:t>low study hours per </a:t>
            </a:r>
            <a:r>
              <a:rPr lang="en-US" sz="2000" dirty="0" smtClean="0">
                <a:solidFill>
                  <a:schemeClr val="tx1">
                    <a:lumMod val="75000"/>
                    <a:lumOff val="25000"/>
                  </a:schemeClr>
                </a:solidFill>
                <a:latin typeface="Arial" pitchFamily="34" charset="0"/>
                <a:cs typeface="Arial" pitchFamily="34" charset="0"/>
              </a:rPr>
              <a:t>week, on modules </a:t>
            </a:r>
            <a:r>
              <a:rPr lang="en-US" sz="2000" dirty="0">
                <a:solidFill>
                  <a:schemeClr val="tx1">
                    <a:lumMod val="75000"/>
                    <a:lumOff val="25000"/>
                  </a:schemeClr>
                </a:solidFill>
                <a:latin typeface="Arial" pitchFamily="34" charset="0"/>
                <a:cs typeface="Arial" pitchFamily="34" charset="0"/>
              </a:rPr>
              <a:t>not degree </a:t>
            </a:r>
            <a:r>
              <a:rPr lang="en-US" sz="2000" dirty="0" smtClean="0">
                <a:solidFill>
                  <a:schemeClr val="tx1">
                    <a:lumMod val="75000"/>
                    <a:lumOff val="25000"/>
                  </a:schemeClr>
                </a:solidFill>
                <a:latin typeface="Arial" pitchFamily="34" charset="0"/>
                <a:cs typeface="Arial" pitchFamily="34" charset="0"/>
              </a:rPr>
              <a:t>programs</a:t>
            </a:r>
            <a:endParaRPr lang="en-US" sz="2000" dirty="0">
              <a:solidFill>
                <a:schemeClr val="tx1">
                  <a:lumMod val="75000"/>
                  <a:lumOff val="25000"/>
                </a:schemeClr>
              </a:solidFill>
              <a:latin typeface="Arial" pitchFamily="34" charset="0"/>
              <a:cs typeface="Arial" pitchFamily="34" charset="0"/>
            </a:endParaRPr>
          </a:p>
          <a:p>
            <a:pPr marL="531813" lvl="1" indent="-358775" algn="l">
              <a:lnSpc>
                <a:spcPct val="150000"/>
              </a:lnSpc>
              <a:spcBef>
                <a:spcPts val="0"/>
              </a:spcBef>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offer ‘certificates </a:t>
            </a:r>
            <a:r>
              <a:rPr lang="en-US" sz="2000" dirty="0">
                <a:solidFill>
                  <a:schemeClr val="tx1">
                    <a:lumMod val="75000"/>
                    <a:lumOff val="25000"/>
                  </a:schemeClr>
                </a:solidFill>
                <a:latin typeface="Arial" pitchFamily="34" charset="0"/>
                <a:cs typeface="Arial" pitchFamily="34" charset="0"/>
              </a:rPr>
              <a:t>of </a:t>
            </a:r>
            <a:r>
              <a:rPr lang="en-US" sz="2000" dirty="0" smtClean="0">
                <a:solidFill>
                  <a:schemeClr val="tx1">
                    <a:lumMod val="75000"/>
                    <a:lumOff val="25000"/>
                  </a:schemeClr>
                </a:solidFill>
                <a:latin typeface="Arial" pitchFamily="34" charset="0"/>
                <a:cs typeface="Arial" pitchFamily="34" charset="0"/>
              </a:rPr>
              <a:t>completion’ </a:t>
            </a:r>
            <a:r>
              <a:rPr lang="en-US" sz="2000" dirty="0">
                <a:solidFill>
                  <a:schemeClr val="tx1">
                    <a:lumMod val="75000"/>
                    <a:lumOff val="25000"/>
                  </a:schemeClr>
                </a:solidFill>
                <a:latin typeface="Arial" pitchFamily="34" charset="0"/>
                <a:cs typeface="Arial" pitchFamily="34" charset="0"/>
              </a:rPr>
              <a:t>rather than </a:t>
            </a:r>
            <a:r>
              <a:rPr lang="en-US" sz="2000" dirty="0" smtClean="0">
                <a:solidFill>
                  <a:schemeClr val="tx1">
                    <a:lumMod val="75000"/>
                    <a:lumOff val="25000"/>
                  </a:schemeClr>
                </a:solidFill>
                <a:latin typeface="Arial" pitchFamily="34" charset="0"/>
                <a:cs typeface="Arial" pitchFamily="34" charset="0"/>
              </a:rPr>
              <a:t>credits (but…)</a:t>
            </a:r>
          </a:p>
        </p:txBody>
      </p:sp>
      <p:sp>
        <p:nvSpPr>
          <p:cNvPr id="5" name="Slide Number Placeholder 4"/>
          <p:cNvSpPr>
            <a:spLocks noGrp="1"/>
          </p:cNvSpPr>
          <p:nvPr>
            <p:ph type="sldNum" sz="quarter" idx="12"/>
          </p:nvPr>
        </p:nvSpPr>
        <p:spPr/>
        <p:txBody>
          <a:bodyPr/>
          <a:lstStyle/>
          <a:p>
            <a:fld id="{5F7D91C4-CFB0-4082-BD76-2E9351A005C1}" type="slidenum">
              <a:rPr lang="en-GB" smtClean="0"/>
              <a:t>17</a:t>
            </a:fld>
            <a:endParaRPr lang="en-GB"/>
          </a:p>
        </p:txBody>
      </p:sp>
      <p:sp>
        <p:nvSpPr>
          <p:cNvPr id="7" name="Footer Placeholder 1"/>
          <p:cNvSpPr txBox="1">
            <a:spLocks/>
          </p:cNvSpPr>
          <p:nvPr/>
        </p:nvSpPr>
        <p:spPr>
          <a:xfrm>
            <a:off x="4916760" y="6525344"/>
            <a:ext cx="4119736" cy="2160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rgbClr val="7030A0"/>
                </a:solidFill>
              </a:rPr>
              <a:t>FARID  HAMDAN , Killarney 2018</a:t>
            </a:r>
            <a:endParaRPr lang="en-GB" b="1" dirty="0">
              <a:solidFill>
                <a:srgbClr val="7030A0"/>
              </a:solidFill>
            </a:endParaRPr>
          </a:p>
        </p:txBody>
      </p:sp>
    </p:spTree>
    <p:extLst>
      <p:ext uri="{BB962C8B-B14F-4D97-AF65-F5344CB8AC3E}">
        <p14:creationId xmlns:p14="http://schemas.microsoft.com/office/powerpoint/2010/main" val="3248275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Subtítulo"/>
          <p:cNvSpPr>
            <a:spLocks noGrp="1"/>
          </p:cNvSpPr>
          <p:nvPr>
            <p:ph type="subTitle" idx="1"/>
          </p:nvPr>
        </p:nvSpPr>
        <p:spPr>
          <a:xfrm>
            <a:off x="539750" y="908050"/>
            <a:ext cx="8280722" cy="3961110"/>
          </a:xfrm>
        </p:spPr>
        <p:txBody>
          <a:bodyPr/>
          <a:lstStyle/>
          <a:p>
            <a:pPr marR="0" algn="l" eaLnBrk="1" hangingPunct="1">
              <a:lnSpc>
                <a:spcPct val="80000"/>
              </a:lnSpc>
              <a:buFont typeface="Wingdings 2" pitchFamily="18" charset="2"/>
              <a:buNone/>
              <a:defRPr/>
            </a:pPr>
            <a:r>
              <a:rPr lang="en-US" sz="2800" b="1" dirty="0" smtClean="0">
                <a:solidFill>
                  <a:schemeClr val="tx2"/>
                </a:solidFill>
                <a:latin typeface="Arial" pitchFamily="34" charset="0"/>
                <a:cs typeface="Arial" pitchFamily="34" charset="0"/>
              </a:rPr>
              <a:t>Why are  Universities doing this?</a:t>
            </a:r>
          </a:p>
          <a:p>
            <a:pPr marR="0" algn="l" eaLnBrk="1" hangingPunct="1">
              <a:lnSpc>
                <a:spcPct val="80000"/>
              </a:lnSpc>
              <a:buFont typeface="Wingdings 2" pitchFamily="18" charset="2"/>
              <a:buNone/>
              <a:defRPr/>
            </a:pPr>
            <a:endParaRPr lang="en-US" sz="1000" b="1" dirty="0" smtClean="0">
              <a:solidFill>
                <a:schemeClr val="accent4"/>
              </a:solidFill>
              <a:latin typeface="Arial" pitchFamily="34" charset="0"/>
              <a:cs typeface="Arial" pitchFamily="34" charset="0"/>
            </a:endParaRPr>
          </a:p>
          <a:p>
            <a:pPr marL="800100" lvl="1" indent="-342900" algn="l" eaLnBrk="1" hangingPunct="1">
              <a:lnSpc>
                <a:spcPct val="150000"/>
              </a:lnSpc>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Reputation – early adopter of educational technology</a:t>
            </a:r>
          </a:p>
          <a:p>
            <a:pPr marL="800100" lvl="1" indent="-342900" algn="l" eaLnBrk="1" hangingPunct="1">
              <a:lnSpc>
                <a:spcPct val="150000"/>
              </a:lnSpc>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Exploration of a new pedagogical ‘space’ to inform practice</a:t>
            </a:r>
          </a:p>
          <a:p>
            <a:pPr marL="800100" lvl="1" indent="-342900" algn="l" eaLnBrk="1" hangingPunct="1">
              <a:lnSpc>
                <a:spcPct val="150000"/>
              </a:lnSpc>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Wish to reach more courses .</a:t>
            </a:r>
          </a:p>
          <a:p>
            <a:pPr marL="800100" lvl="1" indent="-342900" algn="l" eaLnBrk="1" hangingPunct="1">
              <a:lnSpc>
                <a:spcPct val="150000"/>
              </a:lnSpc>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Sharing experiences with peer universities</a:t>
            </a:r>
          </a:p>
          <a:p>
            <a:pPr marL="800100" lvl="1" indent="-342900" algn="l" eaLnBrk="1" hangingPunct="1">
              <a:lnSpc>
                <a:spcPct val="150000"/>
              </a:lnSpc>
              <a:buClr>
                <a:schemeClr val="accent4">
                  <a:lumMod val="75000"/>
                </a:schemeClr>
              </a:buClr>
              <a:buFont typeface="Wingdings" pitchFamily="2" charset="2"/>
              <a:buChar char="q"/>
              <a:defRPr/>
            </a:pPr>
            <a:r>
              <a:rPr lang="en-US" sz="2000" dirty="0" smtClean="0">
                <a:solidFill>
                  <a:schemeClr val="tx1">
                    <a:lumMod val="75000"/>
                    <a:lumOff val="25000"/>
                  </a:schemeClr>
                </a:solidFill>
                <a:latin typeface="Arial" pitchFamily="34" charset="0"/>
                <a:cs typeface="Arial" pitchFamily="34" charset="0"/>
              </a:rPr>
              <a:t>Fun !</a:t>
            </a:r>
          </a:p>
          <a:p>
            <a:pPr marR="0" algn="l" eaLnBrk="1" hangingPunct="1">
              <a:lnSpc>
                <a:spcPct val="80000"/>
              </a:lnSpc>
              <a:buFont typeface="Wingdings 2" pitchFamily="18" charset="2"/>
              <a:buNone/>
              <a:defRPr/>
            </a:pPr>
            <a:endParaRPr lang="en-US" sz="20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107950" y="6492875"/>
            <a:ext cx="366713" cy="249238"/>
          </a:xfrm>
        </p:spPr>
        <p:txBody>
          <a:bodyPr/>
          <a:lstStyle/>
          <a:p>
            <a:pPr algn="l">
              <a:defRPr/>
            </a:pPr>
            <a:fld id="{B5858CAB-970D-4AF3-8889-5793DD21286D}" type="slidenum">
              <a:rPr lang="es-ES" smtClean="0">
                <a:solidFill>
                  <a:schemeClr val="tx1">
                    <a:lumMod val="50000"/>
                    <a:lumOff val="50000"/>
                  </a:schemeClr>
                </a:solidFill>
              </a:rPr>
              <a:pPr algn="l">
                <a:defRPr/>
              </a:pPr>
              <a:t>18</a:t>
            </a:fld>
            <a:endParaRPr lang="es-ES">
              <a:solidFill>
                <a:schemeClr val="tx1">
                  <a:lumMod val="50000"/>
                  <a:lumOff val="50000"/>
                </a:schemeClr>
              </a:solidFill>
            </a:endParaRPr>
          </a:p>
        </p:txBody>
      </p:sp>
      <p:sp>
        <p:nvSpPr>
          <p:cNvPr id="2" name="AutoShape 2" descr="×ª××¦××ª ×ª××× × ×¢×××¨ âªfuture learningâ¬â"/>
          <p:cNvSpPr>
            <a:spLocks noChangeAspect="1" noChangeArrowheads="1"/>
          </p:cNvSpPr>
          <p:nvPr/>
        </p:nvSpPr>
        <p:spPr bwMode="auto">
          <a:xfrm>
            <a:off x="3203848" y="44547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
          </a:p>
        </p:txBody>
      </p:sp>
      <p:pic>
        <p:nvPicPr>
          <p:cNvPr id="1028" name="Picture 4" descr="×ª×××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902" y="4076195"/>
            <a:ext cx="4344417" cy="2441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044" y="211993"/>
            <a:ext cx="8229600" cy="1143000"/>
          </a:xfrm>
        </p:spPr>
        <p:txBody>
          <a:bodyPr/>
          <a:lstStyle/>
          <a:p>
            <a:pPr algn="ctr" rtl="0"/>
            <a:r>
              <a:rPr lang="en-US" dirty="0" smtClean="0">
                <a:solidFill>
                  <a:srgbClr val="7030A0"/>
                </a:solidFill>
              </a:rPr>
              <a:t>Globe </a:t>
            </a:r>
            <a:r>
              <a:rPr lang="en-US" dirty="0" err="1" smtClean="0">
                <a:solidFill>
                  <a:srgbClr val="7030A0"/>
                </a:solidFill>
              </a:rPr>
              <a:t>Mooc</a:t>
            </a:r>
            <a:r>
              <a:rPr lang="en-US" dirty="0" smtClean="0">
                <a:solidFill>
                  <a:srgbClr val="7030A0"/>
                </a:solidFill>
              </a:rPr>
              <a:t> Model In Israel </a:t>
            </a:r>
            <a:endParaRPr lang="he-IL" dirty="0">
              <a:solidFill>
                <a:srgbClr val="7030A0"/>
              </a:solidFill>
            </a:endParaRPr>
          </a:p>
        </p:txBody>
      </p:sp>
      <p:sp>
        <p:nvSpPr>
          <p:cNvPr id="3" name="מציין מיקום תוכן 2"/>
          <p:cNvSpPr>
            <a:spLocks noGrp="1"/>
          </p:cNvSpPr>
          <p:nvPr>
            <p:ph idx="1"/>
          </p:nvPr>
        </p:nvSpPr>
        <p:spPr>
          <a:xfrm>
            <a:off x="490306" y="3882802"/>
            <a:ext cx="7200900" cy="2686050"/>
          </a:xfrm>
        </p:spPr>
        <p:txBody>
          <a:bodyPr>
            <a:normAutofit/>
          </a:bodyPr>
          <a:lstStyle/>
          <a:p>
            <a:pPr algn="l" rtl="1"/>
            <a:r>
              <a:rPr lang="nl-NL" dirty="0"/>
              <a:t>     </a:t>
            </a:r>
            <a:r>
              <a:rPr lang="nl-NL" dirty="0">
                <a:hlinkClick r:id="rId3"/>
              </a:rPr>
              <a:t>https://www.futurelearn.com/courses/grow-from-soil-to-sky/2/register</a:t>
            </a:r>
            <a:endParaRPr lang="nl-NL" dirty="0"/>
          </a:p>
          <a:p>
            <a:r>
              <a:rPr lang="nl-NL" dirty="0">
                <a:hlinkClick r:id="rId4"/>
              </a:rPr>
              <a:t>https://</a:t>
            </a:r>
            <a:r>
              <a:rPr lang="nl-NL" dirty="0" smtClean="0">
                <a:hlinkClick r:id="rId4"/>
              </a:rPr>
              <a:t>www.futurelearn.com/courses/grow-from-soil-to-sky</a:t>
            </a:r>
            <a:endParaRPr lang="nl-NL" dirty="0" smtClean="0"/>
          </a:p>
          <a:p>
            <a:pPr marL="0" indent="0">
              <a:buNone/>
            </a:pPr>
            <a:endParaRPr lang="en-US" sz="2400" b="1" dirty="0"/>
          </a:p>
          <a:p>
            <a:pPr marL="0" indent="0">
              <a:buNone/>
            </a:pPr>
            <a:endParaRPr lang="en-US" dirty="0" smtClean="0"/>
          </a:p>
          <a:p>
            <a:pPr marL="0" indent="0">
              <a:buNone/>
            </a:pPr>
            <a:endParaRPr lang="he-IL" dirty="0"/>
          </a:p>
        </p:txBody>
      </p:sp>
      <p:sp>
        <p:nvSpPr>
          <p:cNvPr id="8" name="מציין מיקום תוכן 2"/>
          <p:cNvSpPr txBox="1">
            <a:spLocks/>
          </p:cNvSpPr>
          <p:nvPr/>
        </p:nvSpPr>
        <p:spPr>
          <a:xfrm>
            <a:off x="297018" y="1196752"/>
            <a:ext cx="8091406" cy="268605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en-US" dirty="0" smtClean="0"/>
              <a:t>Identification  an appropriate short course in a well known academic university .</a:t>
            </a:r>
          </a:p>
          <a:p>
            <a:pPr marL="0" indent="0">
              <a:buNone/>
            </a:pPr>
            <a:r>
              <a:rPr lang="en-US" dirty="0"/>
              <a:t>       </a:t>
            </a:r>
            <a:r>
              <a:rPr lang="en-US" dirty="0">
                <a:hlinkClick r:id="rId5"/>
              </a:rPr>
              <a:t>https://</a:t>
            </a:r>
            <a:r>
              <a:rPr lang="en-US" dirty="0" smtClean="0">
                <a:hlinkClick r:id="rId5"/>
              </a:rPr>
              <a:t>www.edx.org</a:t>
            </a:r>
            <a:endParaRPr lang="en-US" dirty="0" smtClean="0"/>
          </a:p>
          <a:p>
            <a:pPr marL="0" indent="0">
              <a:buNone/>
            </a:pPr>
            <a:r>
              <a:rPr lang="en-US" dirty="0" smtClean="0"/>
              <a:t>2. Globe Teachers Motivation </a:t>
            </a:r>
            <a:r>
              <a:rPr lang="en-US" dirty="0"/>
              <a:t> </a:t>
            </a:r>
            <a:r>
              <a:rPr lang="en-US" dirty="0" smtClean="0"/>
              <a:t>        Globe Students .</a:t>
            </a:r>
          </a:p>
          <a:p>
            <a:pPr marL="0" indent="0">
              <a:buNone/>
            </a:pPr>
            <a:r>
              <a:rPr lang="en-US" dirty="0" smtClean="0"/>
              <a:t>3. Globe Social Media for Globe Schools Collaboration .</a:t>
            </a:r>
          </a:p>
          <a:p>
            <a:pPr marL="0" indent="0">
              <a:buNone/>
            </a:pPr>
            <a:endParaRPr lang="en-US" dirty="0" smtClean="0"/>
          </a:p>
          <a:p>
            <a:pPr marL="0" indent="0">
              <a:buFont typeface="Arial" pitchFamily="34" charset="0"/>
              <a:buNone/>
            </a:pPr>
            <a:endParaRPr lang="he-IL" dirty="0"/>
          </a:p>
        </p:txBody>
      </p:sp>
      <p:sp>
        <p:nvSpPr>
          <p:cNvPr id="9" name="חץ ימינה 8"/>
          <p:cNvSpPr/>
          <p:nvPr/>
        </p:nvSpPr>
        <p:spPr>
          <a:xfrm>
            <a:off x="4499992" y="2668269"/>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Tree>
    <p:extLst>
      <p:ext uri="{BB962C8B-B14F-4D97-AF65-F5344CB8AC3E}">
        <p14:creationId xmlns:p14="http://schemas.microsoft.com/office/powerpoint/2010/main" val="17302490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90C41F71-4F5B-48BA-B7F3-06DFB889CDDA}"/>
              </a:ext>
            </a:extLst>
          </p:cNvPr>
          <p:cNvSpPr>
            <a:spLocks noGrp="1" noChangeArrowheads="1"/>
          </p:cNvSpPr>
          <p:nvPr>
            <p:ph type="title"/>
          </p:nvPr>
        </p:nvSpPr>
        <p:spPr/>
        <p:txBody>
          <a:bodyPr/>
          <a:lstStyle/>
          <a:p>
            <a:pPr eaLnBrk="1" hangingPunct="1"/>
            <a:r>
              <a:rPr lang="en-GB" altLang="en-IL" dirty="0"/>
              <a:t>Approaches</a:t>
            </a:r>
          </a:p>
        </p:txBody>
      </p:sp>
      <p:pic>
        <p:nvPicPr>
          <p:cNvPr id="11267" name="Picture 7" descr="MCj03110860000[1]">
            <a:extLst>
              <a:ext uri="{FF2B5EF4-FFF2-40B4-BE49-F238E27FC236}">
                <a16:creationId xmlns:a16="http://schemas.microsoft.com/office/drawing/2014/main" id="{37A39CE5-1DB6-41F2-8213-C816B3569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8" y="2451810"/>
            <a:ext cx="3564731"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8">
            <a:extLst>
              <a:ext uri="{FF2B5EF4-FFF2-40B4-BE49-F238E27FC236}">
                <a16:creationId xmlns:a16="http://schemas.microsoft.com/office/drawing/2014/main" id="{76CFE8FF-DCF5-45EA-B12C-BEF3492471D0}"/>
              </a:ext>
            </a:extLst>
          </p:cNvPr>
          <p:cNvSpPr txBox="1">
            <a:spLocks noChangeArrowheads="1"/>
          </p:cNvSpPr>
          <p:nvPr/>
        </p:nvSpPr>
        <p:spPr bwMode="auto">
          <a:xfrm>
            <a:off x="3221832" y="2067172"/>
            <a:ext cx="25931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500" b="1" dirty="0">
                <a:latin typeface="Tahoma" panose="020B0604030504040204" pitchFamily="34" charset="0"/>
              </a:rPr>
              <a:t>Collaborative learning</a:t>
            </a:r>
          </a:p>
        </p:txBody>
      </p:sp>
      <p:sp>
        <p:nvSpPr>
          <p:cNvPr id="11269" name="Text Box 9">
            <a:extLst>
              <a:ext uri="{FF2B5EF4-FFF2-40B4-BE49-F238E27FC236}">
                <a16:creationId xmlns:a16="http://schemas.microsoft.com/office/drawing/2014/main" id="{9826374F-DDD9-422F-BC2E-FC42EA48FD1B}"/>
              </a:ext>
            </a:extLst>
          </p:cNvPr>
          <p:cNvSpPr txBox="1">
            <a:spLocks noChangeArrowheads="1"/>
          </p:cNvSpPr>
          <p:nvPr/>
        </p:nvSpPr>
        <p:spPr bwMode="auto">
          <a:xfrm>
            <a:off x="2195514" y="3752850"/>
            <a:ext cx="226814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b="1">
                <a:solidFill>
                  <a:srgbClr val="37ADA7"/>
                </a:solidFill>
                <a:latin typeface="Tahoma" panose="020B0604030504040204" pitchFamily="34" charset="0"/>
              </a:rPr>
              <a:t>Co-operative</a:t>
            </a:r>
            <a:r>
              <a:rPr lang="en-GB" altLang="en-IL" sz="1050" b="1">
                <a:solidFill>
                  <a:schemeClr val="folHlink"/>
                </a:solidFill>
                <a:latin typeface="Tahoma" panose="020B0604030504040204" pitchFamily="34" charset="0"/>
              </a:rPr>
              <a:t> </a:t>
            </a:r>
            <a:r>
              <a:rPr lang="en-GB" altLang="en-IL" sz="1050" b="1">
                <a:solidFill>
                  <a:srgbClr val="37ADA7"/>
                </a:solidFill>
                <a:latin typeface="Tahoma" panose="020B0604030504040204" pitchFamily="34" charset="0"/>
              </a:rPr>
              <a:t>learning</a:t>
            </a:r>
          </a:p>
        </p:txBody>
      </p:sp>
      <p:sp>
        <p:nvSpPr>
          <p:cNvPr id="11270" name="Text Box 10">
            <a:extLst>
              <a:ext uri="{FF2B5EF4-FFF2-40B4-BE49-F238E27FC236}">
                <a16:creationId xmlns:a16="http://schemas.microsoft.com/office/drawing/2014/main" id="{B8F2C366-671E-41A8-A79A-BA0694A7A30F}"/>
              </a:ext>
            </a:extLst>
          </p:cNvPr>
          <p:cNvSpPr txBox="1">
            <a:spLocks noChangeArrowheads="1"/>
          </p:cNvSpPr>
          <p:nvPr/>
        </p:nvSpPr>
        <p:spPr bwMode="auto">
          <a:xfrm>
            <a:off x="4305869" y="4563070"/>
            <a:ext cx="232171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b="1" dirty="0">
                <a:latin typeface="Tahoma" panose="020B0604030504040204" pitchFamily="34" charset="0"/>
              </a:rPr>
              <a:t>Problem-based learning</a:t>
            </a:r>
          </a:p>
        </p:txBody>
      </p:sp>
      <p:sp>
        <p:nvSpPr>
          <p:cNvPr id="11271" name="Text Box 11">
            <a:extLst>
              <a:ext uri="{FF2B5EF4-FFF2-40B4-BE49-F238E27FC236}">
                <a16:creationId xmlns:a16="http://schemas.microsoft.com/office/drawing/2014/main" id="{708C67F7-61D9-42FE-8D79-36906740F80C}"/>
              </a:ext>
            </a:extLst>
          </p:cNvPr>
          <p:cNvSpPr txBox="1">
            <a:spLocks noChangeArrowheads="1"/>
          </p:cNvSpPr>
          <p:nvPr/>
        </p:nvSpPr>
        <p:spPr bwMode="auto">
          <a:xfrm>
            <a:off x="2627711" y="4185047"/>
            <a:ext cx="145851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b="1">
                <a:latin typeface="Tahoma" panose="020B0604030504040204" pitchFamily="34" charset="0"/>
              </a:rPr>
              <a:t>Writing groups</a:t>
            </a:r>
          </a:p>
        </p:txBody>
      </p:sp>
      <p:sp>
        <p:nvSpPr>
          <p:cNvPr id="11272" name="Text Box 12">
            <a:extLst>
              <a:ext uri="{FF2B5EF4-FFF2-40B4-BE49-F238E27FC236}">
                <a16:creationId xmlns:a16="http://schemas.microsoft.com/office/drawing/2014/main" id="{79786AAF-CC7B-4F8C-B3C2-C0F303C8548E}"/>
              </a:ext>
            </a:extLst>
          </p:cNvPr>
          <p:cNvSpPr txBox="1">
            <a:spLocks noChangeArrowheads="1"/>
          </p:cNvSpPr>
          <p:nvPr/>
        </p:nvSpPr>
        <p:spPr bwMode="auto">
          <a:xfrm>
            <a:off x="4546999" y="4185047"/>
            <a:ext cx="14573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b="1" dirty="0">
                <a:latin typeface="Tahoma" panose="020B0604030504040204" pitchFamily="34" charset="0"/>
              </a:rPr>
              <a:t>Peer teaching</a:t>
            </a:r>
          </a:p>
        </p:txBody>
      </p:sp>
      <p:sp>
        <p:nvSpPr>
          <p:cNvPr id="11273" name="Text Box 14">
            <a:extLst>
              <a:ext uri="{FF2B5EF4-FFF2-40B4-BE49-F238E27FC236}">
                <a16:creationId xmlns:a16="http://schemas.microsoft.com/office/drawing/2014/main" id="{F2E38479-C514-47F8-BA05-DD1C2E0D8C56}"/>
              </a:ext>
            </a:extLst>
          </p:cNvPr>
          <p:cNvSpPr txBox="1">
            <a:spLocks noChangeArrowheads="1"/>
          </p:cNvSpPr>
          <p:nvPr/>
        </p:nvSpPr>
        <p:spPr bwMode="auto">
          <a:xfrm>
            <a:off x="1659110" y="4515576"/>
            <a:ext cx="216098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b="1" dirty="0">
                <a:latin typeface="Tahoma" panose="020B0604030504040204" pitchFamily="34" charset="0"/>
              </a:rPr>
              <a:t>Learning communities</a:t>
            </a:r>
          </a:p>
        </p:txBody>
      </p:sp>
      <p:sp>
        <p:nvSpPr>
          <p:cNvPr id="11274" name="Text Box 15">
            <a:extLst>
              <a:ext uri="{FF2B5EF4-FFF2-40B4-BE49-F238E27FC236}">
                <a16:creationId xmlns:a16="http://schemas.microsoft.com/office/drawing/2014/main" id="{0E29BF29-B051-4E3B-A084-E537FEE8CD35}"/>
              </a:ext>
            </a:extLst>
          </p:cNvPr>
          <p:cNvSpPr txBox="1">
            <a:spLocks noChangeArrowheads="1"/>
          </p:cNvSpPr>
          <p:nvPr/>
        </p:nvSpPr>
        <p:spPr bwMode="auto">
          <a:xfrm>
            <a:off x="4463653" y="4941094"/>
            <a:ext cx="17287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b="1" dirty="0">
                <a:latin typeface="Tahoma" panose="020B0604030504040204" pitchFamily="34" charset="0"/>
              </a:rPr>
              <a:t>Discussion groups</a:t>
            </a:r>
          </a:p>
        </p:txBody>
      </p:sp>
    </p:spTree>
    <p:extLst>
      <p:ext uri="{BB962C8B-B14F-4D97-AF65-F5344CB8AC3E}">
        <p14:creationId xmlns:p14="http://schemas.microsoft.com/office/powerpoint/2010/main" val="2855803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950" y="6492875"/>
            <a:ext cx="366713" cy="249238"/>
          </a:xfrm>
        </p:spPr>
        <p:txBody>
          <a:bodyPr/>
          <a:lstStyle/>
          <a:p>
            <a:pPr algn="l">
              <a:defRPr/>
            </a:pPr>
            <a:fld id="{EE88BD42-BFA1-41F6-A218-6946204E753C}" type="slidenum">
              <a:rPr lang="es-ES" smtClean="0">
                <a:solidFill>
                  <a:schemeClr val="tx1">
                    <a:lumMod val="50000"/>
                    <a:lumOff val="50000"/>
                  </a:schemeClr>
                </a:solidFill>
              </a:rPr>
              <a:pPr algn="l">
                <a:defRPr/>
              </a:pPr>
              <a:t>20</a:t>
            </a:fld>
            <a:endParaRPr lang="es-ES">
              <a:solidFill>
                <a:schemeClr val="tx1">
                  <a:lumMod val="50000"/>
                  <a:lumOff val="50000"/>
                </a:schemeClr>
              </a:solidFill>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867727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708275"/>
            <a:ext cx="52578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1"/>
          <p:cNvSpPr>
            <a:spLocks noGrp="1"/>
          </p:cNvSpPr>
          <p:nvPr>
            <p:ph type="ftr" sz="quarter" idx="11"/>
          </p:nvPr>
        </p:nvSpPr>
        <p:spPr>
          <a:xfrm>
            <a:off x="4932040" y="6525345"/>
            <a:ext cx="4119736" cy="216025"/>
          </a:xfrm>
        </p:spPr>
        <p:txBody>
          <a:bodyPr/>
          <a:lstStyle/>
          <a:p>
            <a:r>
              <a:rPr lang="en-GB" dirty="0" smtClean="0"/>
              <a:t>MOOCs, RUGIT Edinburgh – Feb 2013</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randombar(horizontal)">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044" y="211993"/>
            <a:ext cx="8229600" cy="1143000"/>
          </a:xfrm>
        </p:spPr>
        <p:txBody>
          <a:bodyPr/>
          <a:lstStyle/>
          <a:p>
            <a:pPr algn="ctr" rtl="0"/>
            <a:r>
              <a:rPr lang="en-US" dirty="0" smtClean="0"/>
              <a:t>Globe </a:t>
            </a:r>
            <a:r>
              <a:rPr lang="en-US" dirty="0" err="1" smtClean="0"/>
              <a:t>Mooc</a:t>
            </a:r>
            <a:r>
              <a:rPr lang="en-US" dirty="0" smtClean="0"/>
              <a:t> Model In Israel </a:t>
            </a:r>
            <a:endParaRPr lang="he-IL" dirty="0"/>
          </a:p>
        </p:txBody>
      </p:sp>
      <p:sp>
        <p:nvSpPr>
          <p:cNvPr id="3" name="מציין מיקום תוכן 2"/>
          <p:cNvSpPr>
            <a:spLocks noGrp="1"/>
          </p:cNvSpPr>
          <p:nvPr>
            <p:ph idx="1"/>
          </p:nvPr>
        </p:nvSpPr>
        <p:spPr>
          <a:xfrm>
            <a:off x="490306" y="1537954"/>
            <a:ext cx="7200900" cy="2686050"/>
          </a:xfrm>
        </p:spPr>
        <p:txBody>
          <a:bodyPr>
            <a:normAutofit fontScale="25000" lnSpcReduction="20000"/>
          </a:bodyPr>
          <a:lstStyle/>
          <a:p>
            <a:pPr marL="0" indent="0">
              <a:buNone/>
            </a:pPr>
            <a:r>
              <a:rPr lang="en-US" sz="8000" dirty="0"/>
              <a:t>T</a:t>
            </a:r>
            <a:r>
              <a:rPr lang="en-US" sz="8000" dirty="0" smtClean="0"/>
              <a:t>he most popular way to work together !!</a:t>
            </a:r>
          </a:p>
          <a:p>
            <a:pPr marL="0" indent="0">
              <a:buNone/>
            </a:pPr>
            <a:r>
              <a:rPr lang="en-US" sz="8000" dirty="0" smtClean="0"/>
              <a:t>First, We </a:t>
            </a:r>
            <a:r>
              <a:rPr lang="en-US" sz="8000" dirty="0"/>
              <a:t>made a list of goals that we want to achieve in the </a:t>
            </a:r>
            <a:r>
              <a:rPr lang="en-US" sz="8000" dirty="0" smtClean="0"/>
              <a:t>course .</a:t>
            </a:r>
            <a:endParaRPr lang="en-US" sz="8000" dirty="0"/>
          </a:p>
          <a:p>
            <a:pPr marL="0" indent="0">
              <a:buNone/>
            </a:pPr>
            <a:r>
              <a:rPr lang="en-US" sz="8000" dirty="0" smtClean="0"/>
              <a:t>Our mentors (students from the class) divided the class randomly, into five groups of six students in each group.</a:t>
            </a:r>
          </a:p>
          <a:p>
            <a:pPr marL="0" indent="0">
              <a:buNone/>
            </a:pPr>
            <a:r>
              <a:rPr lang="en-US" sz="8000" dirty="0" smtClean="0"/>
              <a:t>Every group worked on a different assignment in a specific module.</a:t>
            </a:r>
          </a:p>
          <a:p>
            <a:pPr marL="0" indent="0">
              <a:buNone/>
            </a:pPr>
            <a:endParaRPr lang="en-US" sz="8000" dirty="0" smtClean="0"/>
          </a:p>
          <a:p>
            <a:pPr marL="0" indent="0">
              <a:buNone/>
            </a:pPr>
            <a:r>
              <a:rPr lang="en-US" sz="8000" dirty="0" smtClean="0">
                <a:hlinkClick r:id="rId2" action="ppaction://hlinkfile"/>
              </a:rPr>
              <a:t>project globe</a:t>
            </a:r>
            <a:r>
              <a:rPr lang="he-IL" sz="8000" dirty="0" smtClean="0">
                <a:hlinkClick r:id="rId2" action="ppaction://hlinkfile"/>
              </a:rPr>
              <a:t>.</a:t>
            </a:r>
            <a:r>
              <a:rPr lang="en-US" sz="8000" dirty="0" smtClean="0">
                <a:hlinkClick r:id="rId2" action="ppaction://hlinkfile"/>
              </a:rPr>
              <a:t>mp4</a:t>
            </a:r>
            <a:endParaRPr lang="en-US" sz="8000" dirty="0" smtClean="0"/>
          </a:p>
          <a:p>
            <a:pPr marL="0" indent="0">
              <a:buNone/>
            </a:pPr>
            <a:endParaRPr lang="en-US" sz="8000" dirty="0" smtClean="0"/>
          </a:p>
          <a:p>
            <a:pPr marL="0" indent="0">
              <a:buNone/>
            </a:pPr>
            <a:r>
              <a:rPr lang="en-US" sz="8000" dirty="0" smtClean="0"/>
              <a:t>Our </a:t>
            </a:r>
            <a:r>
              <a:rPr lang="en-US" sz="8000" dirty="0" err="1" smtClean="0"/>
              <a:t>mooc</a:t>
            </a:r>
            <a:r>
              <a:rPr lang="en-US" sz="8000" dirty="0" smtClean="0"/>
              <a:t> subject was </a:t>
            </a:r>
            <a:r>
              <a:rPr lang="en-US" sz="8000" b="1" dirty="0" smtClean="0">
                <a:solidFill>
                  <a:srgbClr val="0070C0"/>
                </a:solidFill>
              </a:rPr>
              <a:t>FROM SOIL TO SKY .</a:t>
            </a:r>
          </a:p>
          <a:p>
            <a:pPr marL="0" indent="0">
              <a:buNone/>
            </a:pPr>
            <a:r>
              <a:rPr lang="en-US" sz="8000" b="1" dirty="0">
                <a:solidFill>
                  <a:srgbClr val="0070C0"/>
                </a:solidFill>
              </a:rPr>
              <a:t>DUNDEE  UNIVERSITY / AUSTRALIA .</a:t>
            </a:r>
          </a:p>
          <a:p>
            <a:pPr marL="0" indent="0">
              <a:buNone/>
            </a:pPr>
            <a:endParaRPr lang="en-US" b="1" dirty="0" smtClean="0">
              <a:solidFill>
                <a:srgbClr val="0070C0"/>
              </a:solidFill>
            </a:endParaRPr>
          </a:p>
          <a:p>
            <a:pPr marL="0" indent="0">
              <a:buNone/>
            </a:pPr>
            <a:endParaRPr lang="he-IL" dirty="0"/>
          </a:p>
        </p:txBody>
      </p:sp>
      <p:pic>
        <p:nvPicPr>
          <p:cNvPr id="5" name="תמונה 4"/>
          <p:cNvPicPr>
            <a:picLocks noChangeAspect="1"/>
          </p:cNvPicPr>
          <p:nvPr/>
        </p:nvPicPr>
        <p:blipFill>
          <a:blip r:embed="rId3"/>
          <a:stretch>
            <a:fillRect/>
          </a:stretch>
        </p:blipFill>
        <p:spPr>
          <a:xfrm>
            <a:off x="7869258" y="938833"/>
            <a:ext cx="1160394" cy="1547192"/>
          </a:xfrm>
          <a:prstGeom prst="rect">
            <a:avLst/>
          </a:prstGeom>
        </p:spPr>
      </p:pic>
      <p:pic>
        <p:nvPicPr>
          <p:cNvPr id="6" name="תמונה 5"/>
          <p:cNvPicPr>
            <a:picLocks noChangeAspect="1"/>
          </p:cNvPicPr>
          <p:nvPr/>
        </p:nvPicPr>
        <p:blipFill>
          <a:blip r:embed="rId4"/>
          <a:stretch>
            <a:fillRect/>
          </a:stretch>
        </p:blipFill>
        <p:spPr>
          <a:xfrm>
            <a:off x="4893657" y="4431688"/>
            <a:ext cx="3584398" cy="2016224"/>
          </a:xfrm>
          <a:prstGeom prst="rect">
            <a:avLst/>
          </a:prstGeom>
        </p:spPr>
      </p:pic>
    </p:spTree>
    <p:extLst>
      <p:ext uri="{BB962C8B-B14F-4D97-AF65-F5344CB8AC3E}">
        <p14:creationId xmlns:p14="http://schemas.microsoft.com/office/powerpoint/2010/main" val="29487298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218" y="258632"/>
            <a:ext cx="8229600" cy="1143000"/>
          </a:xfrm>
        </p:spPr>
        <p:txBody>
          <a:bodyPr>
            <a:normAutofit fontScale="90000"/>
          </a:bodyPr>
          <a:lstStyle/>
          <a:p>
            <a:pPr algn="ctr" rtl="0"/>
            <a:r>
              <a:rPr lang="en-US" dirty="0" smtClean="0">
                <a:solidFill>
                  <a:srgbClr val="7030A0"/>
                </a:solidFill>
              </a:rPr>
              <a:t>Feedback  </a:t>
            </a:r>
            <a:br>
              <a:rPr lang="en-US" dirty="0" smtClean="0">
                <a:solidFill>
                  <a:srgbClr val="7030A0"/>
                </a:solidFill>
              </a:rPr>
            </a:br>
            <a:r>
              <a:rPr lang="en-US" dirty="0" smtClean="0"/>
              <a:t> </a:t>
            </a:r>
            <a:r>
              <a:rPr lang="en-US" sz="2700" dirty="0" smtClean="0"/>
              <a:t>by Globe Israeli Students (Jewish ,Arabs, Religious , Secular) </a:t>
            </a:r>
            <a:endParaRPr lang="he-IL" sz="2700" dirty="0"/>
          </a:p>
        </p:txBody>
      </p:sp>
      <p:sp>
        <p:nvSpPr>
          <p:cNvPr id="3" name="מציין מיקום תוכן 2"/>
          <p:cNvSpPr>
            <a:spLocks noGrp="1"/>
          </p:cNvSpPr>
          <p:nvPr>
            <p:ph idx="1"/>
          </p:nvPr>
        </p:nvSpPr>
        <p:spPr>
          <a:xfrm>
            <a:off x="683568" y="1496010"/>
            <a:ext cx="7200900" cy="2686050"/>
          </a:xfrm>
        </p:spPr>
        <p:txBody>
          <a:bodyPr>
            <a:normAutofit fontScale="62500" lnSpcReduction="20000"/>
          </a:bodyPr>
          <a:lstStyle/>
          <a:p>
            <a:pPr marL="0" indent="0">
              <a:buNone/>
            </a:pPr>
            <a:r>
              <a:rPr lang="en-US" dirty="0" smtClean="0"/>
              <a:t>We have enjoyed taking part in the </a:t>
            </a:r>
            <a:r>
              <a:rPr lang="en-US" dirty="0" err="1" smtClean="0"/>
              <a:t>Mooc</a:t>
            </a:r>
            <a:r>
              <a:rPr lang="en-US" dirty="0" smtClean="0"/>
              <a:t> course.</a:t>
            </a:r>
          </a:p>
          <a:p>
            <a:pPr marL="0" indent="0">
              <a:buNone/>
            </a:pPr>
            <a:r>
              <a:rPr lang="en-US" dirty="0" smtClean="0"/>
              <a:t>It was an amazing and learning experience for every one as a team.</a:t>
            </a:r>
          </a:p>
          <a:p>
            <a:pPr marL="0" indent="0">
              <a:buNone/>
            </a:pPr>
            <a:r>
              <a:rPr lang="en-US" dirty="0" smtClean="0"/>
              <a:t>We learned about the soil,  kind of soils and how to conduct a research.</a:t>
            </a:r>
          </a:p>
          <a:p>
            <a:pPr marL="0" indent="0">
              <a:buNone/>
            </a:pPr>
            <a:r>
              <a:rPr lang="en-US" dirty="0" smtClean="0"/>
              <a:t>Our vocabulary has been  enriched, and we have acquired new tools in research, in communication  that we didn’t know before.</a:t>
            </a:r>
          </a:p>
          <a:p>
            <a:pPr marL="0" indent="0">
              <a:buNone/>
            </a:pPr>
            <a:r>
              <a:rPr lang="en-US" dirty="0" smtClean="0"/>
              <a:t>We became more united and as we worked in a team each student has contributed  his personal knowledge to the process until we have achieved successfully  our assignment.</a:t>
            </a:r>
          </a:p>
          <a:p>
            <a:pPr marL="0" indent="0">
              <a:buNone/>
            </a:pPr>
            <a:endParaRPr lang="en-US" dirty="0" smtClean="0"/>
          </a:p>
          <a:p>
            <a:pPr marL="0" indent="0">
              <a:buNone/>
            </a:pPr>
            <a:endParaRPr lang="he-IL" dirty="0"/>
          </a:p>
        </p:txBody>
      </p:sp>
      <p:pic>
        <p:nvPicPr>
          <p:cNvPr id="4" name="תמונה 3"/>
          <p:cNvPicPr>
            <a:picLocks noChangeAspect="1"/>
          </p:cNvPicPr>
          <p:nvPr/>
        </p:nvPicPr>
        <p:blipFill>
          <a:blip r:embed="rId2"/>
          <a:stretch>
            <a:fillRect/>
          </a:stretch>
        </p:blipFill>
        <p:spPr>
          <a:xfrm>
            <a:off x="4932041" y="4276438"/>
            <a:ext cx="2401718" cy="1893620"/>
          </a:xfrm>
          <a:prstGeom prst="rect">
            <a:avLst/>
          </a:prstGeom>
        </p:spPr>
      </p:pic>
      <p:pic>
        <p:nvPicPr>
          <p:cNvPr id="5" name="תמונה 4"/>
          <p:cNvPicPr>
            <a:picLocks noChangeAspect="1"/>
          </p:cNvPicPr>
          <p:nvPr/>
        </p:nvPicPr>
        <p:blipFill>
          <a:blip r:embed="rId3"/>
          <a:stretch>
            <a:fillRect/>
          </a:stretch>
        </p:blipFill>
        <p:spPr>
          <a:xfrm>
            <a:off x="1259632" y="4231241"/>
            <a:ext cx="3527138" cy="1984014"/>
          </a:xfrm>
          <a:prstGeom prst="rect">
            <a:avLst/>
          </a:prstGeom>
        </p:spPr>
      </p:pic>
    </p:spTree>
    <p:extLst>
      <p:ext uri="{BB962C8B-B14F-4D97-AF65-F5344CB8AC3E}">
        <p14:creationId xmlns:p14="http://schemas.microsoft.com/office/powerpoint/2010/main" val="31470446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מלבן 15"/>
          <p:cNvSpPr>
            <a:spLocks noChangeArrowheads="1"/>
          </p:cNvSpPr>
          <p:nvPr/>
        </p:nvSpPr>
        <p:spPr bwMode="auto">
          <a:xfrm>
            <a:off x="1890620" y="2218244"/>
            <a:ext cx="56761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00506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0506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00506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506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5061"/>
                </a:solidFill>
                <a:latin typeface="Calibri" panose="020F0502020204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a:solidFill>
                  <a:srgbClr val="005061"/>
                </a:solidFill>
                <a:latin typeface="Calibri" panose="020F0502020204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a:solidFill>
                  <a:srgbClr val="005061"/>
                </a:solidFill>
                <a:latin typeface="Calibri" panose="020F0502020204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a:solidFill>
                  <a:srgbClr val="005061"/>
                </a:solidFill>
                <a:latin typeface="Calibri" panose="020F0502020204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a:solidFill>
                  <a:srgbClr val="00506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he-IL" sz="3600" b="1" dirty="0">
                <a:solidFill>
                  <a:srgbClr val="002060"/>
                </a:solidFill>
                <a:cs typeface="Calibri" panose="020F0502020204030204" pitchFamily="34" charset="0"/>
              </a:rPr>
              <a:t>GLOBE MOOC ISRAEL 2019</a:t>
            </a:r>
          </a:p>
          <a:p>
            <a:pPr algn="ctr" eaLnBrk="1" hangingPunct="1">
              <a:spcBef>
                <a:spcPct val="0"/>
              </a:spcBef>
              <a:buFontTx/>
              <a:buNone/>
            </a:pPr>
            <a:r>
              <a:rPr lang="en-US" altLang="he-IL" sz="3600" b="1" dirty="0" err="1">
                <a:solidFill>
                  <a:srgbClr val="002060"/>
                </a:solidFill>
                <a:cs typeface="Calibri" panose="020F0502020204030204" pitchFamily="34" charset="0"/>
                <a:hlinkClick r:id="rId2"/>
              </a:rPr>
              <a:t>Mrs.Kohavit</a:t>
            </a:r>
            <a:r>
              <a:rPr lang="en-US" altLang="he-IL" sz="3600" b="1" dirty="0">
                <a:solidFill>
                  <a:srgbClr val="002060"/>
                </a:solidFill>
                <a:cs typeface="Calibri" panose="020F0502020204030204" pitchFamily="34" charset="0"/>
                <a:hlinkClick r:id="rId2"/>
              </a:rPr>
              <a:t> </a:t>
            </a:r>
            <a:r>
              <a:rPr lang="en-US" altLang="he-IL" sz="3600" b="1" dirty="0" err="1">
                <a:solidFill>
                  <a:srgbClr val="002060"/>
                </a:solidFill>
                <a:cs typeface="Calibri" panose="020F0502020204030204" pitchFamily="34" charset="0"/>
                <a:hlinkClick r:id="rId2"/>
              </a:rPr>
              <a:t>Lankary</a:t>
            </a:r>
            <a:r>
              <a:rPr lang="en-US" altLang="he-IL" sz="3600" b="1" dirty="0">
                <a:solidFill>
                  <a:srgbClr val="002060"/>
                </a:solidFill>
                <a:cs typeface="Calibri" panose="020F0502020204030204" pitchFamily="34" charset="0"/>
              </a:rPr>
              <a:t>  </a:t>
            </a:r>
          </a:p>
        </p:txBody>
      </p:sp>
      <p:pic>
        <p:nvPicPr>
          <p:cNvPr id="1026" name="Picture 2" descr="×ª××× ×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421" y="3395489"/>
            <a:ext cx="2910308" cy="1937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OC poster mathplour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323" y="3546747"/>
            <a:ext cx="2713180" cy="1666668"/>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a:extLst>
              <a:ext uri="{FF2B5EF4-FFF2-40B4-BE49-F238E27FC236}">
                <a16:creationId xmlns:a16="http://schemas.microsoft.com/office/drawing/2014/main" id="{53436441-C574-4DCA-8FF5-20C2D33BB230}"/>
              </a:ext>
            </a:extLst>
          </p:cNvPr>
          <p:cNvPicPr>
            <a:picLocks noChangeAspect="1"/>
          </p:cNvPicPr>
          <p:nvPr/>
        </p:nvPicPr>
        <p:blipFill>
          <a:blip r:embed="rId5"/>
          <a:stretch>
            <a:fillRect/>
          </a:stretch>
        </p:blipFill>
        <p:spPr>
          <a:xfrm>
            <a:off x="194588" y="5580039"/>
            <a:ext cx="1907678" cy="255519"/>
          </a:xfrm>
          <a:prstGeom prst="rect">
            <a:avLst/>
          </a:prstGeom>
        </p:spPr>
      </p:pic>
    </p:spTree>
    <p:extLst>
      <p:ext uri="{BB962C8B-B14F-4D97-AF65-F5344CB8AC3E}">
        <p14:creationId xmlns:p14="http://schemas.microsoft.com/office/powerpoint/2010/main" val="2381168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59"/>
          <p:cNvSpPr txBox="1">
            <a:spLocks noGrp="1"/>
          </p:cNvSpPr>
          <p:nvPr>
            <p:ph type="title"/>
          </p:nvPr>
        </p:nvSpPr>
        <p:spPr>
          <a:xfrm>
            <a:off x="4432426" y="1454325"/>
            <a:ext cx="4195200" cy="857400"/>
          </a:xfrm>
          <a:prstGeom prst="rect">
            <a:avLst/>
          </a:prstGeom>
          <a:noFill/>
          <a:ln>
            <a:noFill/>
          </a:ln>
        </p:spPr>
        <p:txBody>
          <a:bodyPr spcFirstLastPara="1" vert="horz" wrap="square" lIns="91400" tIns="91400" rIns="91400" bIns="91400" rtlCol="0" anchor="b" anchorCtr="0">
            <a:noAutofit/>
          </a:bodyPr>
          <a:lstStyle/>
          <a:p>
            <a:pPr algn="r">
              <a:lnSpc>
                <a:spcPct val="90000"/>
              </a:lnSpc>
              <a:buClr>
                <a:schemeClr val="hlink"/>
              </a:buClr>
            </a:pPr>
            <a:r>
              <a:rPr lang="en-GB" sz="2400" dirty="0" smtClean="0">
                <a:solidFill>
                  <a:srgbClr val="D9D9D9"/>
                </a:solidFill>
                <a:latin typeface="Tahoma"/>
                <a:ea typeface="Tahoma"/>
                <a:cs typeface="Tahoma"/>
                <a:sym typeface="Tahoma"/>
              </a:rPr>
              <a:t>Types  Of  </a:t>
            </a:r>
            <a:r>
              <a:rPr lang="en-GB" sz="2400" dirty="0" err="1" smtClean="0">
                <a:solidFill>
                  <a:schemeClr val="lt1"/>
                </a:solidFill>
                <a:latin typeface="Tahoma"/>
                <a:ea typeface="Tahoma"/>
                <a:cs typeface="Tahoma"/>
                <a:sym typeface="Tahoma"/>
              </a:rPr>
              <a:t>ידום</a:t>
            </a:r>
            <a:r>
              <a:rPr lang="en-GB" sz="2400" dirty="0" smtClean="0">
                <a:solidFill>
                  <a:schemeClr val="lt1"/>
                </a:solidFill>
                <a:latin typeface="Tahoma"/>
                <a:ea typeface="Tahoma"/>
                <a:cs typeface="Tahoma"/>
                <a:sym typeface="Tahoma"/>
              </a:rPr>
              <a:t> </a:t>
            </a:r>
            <a:r>
              <a:rPr lang="en-GB" sz="2400" dirty="0" err="1">
                <a:solidFill>
                  <a:schemeClr val="lt1"/>
                </a:solidFill>
                <a:latin typeface="Tahoma"/>
                <a:ea typeface="Tahoma"/>
                <a:cs typeface="Tahoma"/>
                <a:sym typeface="Tahoma"/>
              </a:rPr>
              <a:t>דיאלוג</a:t>
            </a:r>
            <a:endParaRPr dirty="0"/>
          </a:p>
        </p:txBody>
      </p:sp>
      <p:sp>
        <p:nvSpPr>
          <p:cNvPr id="1663" name="Google Shape;1663;p59"/>
          <p:cNvSpPr txBox="1">
            <a:spLocks noGrp="1"/>
          </p:cNvSpPr>
          <p:nvPr>
            <p:ph type="body" idx="1"/>
          </p:nvPr>
        </p:nvSpPr>
        <p:spPr>
          <a:xfrm>
            <a:off x="2043311" y="4509120"/>
            <a:ext cx="6779357" cy="2016600"/>
          </a:xfrm>
          <a:prstGeom prst="rect">
            <a:avLst/>
          </a:prstGeom>
          <a:noFill/>
          <a:ln>
            <a:noFill/>
          </a:ln>
        </p:spPr>
        <p:txBody>
          <a:bodyPr spcFirstLastPara="1" vert="horz" wrap="square" lIns="91400" tIns="91400" rIns="91400" bIns="91400" rtlCol="0" anchor="t" anchorCtr="0">
            <a:noAutofit/>
          </a:bodyPr>
          <a:lstStyle/>
          <a:p>
            <a:pPr marL="0" lvl="0" indent="0" algn="ctr" rtl="1">
              <a:lnSpc>
                <a:spcPct val="150000"/>
              </a:lnSpc>
              <a:buNone/>
            </a:pPr>
            <a:r>
              <a:rPr lang="en-US" sz="2000" dirty="0" smtClean="0">
                <a:solidFill>
                  <a:srgbClr val="FF0000"/>
                </a:solidFill>
              </a:rPr>
              <a:t>A  digital  collaborative issue   where  scientific  question of a </a:t>
            </a:r>
            <a:endParaRPr lang="en-US" sz="2000" dirty="0" smtClean="0">
              <a:solidFill>
                <a:srgbClr val="7030A0"/>
              </a:solidFill>
            </a:endParaRPr>
          </a:p>
          <a:p>
            <a:pPr marL="0" lvl="0" indent="0" rtl="1">
              <a:lnSpc>
                <a:spcPct val="150000"/>
              </a:lnSpc>
              <a:buNone/>
            </a:pPr>
            <a:r>
              <a:rPr lang="en-US" sz="2000" dirty="0" err="1" smtClean="0">
                <a:solidFill>
                  <a:srgbClr val="7030A0"/>
                </a:solidFill>
              </a:rPr>
              <a:t>sciencific</a:t>
            </a:r>
            <a:r>
              <a:rPr lang="en-US" sz="2000" dirty="0" smtClean="0">
                <a:solidFill>
                  <a:srgbClr val="7030A0"/>
                </a:solidFill>
              </a:rPr>
              <a:t> can be proposed  </a:t>
            </a:r>
            <a:endParaRPr lang="he-IL" sz="2000" dirty="0">
              <a:solidFill>
                <a:srgbClr val="7030A0"/>
              </a:solidFill>
            </a:endParaRPr>
          </a:p>
          <a:p>
            <a:pPr marL="457200" lvl="0" indent="-355600" algn="r" rtl="1">
              <a:lnSpc>
                <a:spcPct val="150000"/>
              </a:lnSpc>
              <a:buClr>
                <a:srgbClr val="FFFFFF"/>
              </a:buClr>
              <a:buSzPts val="2000"/>
              <a:buFont typeface="Tahoma"/>
              <a:buChar char="▪"/>
            </a:pPr>
            <a:r>
              <a:rPr lang="he-IL" sz="2000" dirty="0">
                <a:solidFill>
                  <a:srgbClr val="FFFFFF"/>
                </a:solidFill>
              </a:rPr>
              <a:t>ניתוח ודיון שיתופי של</a:t>
            </a:r>
            <a:r>
              <a:rPr lang="he-IL" sz="2000" u="sng" dirty="0">
                <a:solidFill>
                  <a:schemeClr val="hlink"/>
                </a:solidFill>
                <a:hlinkClick r:id="rId3"/>
              </a:rPr>
              <a:t> מאמרים וסוגי מידע </a:t>
            </a:r>
            <a:r>
              <a:rPr lang="he-IL" sz="2000" u="sng" dirty="0">
                <a:solidFill>
                  <a:schemeClr val="hlink"/>
                </a:solidFill>
                <a:latin typeface="Tahoma"/>
                <a:ea typeface="Tahoma"/>
                <a:cs typeface="Tahoma"/>
                <a:sym typeface="Tahoma"/>
                <a:hlinkClick r:id="rId3"/>
              </a:rPr>
              <a:t>ברשת</a:t>
            </a:r>
            <a:endParaRPr lang="he-IL" sz="2000" dirty="0"/>
          </a:p>
        </p:txBody>
      </p:sp>
      <p:pic>
        <p:nvPicPr>
          <p:cNvPr id="1664" name="Google Shape;1664;p59"/>
          <p:cNvPicPr preferRelativeResize="0"/>
          <p:nvPr/>
        </p:nvPicPr>
        <p:blipFill>
          <a:blip r:embed="rId4">
            <a:alphaModFix/>
          </a:blip>
          <a:stretch>
            <a:fillRect/>
          </a:stretch>
        </p:blipFill>
        <p:spPr>
          <a:xfrm rot="759000">
            <a:off x="5620579" y="1034331"/>
            <a:ext cx="2143126" cy="1950751"/>
          </a:xfrm>
          <a:prstGeom prst="rect">
            <a:avLst/>
          </a:prstGeom>
          <a:noFill/>
          <a:ln>
            <a:noFill/>
          </a:ln>
        </p:spPr>
      </p:pic>
      <p:pic>
        <p:nvPicPr>
          <p:cNvPr id="1665" name="Google Shape;1665;p59"/>
          <p:cNvPicPr preferRelativeResize="0"/>
          <p:nvPr/>
        </p:nvPicPr>
        <p:blipFill>
          <a:blip r:embed="rId5">
            <a:alphaModFix/>
          </a:blip>
          <a:stretch>
            <a:fillRect/>
          </a:stretch>
        </p:blipFill>
        <p:spPr>
          <a:xfrm rot="-500300">
            <a:off x="405141" y="1294766"/>
            <a:ext cx="3271949" cy="1875391"/>
          </a:xfrm>
          <a:prstGeom prst="rect">
            <a:avLst/>
          </a:prstGeom>
          <a:noFill/>
          <a:ln>
            <a:noFill/>
          </a:ln>
        </p:spPr>
      </p:pic>
      <p:cxnSp>
        <p:nvCxnSpPr>
          <p:cNvPr id="1666" name="Google Shape;1666;p59"/>
          <p:cNvCxnSpPr>
            <a:stCxn id="1662" idx="1"/>
          </p:cNvCxnSpPr>
          <p:nvPr/>
        </p:nvCxnSpPr>
        <p:spPr>
          <a:xfrm rot="10800000">
            <a:off x="3128326" y="1841325"/>
            <a:ext cx="1304100" cy="41700"/>
          </a:xfrm>
          <a:prstGeom prst="straightConnector1">
            <a:avLst/>
          </a:prstGeom>
          <a:noFill/>
          <a:ln w="9525" cap="flat" cmpd="sng">
            <a:solidFill>
              <a:schemeClr val="dk2"/>
            </a:solidFill>
            <a:prstDash val="solid"/>
            <a:round/>
            <a:headEnd type="none" w="med" len="med"/>
            <a:tailEnd type="none" w="med" len="med"/>
          </a:ln>
        </p:spPr>
      </p:cxnSp>
      <p:sp>
        <p:nvSpPr>
          <p:cNvPr id="2" name="Rectangle 1"/>
          <p:cNvSpPr/>
          <p:nvPr/>
        </p:nvSpPr>
        <p:spPr>
          <a:xfrm>
            <a:off x="1835696" y="3856898"/>
            <a:ext cx="5602810" cy="369332"/>
          </a:xfrm>
          <a:prstGeom prst="rect">
            <a:avLst/>
          </a:prstGeom>
        </p:spPr>
        <p:txBody>
          <a:bodyPr wrap="square">
            <a:spAutoFit/>
          </a:bodyPr>
          <a:lstStyle/>
          <a:p>
            <a:r>
              <a:rPr lang="en-US" dirty="0">
                <a:hlinkClick r:id="rId6"/>
              </a:rPr>
              <a:t>https://prezi.com/view/qkeFIAkhDmHT54qbQEhg/</a:t>
            </a:r>
            <a:endParaRPr lang="en-US" dirty="0"/>
          </a:p>
        </p:txBody>
      </p:sp>
    </p:spTree>
    <p:extLst>
      <p:ext uri="{BB962C8B-B14F-4D97-AF65-F5344CB8AC3E}">
        <p14:creationId xmlns:p14="http://schemas.microsoft.com/office/powerpoint/2010/main" val="4114910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12E670-8111-4487-B747-509D5D2636B8}"/>
              </a:ext>
            </a:extLst>
          </p:cNvPr>
          <p:cNvSpPr txBox="1"/>
          <p:nvPr/>
        </p:nvSpPr>
        <p:spPr>
          <a:xfrm>
            <a:off x="297157" y="2076468"/>
            <a:ext cx="6427732" cy="2431435"/>
          </a:xfrm>
          <a:prstGeom prst="rect">
            <a:avLst/>
          </a:prstGeom>
          <a:noFill/>
        </p:spPr>
        <p:txBody>
          <a:bodyPr wrap="square" rtlCol="0">
            <a:spAutoFit/>
          </a:bodyPr>
          <a:lstStyle/>
          <a:p>
            <a:pPr marL="342900" indent="-342900">
              <a:lnSpc>
                <a:spcPct val="250000"/>
              </a:lnSpc>
              <a:buAutoNum type="arabicPeriod"/>
            </a:pPr>
            <a:r>
              <a:rPr lang="en-US" sz="1600" b="1" dirty="0"/>
              <a:t>Enhances Problem-solving Skills</a:t>
            </a:r>
          </a:p>
          <a:p>
            <a:pPr marL="342900" indent="-342900">
              <a:buFont typeface="Arial"/>
              <a:buAutoNum type="arabicPeriod"/>
            </a:pPr>
            <a:r>
              <a:rPr lang="en-US" sz="1600" b="1" dirty="0"/>
              <a:t>Inspires Critical Thinking</a:t>
            </a:r>
          </a:p>
          <a:p>
            <a:pPr marL="342900" indent="-342900">
              <a:buFont typeface="Arial"/>
              <a:buAutoNum type="arabicPeriod"/>
            </a:pPr>
            <a:r>
              <a:rPr lang="en-US" sz="1600" b="1" dirty="0"/>
              <a:t>Improves Social Interactions and Supports Diversity</a:t>
            </a:r>
            <a:endParaRPr lang="en-US" sz="1600" dirty="0"/>
          </a:p>
          <a:p>
            <a:pPr marL="342900" indent="-342900">
              <a:buFont typeface="Arial"/>
              <a:buAutoNum type="arabicPeriod"/>
            </a:pPr>
            <a:r>
              <a:rPr lang="en-US" sz="1600" b="1" dirty="0"/>
              <a:t>Aid the Development of Self-management Skills</a:t>
            </a:r>
            <a:endParaRPr lang="en-US" sz="1600" dirty="0"/>
          </a:p>
          <a:p>
            <a:pPr marL="342900" indent="-342900">
              <a:buFont typeface="Arial"/>
              <a:buAutoNum type="arabicPeriod"/>
            </a:pPr>
            <a:r>
              <a:rPr lang="en-US" sz="1600" b="1" dirty="0"/>
              <a:t>Development of Oral Communication Skills</a:t>
            </a:r>
            <a:endParaRPr lang="en-US" sz="1600" dirty="0"/>
          </a:p>
          <a:p>
            <a:pPr marL="342900" indent="-342900">
              <a:buFont typeface="Arial"/>
              <a:buAutoNum type="arabicPeriod"/>
            </a:pPr>
            <a:r>
              <a:rPr lang="en-US" sz="1600" b="1" dirty="0"/>
              <a:t>Fosters the Development of Interpersonal Relationships</a:t>
            </a:r>
            <a:endParaRPr lang="en-US" sz="1600" dirty="0"/>
          </a:p>
          <a:p>
            <a:pPr marL="342900" indent="-342900">
              <a:buFont typeface="Arial"/>
              <a:buAutoNum type="arabicPeriod"/>
            </a:pPr>
            <a:endParaRPr lang="en-US" sz="1600" dirty="0"/>
          </a:p>
          <a:p>
            <a:pPr marL="342900" indent="-342900">
              <a:buAutoNum type="arabicPeriod"/>
            </a:pPr>
            <a:endParaRPr lang="en-US" sz="1600" dirty="0"/>
          </a:p>
        </p:txBody>
      </p:sp>
      <p:sp>
        <p:nvSpPr>
          <p:cNvPr id="4" name="מלבן 3">
            <a:extLst>
              <a:ext uri="{FF2B5EF4-FFF2-40B4-BE49-F238E27FC236}">
                <a16:creationId xmlns:a16="http://schemas.microsoft.com/office/drawing/2014/main" id="{1FD8AD87-C655-4A73-83C3-2FFD0E00BD20}"/>
              </a:ext>
            </a:extLst>
          </p:cNvPr>
          <p:cNvSpPr/>
          <p:nvPr/>
        </p:nvSpPr>
        <p:spPr>
          <a:xfrm>
            <a:off x="1574588" y="4573883"/>
            <a:ext cx="5741158" cy="923330"/>
          </a:xfrm>
          <a:prstGeom prst="rect">
            <a:avLst/>
          </a:prstGeom>
        </p:spPr>
        <p:txBody>
          <a:bodyPr wrap="square">
            <a:spAutoFit/>
          </a:bodyPr>
          <a:lstStyle/>
          <a:p>
            <a:pPr algn="ctr"/>
            <a:r>
              <a:rPr lang="en-US" dirty="0">
                <a:latin typeface="Rockwell Extra Bold" panose="02060903040505020403" pitchFamily="18" charset="0"/>
              </a:rPr>
              <a:t>Collaborative learning not only enhances the learning process but also makes students happy.</a:t>
            </a:r>
            <a:endParaRPr lang="en-IL" dirty="0">
              <a:latin typeface="Rockwell Extra Bold" panose="02060903040505020403" pitchFamily="18" charset="0"/>
            </a:endParaRPr>
          </a:p>
        </p:txBody>
      </p:sp>
      <p:pic>
        <p:nvPicPr>
          <p:cNvPr id="5" name="תמונה 4">
            <a:extLst>
              <a:ext uri="{FF2B5EF4-FFF2-40B4-BE49-F238E27FC236}">
                <a16:creationId xmlns:a16="http://schemas.microsoft.com/office/drawing/2014/main" id="{82C12317-5D6D-465C-8705-2FD97953D7CC}"/>
              </a:ext>
            </a:extLst>
          </p:cNvPr>
          <p:cNvPicPr>
            <a:picLocks noChangeAspect="1"/>
          </p:cNvPicPr>
          <p:nvPr/>
        </p:nvPicPr>
        <p:blipFill>
          <a:blip r:embed="rId3"/>
          <a:stretch>
            <a:fillRect/>
          </a:stretch>
        </p:blipFill>
        <p:spPr>
          <a:xfrm>
            <a:off x="5954212" y="1712965"/>
            <a:ext cx="2983674" cy="1991326"/>
          </a:xfrm>
          <a:prstGeom prst="rect">
            <a:avLst/>
          </a:prstGeom>
        </p:spPr>
      </p:pic>
      <p:sp>
        <p:nvSpPr>
          <p:cNvPr id="6" name="Title 5"/>
          <p:cNvSpPr>
            <a:spLocks noGrp="1"/>
          </p:cNvSpPr>
          <p:nvPr>
            <p:ph type="title"/>
          </p:nvPr>
        </p:nvSpPr>
        <p:spPr/>
        <p:txBody>
          <a:bodyPr>
            <a:normAutofit fontScale="90000"/>
          </a:bodyPr>
          <a:lstStyle/>
          <a:p>
            <a:r>
              <a:rPr lang="en-US" dirty="0"/>
              <a:t>Digital </a:t>
            </a:r>
            <a:r>
              <a:rPr lang="en-US" dirty="0" smtClean="0"/>
              <a:t>Science For Collaborative Learning </a:t>
            </a:r>
            <a:endParaRPr lang="en-US" dirty="0"/>
          </a:p>
        </p:txBody>
      </p:sp>
      <p:sp>
        <p:nvSpPr>
          <p:cNvPr id="7" name="מלבן 3">
            <a:extLst>
              <a:ext uri="{FF2B5EF4-FFF2-40B4-BE49-F238E27FC236}">
                <a16:creationId xmlns:a16="http://schemas.microsoft.com/office/drawing/2014/main" id="{1FD8AD87-C655-4A73-83C3-2FFD0E00BD20}"/>
              </a:ext>
            </a:extLst>
          </p:cNvPr>
          <p:cNvSpPr/>
          <p:nvPr/>
        </p:nvSpPr>
        <p:spPr>
          <a:xfrm>
            <a:off x="1331640" y="5877272"/>
            <a:ext cx="5741158" cy="646331"/>
          </a:xfrm>
          <a:prstGeom prst="rect">
            <a:avLst/>
          </a:prstGeom>
        </p:spPr>
        <p:txBody>
          <a:bodyPr wrap="square">
            <a:spAutoFit/>
          </a:bodyPr>
          <a:lstStyle/>
          <a:p>
            <a:pPr algn="ctr"/>
            <a:r>
              <a:rPr lang="en-US" b="1" dirty="0" smtClean="0">
                <a:solidFill>
                  <a:srgbClr val="7030A0"/>
                </a:solidFill>
                <a:latin typeface="Noto Sans Hebrew"/>
              </a:rPr>
              <a:t>Dr. Farid </a:t>
            </a:r>
            <a:r>
              <a:rPr lang="en-US" b="1" dirty="0" err="1" smtClean="0">
                <a:solidFill>
                  <a:srgbClr val="7030A0"/>
                </a:solidFill>
                <a:latin typeface="Noto Sans Hebrew"/>
              </a:rPr>
              <a:t>Hamdan</a:t>
            </a:r>
            <a:r>
              <a:rPr lang="en-US" b="1" dirty="0" smtClean="0">
                <a:solidFill>
                  <a:srgbClr val="7030A0"/>
                </a:solidFill>
                <a:latin typeface="Noto Sans Hebrew"/>
              </a:rPr>
              <a:t> –Globe NC  -ISRAEL </a:t>
            </a:r>
            <a:r>
              <a:rPr lang="en-US" dirty="0" smtClean="0">
                <a:latin typeface="Rockwell Extra Bold" panose="02060903040505020403" pitchFamily="18" charset="0"/>
              </a:rPr>
              <a:t>.</a:t>
            </a:r>
          </a:p>
          <a:p>
            <a:pPr algn="ctr"/>
            <a:r>
              <a:rPr lang="en-US" b="1" dirty="0">
                <a:solidFill>
                  <a:srgbClr val="00B050"/>
                </a:solidFill>
                <a:latin typeface="Noto Sans Hebrew"/>
              </a:rPr>
              <a:t>Fredi2811@gmail.com</a:t>
            </a:r>
            <a:endParaRPr lang="en-IL" b="1" dirty="0">
              <a:solidFill>
                <a:srgbClr val="00B050"/>
              </a:solidFill>
              <a:latin typeface="Noto Sans Hebrew"/>
            </a:endParaRPr>
          </a:p>
        </p:txBody>
      </p:sp>
    </p:spTree>
    <p:extLst>
      <p:ext uri="{BB962C8B-B14F-4D97-AF65-F5344CB8AC3E}">
        <p14:creationId xmlns:p14="http://schemas.microsoft.com/office/powerpoint/2010/main" val="4166907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4C3AC15-3CF5-482F-B8B6-857C01D8B707}"/>
              </a:ext>
            </a:extLst>
          </p:cNvPr>
          <p:cNvSpPr txBox="1">
            <a:spLocks noChangeArrowheads="1"/>
          </p:cNvSpPr>
          <p:nvPr/>
        </p:nvSpPr>
        <p:spPr>
          <a:xfrm>
            <a:off x="457200" y="979488"/>
            <a:ext cx="7543800" cy="765464"/>
          </a:xfrm>
          <a:prstGeom prst="rect">
            <a:avLst/>
          </a:prstGeom>
        </p:spPr>
        <p:txBody>
          <a:bodyPr vert="horz" lIns="91425" tIns="91425" rIns="91425" bIns="91425" rtlCol="1" anchor="b" anchorCtr="0">
            <a:normAutofit/>
          </a:bodyPr>
          <a:lstStyle>
            <a:lvl1pPr algn="r" defTabSz="685800" rtl="1" eaLnBrk="1" latinLnBrk="0" hangingPunct="1">
              <a:lnSpc>
                <a:spcPct val="90000"/>
              </a:lnSpc>
              <a:spcBef>
                <a:spcPts val="0"/>
              </a:spcBef>
              <a:buNone/>
              <a:defRPr sz="3600" b="1" kern="1200">
                <a:solidFill>
                  <a:schemeClr val="accent5">
                    <a:lumMod val="50000"/>
                  </a:schemeClr>
                </a:solidFill>
                <a:latin typeface="Noto Sans Hebrew" panose="020B0600030500050000" pitchFamily="34" charset="-79"/>
                <a:ea typeface="+mj-ea"/>
                <a:cs typeface="Noto Sans Hebrew" panose="020B0600030500050000" pitchFamily="34" charset="-79"/>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a:buClrTx/>
              <a:buFontTx/>
            </a:pPr>
            <a:r>
              <a:rPr lang="en-GB" altLang="en-IL" dirty="0">
                <a:solidFill>
                  <a:srgbClr val="00B050"/>
                </a:solidFill>
              </a:rPr>
              <a:t>Educational goals</a:t>
            </a:r>
          </a:p>
        </p:txBody>
      </p:sp>
      <p:sp>
        <p:nvSpPr>
          <p:cNvPr id="5" name="Rectangle 5">
            <a:extLst>
              <a:ext uri="{FF2B5EF4-FFF2-40B4-BE49-F238E27FC236}">
                <a16:creationId xmlns:a16="http://schemas.microsoft.com/office/drawing/2014/main" id="{B6F11E16-39AF-4351-98BE-C5B6538BE34C}"/>
              </a:ext>
            </a:extLst>
          </p:cNvPr>
          <p:cNvSpPr txBox="1">
            <a:spLocks noChangeArrowheads="1"/>
          </p:cNvSpPr>
          <p:nvPr/>
        </p:nvSpPr>
        <p:spPr>
          <a:xfrm>
            <a:off x="297014" y="2889227"/>
            <a:ext cx="4033838" cy="1968778"/>
          </a:xfrm>
          <a:prstGeom prst="rect">
            <a:avLst/>
          </a:prstGeom>
        </p:spPr>
        <p:txBody>
          <a:bodyPr vert="horz" lIns="91425" tIns="91425" rIns="91425" bIns="91425" rtlCol="1" anchor="t" anchorCtr="0">
            <a:normAutofit/>
          </a:bodyPr>
          <a:lstStyle>
            <a:lvl1pPr marL="171450" indent="-171450" algn="r" defTabSz="685800" rtl="1" eaLnBrk="1" latinLnBrk="0" hangingPunct="1">
              <a:lnSpc>
                <a:spcPct val="90000"/>
              </a:lnSpc>
              <a:spcBef>
                <a:spcPts val="0"/>
              </a:spcBef>
              <a:buClr>
                <a:srgbClr val="F26420"/>
              </a:buClr>
              <a:buFont typeface="Wingdings" panose="05000000000000000000" pitchFamily="2" charset="2"/>
              <a:buChar char="§"/>
              <a:defRPr sz="2100" kern="1200">
                <a:solidFill>
                  <a:schemeClr val="bg2">
                    <a:lumMod val="25000"/>
                  </a:schemeClr>
                </a:solidFill>
                <a:latin typeface="+mn-lt"/>
                <a:ea typeface="+mn-ea"/>
                <a:cs typeface="+mn-cs"/>
              </a:defRPr>
            </a:lvl1pPr>
            <a:lvl2pPr marL="514350" indent="-171450" algn="r" defTabSz="685800" rtl="1" eaLnBrk="1" latinLnBrk="0" hangingPunct="1">
              <a:lnSpc>
                <a:spcPct val="90000"/>
              </a:lnSpc>
              <a:spcBef>
                <a:spcPts val="0"/>
              </a:spcBef>
              <a:buClr>
                <a:srgbClr val="F26420"/>
              </a:buClr>
              <a:buFont typeface="Wingdings" panose="05000000000000000000" pitchFamily="2" charset="2"/>
              <a:buChar char="§"/>
              <a:defRPr sz="1800" kern="1200">
                <a:solidFill>
                  <a:schemeClr val="bg2">
                    <a:lumMod val="25000"/>
                  </a:schemeClr>
                </a:solidFill>
                <a:latin typeface="+mn-lt"/>
                <a:ea typeface="+mn-ea"/>
                <a:cs typeface="+mn-cs"/>
              </a:defRPr>
            </a:lvl2pPr>
            <a:lvl3pPr marL="857250" indent="-171450" algn="r" defTabSz="685800" rtl="1" eaLnBrk="1" latinLnBrk="0" hangingPunct="1">
              <a:lnSpc>
                <a:spcPct val="90000"/>
              </a:lnSpc>
              <a:spcBef>
                <a:spcPts val="0"/>
              </a:spcBef>
              <a:buClr>
                <a:srgbClr val="F26420"/>
              </a:buClr>
              <a:buFont typeface="Wingdings" panose="05000000000000000000" pitchFamily="2" charset="2"/>
              <a:buChar char="§"/>
              <a:defRPr sz="1500" kern="1200">
                <a:solidFill>
                  <a:schemeClr val="bg2">
                    <a:lumMod val="25000"/>
                  </a:schemeClr>
                </a:solidFill>
                <a:latin typeface="+mn-lt"/>
                <a:ea typeface="+mn-ea"/>
                <a:cs typeface="+mn-cs"/>
              </a:defRPr>
            </a:lvl3pPr>
            <a:lvl4pPr marL="1200150" indent="-171450" algn="r" defTabSz="685800" rtl="1" eaLnBrk="1" latinLnBrk="0" hangingPunct="1">
              <a:lnSpc>
                <a:spcPct val="90000"/>
              </a:lnSpc>
              <a:spcBef>
                <a:spcPts val="0"/>
              </a:spcBef>
              <a:buClr>
                <a:srgbClr val="F26420"/>
              </a:buClr>
              <a:buFont typeface="Wingdings" panose="05000000000000000000" pitchFamily="2" charset="2"/>
              <a:buChar char="§"/>
              <a:defRPr sz="1350" kern="1200">
                <a:solidFill>
                  <a:schemeClr val="bg2">
                    <a:lumMod val="25000"/>
                  </a:schemeClr>
                </a:solidFill>
                <a:latin typeface="+mn-lt"/>
                <a:ea typeface="+mn-ea"/>
                <a:cs typeface="+mn-cs"/>
              </a:defRPr>
            </a:lvl4pPr>
            <a:lvl5pPr marL="1543050" indent="-171450" algn="r" defTabSz="685800" rtl="1" eaLnBrk="1" latinLnBrk="0" hangingPunct="1">
              <a:lnSpc>
                <a:spcPct val="90000"/>
              </a:lnSpc>
              <a:spcBef>
                <a:spcPts val="0"/>
              </a:spcBef>
              <a:buClr>
                <a:srgbClr val="F26420"/>
              </a:buClr>
              <a:buFont typeface="Wingdings" panose="05000000000000000000" pitchFamily="2" charset="2"/>
              <a:buChar char="§"/>
              <a:defRPr sz="1350" kern="1200">
                <a:solidFill>
                  <a:schemeClr val="bg2">
                    <a:lumMod val="25000"/>
                  </a:schemeClr>
                </a:solidFill>
                <a:latin typeface="+mn-lt"/>
                <a:ea typeface="+mn-ea"/>
                <a:cs typeface="+mn-cs"/>
              </a:defRPr>
            </a:lvl5pPr>
            <a:lvl6pPr marL="1885950" indent="-171450" algn="r" defTabSz="685800" rtl="1"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9pPr>
          </a:lstStyle>
          <a:p>
            <a:pPr algn="l" rtl="0"/>
            <a:r>
              <a:rPr lang="en-GB" altLang="en-IL" sz="2600" dirty="0"/>
              <a:t>Involvement</a:t>
            </a:r>
          </a:p>
          <a:p>
            <a:pPr algn="l" rtl="0"/>
            <a:r>
              <a:rPr lang="en-GB" altLang="en-IL" sz="2600" dirty="0"/>
              <a:t>Co-operation and teamwork</a:t>
            </a:r>
          </a:p>
          <a:p>
            <a:pPr algn="l" rtl="0"/>
            <a:r>
              <a:rPr lang="en-GB" altLang="en-IL" sz="2600" dirty="0"/>
              <a:t>Community responsibility</a:t>
            </a:r>
          </a:p>
        </p:txBody>
      </p:sp>
      <p:pic>
        <p:nvPicPr>
          <p:cNvPr id="6" name="Picture 7" descr="splg">
            <a:extLst>
              <a:ext uri="{FF2B5EF4-FFF2-40B4-BE49-F238E27FC236}">
                <a16:creationId xmlns:a16="http://schemas.microsoft.com/office/drawing/2014/main" id="{BEDE42C8-9506-4606-A990-58E8F65AB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229101" y="1999995"/>
            <a:ext cx="4268787" cy="3551238"/>
          </a:xfrm>
          <a:prstGeom prst="rect">
            <a:avLst/>
          </a:prstGeom>
          <a:noFill/>
        </p:spPr>
      </p:pic>
    </p:spTree>
    <p:extLst>
      <p:ext uri="{BB962C8B-B14F-4D97-AF65-F5344CB8AC3E}">
        <p14:creationId xmlns:p14="http://schemas.microsoft.com/office/powerpoint/2010/main" val="44427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C8F21EB9-1743-411E-841E-450AF8508DF3}"/>
              </a:ext>
            </a:extLst>
          </p:cNvPr>
          <p:cNvSpPr>
            <a:spLocks noGrp="1" noChangeArrowheads="1"/>
          </p:cNvSpPr>
          <p:nvPr>
            <p:ph type="title"/>
          </p:nvPr>
        </p:nvSpPr>
        <p:spPr/>
        <p:txBody>
          <a:bodyPr/>
          <a:lstStyle/>
          <a:p>
            <a:pPr eaLnBrk="1" hangingPunct="1"/>
            <a:r>
              <a:rPr lang="en-GB" altLang="en-IL" dirty="0">
                <a:solidFill>
                  <a:srgbClr val="00B050"/>
                </a:solidFill>
              </a:rPr>
              <a:t>Why use cooperative learning?</a:t>
            </a:r>
          </a:p>
        </p:txBody>
      </p:sp>
      <p:sp>
        <p:nvSpPr>
          <p:cNvPr id="13315" name="Rectangle 5">
            <a:extLst>
              <a:ext uri="{FF2B5EF4-FFF2-40B4-BE49-F238E27FC236}">
                <a16:creationId xmlns:a16="http://schemas.microsoft.com/office/drawing/2014/main" id="{60760288-3381-4572-B30C-0FE3E8F580D8}"/>
              </a:ext>
            </a:extLst>
          </p:cNvPr>
          <p:cNvSpPr>
            <a:spLocks noGrp="1" noChangeArrowheads="1"/>
          </p:cNvSpPr>
          <p:nvPr>
            <p:ph type="body" sz="half" idx="1"/>
          </p:nvPr>
        </p:nvSpPr>
        <p:spPr>
          <a:xfrm>
            <a:off x="1601391" y="2619375"/>
            <a:ext cx="3177778" cy="3086100"/>
          </a:xfrm>
        </p:spPr>
        <p:txBody>
          <a:bodyPr/>
          <a:lstStyle/>
          <a:p>
            <a:pPr algn="l" rtl="0" eaLnBrk="1" hangingPunct="1">
              <a:lnSpc>
                <a:spcPct val="90000"/>
              </a:lnSpc>
            </a:pPr>
            <a:r>
              <a:rPr lang="en-GB" altLang="en-IL" sz="1500" dirty="0"/>
              <a:t>promote student learning and academic achievement </a:t>
            </a:r>
          </a:p>
          <a:p>
            <a:pPr algn="l" rtl="0" eaLnBrk="1" hangingPunct="1">
              <a:lnSpc>
                <a:spcPct val="90000"/>
              </a:lnSpc>
            </a:pPr>
            <a:r>
              <a:rPr lang="en-GB" altLang="en-IL" sz="1500" dirty="0"/>
              <a:t>enhance student satisfaction with their learning experience </a:t>
            </a:r>
          </a:p>
          <a:p>
            <a:pPr algn="l" rtl="0" eaLnBrk="1" hangingPunct="1">
              <a:lnSpc>
                <a:spcPct val="90000"/>
              </a:lnSpc>
            </a:pPr>
            <a:r>
              <a:rPr lang="en-GB" altLang="en-IL" sz="1500" dirty="0"/>
              <a:t>help students develop skills in oral communication </a:t>
            </a:r>
          </a:p>
          <a:p>
            <a:pPr algn="l" rtl="0" eaLnBrk="1" hangingPunct="1">
              <a:lnSpc>
                <a:spcPct val="90000"/>
              </a:lnSpc>
            </a:pPr>
            <a:r>
              <a:rPr lang="en-GB" altLang="en-IL" sz="1500" dirty="0"/>
              <a:t>develop students' social skills </a:t>
            </a:r>
          </a:p>
          <a:p>
            <a:pPr algn="l" rtl="0" eaLnBrk="1" hangingPunct="1">
              <a:lnSpc>
                <a:spcPct val="90000"/>
              </a:lnSpc>
            </a:pPr>
            <a:r>
              <a:rPr lang="en-GB" altLang="en-IL" sz="1500" dirty="0"/>
              <a:t>promote student self-esteem </a:t>
            </a:r>
          </a:p>
          <a:p>
            <a:pPr algn="l" rtl="0" eaLnBrk="1" hangingPunct="1">
              <a:lnSpc>
                <a:spcPct val="90000"/>
              </a:lnSpc>
            </a:pPr>
            <a:r>
              <a:rPr lang="en-GB" altLang="en-IL" sz="1500" dirty="0"/>
              <a:t>increase student retention </a:t>
            </a:r>
          </a:p>
          <a:p>
            <a:pPr algn="l" rtl="0" eaLnBrk="1" hangingPunct="1">
              <a:lnSpc>
                <a:spcPct val="90000"/>
              </a:lnSpc>
            </a:pPr>
            <a:r>
              <a:rPr lang="en-GB" altLang="en-IL" sz="1500" dirty="0"/>
              <a:t>develop a community of learners</a:t>
            </a:r>
          </a:p>
          <a:p>
            <a:pPr algn="l" rtl="0" eaLnBrk="1" hangingPunct="1">
              <a:lnSpc>
                <a:spcPct val="90000"/>
              </a:lnSpc>
            </a:pPr>
            <a:endParaRPr lang="en-GB" altLang="en-IL" sz="1500" dirty="0"/>
          </a:p>
          <a:p>
            <a:pPr algn="l" rtl="0" eaLnBrk="1" hangingPunct="1">
              <a:lnSpc>
                <a:spcPct val="90000"/>
              </a:lnSpc>
            </a:pPr>
            <a:endParaRPr lang="en-GB" altLang="en-IL" sz="1500" dirty="0"/>
          </a:p>
        </p:txBody>
      </p:sp>
      <p:pic>
        <p:nvPicPr>
          <p:cNvPr id="13316" name="Picture 7" descr="sage">
            <a:extLst>
              <a:ext uri="{FF2B5EF4-FFF2-40B4-BE49-F238E27FC236}">
                <a16:creationId xmlns:a16="http://schemas.microsoft.com/office/drawing/2014/main" id="{E12F0824-93B9-4F71-AC4F-6DF55B854CC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92254" y="2934893"/>
            <a:ext cx="2616994" cy="1744265"/>
          </a:xfrm>
          <a:noFill/>
        </p:spPr>
      </p:pic>
    </p:spTree>
    <p:extLst>
      <p:ext uri="{BB962C8B-B14F-4D97-AF65-F5344CB8AC3E}">
        <p14:creationId xmlns:p14="http://schemas.microsoft.com/office/powerpoint/2010/main" val="2712733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9C9B81E-F8DB-478E-94F0-AE93D6378BBF}"/>
              </a:ext>
            </a:extLst>
          </p:cNvPr>
          <p:cNvSpPr>
            <a:spLocks noGrp="1" noChangeArrowheads="1"/>
          </p:cNvSpPr>
          <p:nvPr>
            <p:ph type="title"/>
          </p:nvPr>
        </p:nvSpPr>
        <p:spPr/>
        <p:txBody>
          <a:bodyPr>
            <a:normAutofit/>
          </a:bodyPr>
          <a:lstStyle/>
          <a:p>
            <a:pPr eaLnBrk="1" hangingPunct="1"/>
            <a:r>
              <a:rPr lang="en-GB" altLang="en-IL" dirty="0">
                <a:solidFill>
                  <a:srgbClr val="00B050"/>
                </a:solidFill>
              </a:rPr>
              <a:t>5 Elements of cooperative learning</a:t>
            </a:r>
          </a:p>
        </p:txBody>
      </p:sp>
      <p:sp>
        <p:nvSpPr>
          <p:cNvPr id="14339" name="Rectangle 3">
            <a:extLst>
              <a:ext uri="{FF2B5EF4-FFF2-40B4-BE49-F238E27FC236}">
                <a16:creationId xmlns:a16="http://schemas.microsoft.com/office/drawing/2014/main" id="{D7CE0D65-AC70-4E00-9CB3-7F44B5846765}"/>
              </a:ext>
            </a:extLst>
          </p:cNvPr>
          <p:cNvSpPr>
            <a:spLocks noGrp="1" noChangeArrowheads="1"/>
          </p:cNvSpPr>
          <p:nvPr>
            <p:ph type="body" idx="1"/>
          </p:nvPr>
        </p:nvSpPr>
        <p:spPr>
          <a:xfrm>
            <a:off x="1485900" y="2672954"/>
            <a:ext cx="6172200" cy="2782490"/>
          </a:xfrm>
        </p:spPr>
        <p:txBody>
          <a:bodyPr>
            <a:normAutofit fontScale="92500"/>
          </a:bodyPr>
          <a:lstStyle/>
          <a:p>
            <a:pPr marL="457200" indent="-457200">
              <a:buFont typeface="Wingdings" panose="05000000000000000000" pitchFamily="2" charset="2"/>
              <a:buAutoNum type="arabicPeriod"/>
            </a:pPr>
            <a:r>
              <a:rPr lang="en-GB" altLang="en-IL" dirty="0"/>
              <a:t>Positive interdependence</a:t>
            </a:r>
          </a:p>
          <a:p>
            <a:pPr marL="457200" indent="-457200">
              <a:buFont typeface="Wingdings" panose="05000000000000000000" pitchFamily="2" charset="2"/>
              <a:buAutoNum type="arabicPeriod"/>
            </a:pPr>
            <a:r>
              <a:rPr lang="en-GB" altLang="en-IL" dirty="0"/>
              <a:t>Face-to-face interaction</a:t>
            </a:r>
          </a:p>
          <a:p>
            <a:pPr marL="457200" indent="-457200">
              <a:buFont typeface="Wingdings" panose="05000000000000000000" pitchFamily="2" charset="2"/>
              <a:buAutoNum type="arabicPeriod"/>
            </a:pPr>
            <a:r>
              <a:rPr lang="en-GB" altLang="en-IL" dirty="0"/>
              <a:t>Individual and group accountability</a:t>
            </a:r>
          </a:p>
          <a:p>
            <a:pPr marL="457200" indent="-457200">
              <a:buFont typeface="Wingdings" panose="05000000000000000000" pitchFamily="2" charset="2"/>
              <a:buAutoNum type="arabicPeriod"/>
            </a:pPr>
            <a:r>
              <a:rPr lang="en-GB" altLang="en-IL" dirty="0"/>
              <a:t>Interpersonal and small group skills</a:t>
            </a:r>
          </a:p>
          <a:p>
            <a:pPr marL="457200" indent="-457200">
              <a:buFont typeface="Wingdings" panose="05000000000000000000" pitchFamily="2" charset="2"/>
              <a:buAutoNum type="arabicPeriod"/>
            </a:pPr>
            <a:r>
              <a:rPr lang="en-GB" altLang="en-IL" dirty="0"/>
              <a:t>Group processing</a:t>
            </a:r>
          </a:p>
        </p:txBody>
      </p:sp>
    </p:spTree>
    <p:extLst>
      <p:ext uri="{BB962C8B-B14F-4D97-AF65-F5344CB8AC3E}">
        <p14:creationId xmlns:p14="http://schemas.microsoft.com/office/powerpoint/2010/main" val="962911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9F682A-8B06-42BC-95BF-FCBC78058E57}"/>
              </a:ext>
            </a:extLst>
          </p:cNvPr>
          <p:cNvSpPr>
            <a:spLocks noGrp="1" noChangeArrowheads="1"/>
          </p:cNvSpPr>
          <p:nvPr>
            <p:ph type="title"/>
          </p:nvPr>
        </p:nvSpPr>
        <p:spPr/>
        <p:txBody>
          <a:bodyPr/>
          <a:lstStyle/>
          <a:p>
            <a:pPr eaLnBrk="1" hangingPunct="1"/>
            <a:r>
              <a:rPr lang="en-GB" altLang="en-IL" dirty="0">
                <a:solidFill>
                  <a:srgbClr val="00B050"/>
                </a:solidFill>
              </a:rPr>
              <a:t>Curriculum issues</a:t>
            </a:r>
          </a:p>
        </p:txBody>
      </p:sp>
      <p:sp>
        <p:nvSpPr>
          <p:cNvPr id="5124" name="Text Box 4">
            <a:extLst>
              <a:ext uri="{FF2B5EF4-FFF2-40B4-BE49-F238E27FC236}">
                <a16:creationId xmlns:a16="http://schemas.microsoft.com/office/drawing/2014/main" id="{33A23278-97B4-4013-AC1D-46A73DA637AC}"/>
              </a:ext>
            </a:extLst>
          </p:cNvPr>
          <p:cNvSpPr txBox="1">
            <a:spLocks noChangeArrowheads="1"/>
          </p:cNvSpPr>
          <p:nvPr/>
        </p:nvSpPr>
        <p:spPr bwMode="auto">
          <a:xfrm>
            <a:off x="2033587" y="2564606"/>
            <a:ext cx="2376488" cy="253916"/>
          </a:xfrm>
          <a:prstGeom prst="rect">
            <a:avLst/>
          </a:prstGeom>
          <a:solidFill>
            <a:srgbClr val="37ADA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a:latin typeface="Tahoma" panose="020B0604030504040204" pitchFamily="34" charset="0"/>
              </a:rPr>
              <a:t>Prescriptive Curriculum</a:t>
            </a:r>
          </a:p>
        </p:txBody>
      </p:sp>
      <p:sp>
        <p:nvSpPr>
          <p:cNvPr id="5125" name="Text Box 5">
            <a:extLst>
              <a:ext uri="{FF2B5EF4-FFF2-40B4-BE49-F238E27FC236}">
                <a16:creationId xmlns:a16="http://schemas.microsoft.com/office/drawing/2014/main" id="{E516E1EB-A6E3-4E88-8BBD-E735BB38DDD4}"/>
              </a:ext>
            </a:extLst>
          </p:cNvPr>
          <p:cNvSpPr txBox="1">
            <a:spLocks noChangeArrowheads="1"/>
          </p:cNvSpPr>
          <p:nvPr/>
        </p:nvSpPr>
        <p:spPr bwMode="auto">
          <a:xfrm>
            <a:off x="4787505" y="2564606"/>
            <a:ext cx="2322909" cy="253916"/>
          </a:xfrm>
          <a:prstGeom prst="rect">
            <a:avLst/>
          </a:prstGeom>
          <a:solidFill>
            <a:srgbClr val="37ADA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050">
                <a:latin typeface="Tahoma" panose="020B0604030504040204" pitchFamily="34" charset="0"/>
              </a:rPr>
              <a:t>Experiential Curriculum</a:t>
            </a:r>
          </a:p>
        </p:txBody>
      </p:sp>
      <p:sp>
        <p:nvSpPr>
          <p:cNvPr id="5126" name="Text Box 6">
            <a:extLst>
              <a:ext uri="{FF2B5EF4-FFF2-40B4-BE49-F238E27FC236}">
                <a16:creationId xmlns:a16="http://schemas.microsoft.com/office/drawing/2014/main" id="{CD272BA6-3B79-4FBE-BC5E-CF9846D6C76A}"/>
              </a:ext>
            </a:extLst>
          </p:cNvPr>
          <p:cNvSpPr txBox="1">
            <a:spLocks noChangeArrowheads="1"/>
          </p:cNvSpPr>
          <p:nvPr/>
        </p:nvSpPr>
        <p:spPr bwMode="auto">
          <a:xfrm>
            <a:off x="2033588" y="2866315"/>
            <a:ext cx="5347097"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IL" sz="1500" dirty="0">
                <a:latin typeface="Tahoma" panose="020B0604030504040204" pitchFamily="34" charset="0"/>
              </a:rPr>
              <a:t>Teacher-</a:t>
            </a:r>
            <a:r>
              <a:rPr lang="en-GB" altLang="en-IL" sz="1500" dirty="0" err="1">
                <a:latin typeface="Tahoma" panose="020B0604030504040204" pitchFamily="34" charset="0"/>
              </a:rPr>
              <a:t>centered</a:t>
            </a:r>
            <a:r>
              <a:rPr lang="en-GB" altLang="en-IL" sz="1500" dirty="0">
                <a:latin typeface="Tahoma" panose="020B0604030504040204" pitchFamily="34" charset="0"/>
              </a:rPr>
              <a:t> 		Student-centred</a:t>
            </a:r>
          </a:p>
          <a:p>
            <a:pPr eaLnBrk="1" hangingPunct="1">
              <a:spcBef>
                <a:spcPct val="50000"/>
              </a:spcBef>
            </a:pPr>
            <a:r>
              <a:rPr lang="en-GB" altLang="en-IL" sz="1500" dirty="0">
                <a:latin typeface="Tahoma" panose="020B0604030504040204" pitchFamily="34" charset="0"/>
              </a:rPr>
              <a:t>Linear &amp; rational  		Coherent &amp; relevant</a:t>
            </a:r>
          </a:p>
          <a:p>
            <a:pPr eaLnBrk="1" hangingPunct="1">
              <a:spcBef>
                <a:spcPct val="50000"/>
              </a:spcBef>
            </a:pPr>
            <a:r>
              <a:rPr lang="en-GB" altLang="en-IL" sz="1500" dirty="0">
                <a:latin typeface="Tahoma" panose="020B0604030504040204" pitchFamily="34" charset="0"/>
              </a:rPr>
              <a:t>Part to whole organisation  	Whole to part organisation </a:t>
            </a:r>
          </a:p>
          <a:p>
            <a:pPr eaLnBrk="1" hangingPunct="1">
              <a:spcBef>
                <a:spcPct val="50000"/>
              </a:spcBef>
            </a:pPr>
            <a:r>
              <a:rPr lang="en-GB" altLang="en-IL" sz="1500" dirty="0">
                <a:latin typeface="Tahoma" panose="020B0604030504040204" pitchFamily="34" charset="0"/>
              </a:rPr>
              <a:t>Teaching as transmitting 	Teaching as facilitating </a:t>
            </a:r>
          </a:p>
          <a:p>
            <a:pPr eaLnBrk="1" hangingPunct="1">
              <a:spcBef>
                <a:spcPct val="50000"/>
              </a:spcBef>
            </a:pPr>
            <a:r>
              <a:rPr lang="en-GB" altLang="en-IL" sz="1500" dirty="0">
                <a:latin typeface="Tahoma" panose="020B0604030504040204" pitchFamily="34" charset="0"/>
              </a:rPr>
              <a:t>Learning as receiving 	Learning as constructing </a:t>
            </a:r>
          </a:p>
          <a:p>
            <a:pPr eaLnBrk="1" hangingPunct="1">
              <a:spcBef>
                <a:spcPct val="50000"/>
              </a:spcBef>
            </a:pPr>
            <a:r>
              <a:rPr lang="en-GB" altLang="en-IL" sz="1500" dirty="0">
                <a:latin typeface="Tahoma" panose="020B0604030504040204" pitchFamily="34" charset="0"/>
              </a:rPr>
              <a:t>Structured environment 	Flexible environment</a:t>
            </a:r>
          </a:p>
        </p:txBody>
      </p:sp>
    </p:spTree>
    <p:extLst>
      <p:ext uri="{BB962C8B-B14F-4D97-AF65-F5344CB8AC3E}">
        <p14:creationId xmlns:p14="http://schemas.microsoft.com/office/powerpoint/2010/main" val="2269319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74122F-B63B-4E44-B7EA-970E5F588A42}"/>
              </a:ext>
            </a:extLst>
          </p:cNvPr>
          <p:cNvSpPr>
            <a:spLocks noGrp="1"/>
          </p:cNvSpPr>
          <p:nvPr>
            <p:ph type="title"/>
          </p:nvPr>
        </p:nvSpPr>
        <p:spPr>
          <a:xfrm>
            <a:off x="856060" y="1314450"/>
            <a:ext cx="7429499" cy="1101437"/>
          </a:xfrm>
        </p:spPr>
        <p:txBody>
          <a:bodyPr>
            <a:normAutofit fontScale="90000"/>
          </a:bodyPr>
          <a:lstStyle/>
          <a:p>
            <a:pPr rtl="0"/>
            <a:r>
              <a:rPr lang="en-US" dirty="0">
                <a:solidFill>
                  <a:srgbClr val="7030A0"/>
                </a:solidFill>
              </a:rPr>
              <a:t>How programming benefits Globe Teachers</a:t>
            </a:r>
            <a:endParaRPr lang="he-IL" dirty="0">
              <a:solidFill>
                <a:srgbClr val="7030A0"/>
              </a:solidFill>
            </a:endParaRPr>
          </a:p>
        </p:txBody>
      </p:sp>
      <p:graphicFrame>
        <p:nvGraphicFramePr>
          <p:cNvPr id="5" name="מציין מיקום תוכן 2"/>
          <p:cNvGraphicFramePr>
            <a:graphicFrameLocks noGrp="1"/>
          </p:cNvGraphicFramePr>
          <p:nvPr>
            <p:ph idx="1"/>
            <p:extLst/>
          </p:nvPr>
        </p:nvGraphicFramePr>
        <p:xfrm>
          <a:off x="856060" y="2571750"/>
          <a:ext cx="7429500" cy="2540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70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74122F-B63B-4E44-B7EA-970E5F588A42}"/>
              </a:ext>
            </a:extLst>
          </p:cNvPr>
          <p:cNvSpPr>
            <a:spLocks noGrp="1"/>
          </p:cNvSpPr>
          <p:nvPr>
            <p:ph type="title"/>
          </p:nvPr>
        </p:nvSpPr>
        <p:spPr>
          <a:xfrm>
            <a:off x="856060" y="1314450"/>
            <a:ext cx="7429499" cy="1101437"/>
          </a:xfrm>
        </p:spPr>
        <p:txBody>
          <a:bodyPr>
            <a:normAutofit fontScale="90000"/>
          </a:bodyPr>
          <a:lstStyle/>
          <a:p>
            <a:pPr rtl="0"/>
            <a:r>
              <a:rPr lang="en-US" dirty="0">
                <a:solidFill>
                  <a:srgbClr val="7030A0"/>
                </a:solidFill>
              </a:rPr>
              <a:t>How programming benefits Globe STUDENTS</a:t>
            </a:r>
            <a:endParaRPr lang="he-IL" dirty="0">
              <a:solidFill>
                <a:srgbClr val="7030A0"/>
              </a:solidFill>
            </a:endParaRPr>
          </a:p>
        </p:txBody>
      </p:sp>
      <p:graphicFrame>
        <p:nvGraphicFramePr>
          <p:cNvPr id="5" name="מציין מיקום תוכן 2"/>
          <p:cNvGraphicFramePr>
            <a:graphicFrameLocks noGrp="1"/>
          </p:cNvGraphicFramePr>
          <p:nvPr>
            <p:ph idx="1"/>
            <p:extLst>
              <p:ext uri="{D42A27DB-BD31-4B8C-83A1-F6EECF244321}">
                <p14:modId xmlns:p14="http://schemas.microsoft.com/office/powerpoint/2010/main" val="2326675207"/>
              </p:ext>
            </p:extLst>
          </p:nvPr>
        </p:nvGraphicFramePr>
        <p:xfrm>
          <a:off x="856060" y="2415888"/>
          <a:ext cx="7429500" cy="3821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62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DA26358-8251-49AB-BBAD-DFEED51E3EC4}"/>
              </a:ext>
            </a:extLst>
          </p:cNvPr>
          <p:cNvSpPr>
            <a:spLocks noGrp="1" noChangeArrowheads="1"/>
          </p:cNvSpPr>
          <p:nvPr>
            <p:ph type="title"/>
          </p:nvPr>
        </p:nvSpPr>
        <p:spPr/>
        <p:txBody>
          <a:bodyPr/>
          <a:lstStyle/>
          <a:p>
            <a:pPr eaLnBrk="1" hangingPunct="1"/>
            <a:r>
              <a:rPr lang="en-GB" altLang="en-IL"/>
              <a:t>Postive interdependence</a:t>
            </a:r>
          </a:p>
        </p:txBody>
      </p:sp>
      <p:sp>
        <p:nvSpPr>
          <p:cNvPr id="15363" name="Rectangle 4">
            <a:extLst>
              <a:ext uri="{FF2B5EF4-FFF2-40B4-BE49-F238E27FC236}">
                <a16:creationId xmlns:a16="http://schemas.microsoft.com/office/drawing/2014/main" id="{6F2FA081-789C-4E01-9D4A-6C48E4A94FC7}"/>
              </a:ext>
            </a:extLst>
          </p:cNvPr>
          <p:cNvSpPr>
            <a:spLocks noGrp="1" noChangeArrowheads="1"/>
          </p:cNvSpPr>
          <p:nvPr>
            <p:ph type="body" sz="half" idx="1"/>
          </p:nvPr>
        </p:nvSpPr>
        <p:spPr>
          <a:xfrm>
            <a:off x="1485901" y="2470548"/>
            <a:ext cx="3025379" cy="2984897"/>
          </a:xfrm>
        </p:spPr>
        <p:txBody>
          <a:bodyPr/>
          <a:lstStyle/>
          <a:p>
            <a:pPr algn="l" rtl="0" eaLnBrk="1" hangingPunct="1">
              <a:lnSpc>
                <a:spcPct val="90000"/>
              </a:lnSpc>
            </a:pPr>
            <a:r>
              <a:rPr lang="en-GB" altLang="en-IL" sz="1500" dirty="0"/>
              <a:t>Each group member's efforts are required and indispensable for group success </a:t>
            </a:r>
          </a:p>
          <a:p>
            <a:pPr algn="l" rtl="0" eaLnBrk="1" hangingPunct="1">
              <a:lnSpc>
                <a:spcPct val="90000"/>
              </a:lnSpc>
            </a:pPr>
            <a:endParaRPr lang="en-GB" altLang="en-IL" sz="1500" dirty="0"/>
          </a:p>
          <a:p>
            <a:pPr algn="l" rtl="0" eaLnBrk="1" hangingPunct="1">
              <a:lnSpc>
                <a:spcPct val="90000"/>
              </a:lnSpc>
            </a:pPr>
            <a:r>
              <a:rPr lang="en-GB" altLang="en-IL" sz="1500" dirty="0"/>
              <a:t>Each group member has a unique contribution to make to the joint effort because of his or her resources and/or role and task responsibilities</a:t>
            </a:r>
          </a:p>
          <a:p>
            <a:pPr algn="l" rtl="0" eaLnBrk="1" hangingPunct="1">
              <a:lnSpc>
                <a:spcPct val="90000"/>
              </a:lnSpc>
            </a:pPr>
            <a:endParaRPr lang="en-GB" altLang="en-IL" sz="1500" dirty="0"/>
          </a:p>
        </p:txBody>
      </p:sp>
      <p:pic>
        <p:nvPicPr>
          <p:cNvPr id="15364" name="Picture 6" descr="swimming">
            <a:extLst>
              <a:ext uri="{FF2B5EF4-FFF2-40B4-BE49-F238E27FC236}">
                <a16:creationId xmlns:a16="http://schemas.microsoft.com/office/drawing/2014/main" id="{A8014086-9F03-4848-A7BC-8E5704A021F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35105" y="2875360"/>
            <a:ext cx="2974181" cy="1554956"/>
          </a:xfrm>
          <a:noFill/>
        </p:spPr>
      </p:pic>
      <p:sp>
        <p:nvSpPr>
          <p:cNvPr id="15365" name="Text Box 7">
            <a:extLst>
              <a:ext uri="{FF2B5EF4-FFF2-40B4-BE49-F238E27FC236}">
                <a16:creationId xmlns:a16="http://schemas.microsoft.com/office/drawing/2014/main" id="{5BD4224C-C6FE-45F6-8869-D86E3005FB05}"/>
              </a:ext>
            </a:extLst>
          </p:cNvPr>
          <p:cNvSpPr txBox="1">
            <a:spLocks noChangeArrowheads="1"/>
          </p:cNvSpPr>
          <p:nvPr/>
        </p:nvSpPr>
        <p:spPr bwMode="auto">
          <a:xfrm>
            <a:off x="5057776" y="4941094"/>
            <a:ext cx="27551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IL" sz="1050">
                <a:solidFill>
                  <a:srgbClr val="000099"/>
                </a:solidFill>
                <a:latin typeface="Tahoma" panose="020B0604030504040204" pitchFamily="34" charset="0"/>
              </a:rPr>
              <a:t>Sink or swim together!</a:t>
            </a:r>
          </a:p>
        </p:txBody>
      </p:sp>
    </p:spTree>
    <p:extLst>
      <p:ext uri="{BB962C8B-B14F-4D97-AF65-F5344CB8AC3E}">
        <p14:creationId xmlns:p14="http://schemas.microsoft.com/office/powerpoint/2010/main" val="1703408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1359</TotalTime>
  <Words>1475</Words>
  <Application>Microsoft Office PowerPoint</Application>
  <PresentationFormat>On-screen Show (4:3)</PresentationFormat>
  <Paragraphs>199</Paragraphs>
  <Slides>25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Noto Sans Hebrew</vt:lpstr>
      <vt:lpstr>Rockwell Extra Bold</vt:lpstr>
      <vt:lpstr>Tahoma</vt:lpstr>
      <vt:lpstr>Times New Roman</vt:lpstr>
      <vt:lpstr>Wingdings</vt:lpstr>
      <vt:lpstr>Wingdings 2</vt:lpstr>
      <vt:lpstr>Office Theme</vt:lpstr>
      <vt:lpstr>Digital Science  A Perfect Match in Globe Program</vt:lpstr>
      <vt:lpstr>Approaches</vt:lpstr>
      <vt:lpstr>PowerPoint Presentation</vt:lpstr>
      <vt:lpstr>Why use cooperative learning?</vt:lpstr>
      <vt:lpstr>5 Elements of cooperative learning</vt:lpstr>
      <vt:lpstr>Curriculum issues</vt:lpstr>
      <vt:lpstr>How programming benefits Globe Teachers</vt:lpstr>
      <vt:lpstr>How programming benefits Globe STUDENTS</vt:lpstr>
      <vt:lpstr>Postive interdependence</vt:lpstr>
      <vt:lpstr>PowerPoint Presentation</vt:lpstr>
      <vt:lpstr>Group processing</vt:lpstr>
      <vt:lpstr>Community types</vt:lpstr>
      <vt:lpstr>Cyber communities</vt:lpstr>
      <vt:lpstr>E-Learning (teacher to moderator)</vt:lpstr>
      <vt:lpstr>PowerPoint Presentation</vt:lpstr>
      <vt:lpstr>  https://goo.gl/TnokD4              Tricider</vt:lpstr>
      <vt:lpstr>PowerPoint Presentation</vt:lpstr>
      <vt:lpstr>PowerPoint Presentation</vt:lpstr>
      <vt:lpstr>Globe Mooc Model In Israel </vt:lpstr>
      <vt:lpstr>PowerPoint Presentation</vt:lpstr>
      <vt:lpstr>Globe Mooc Model In Israel </vt:lpstr>
      <vt:lpstr>Feedback    by Globe Israeli Students (Jewish ,Arabs, Religious , Secular) </vt:lpstr>
      <vt:lpstr>PowerPoint Presentation</vt:lpstr>
      <vt:lpstr>Types  Of  ידום דיאלוג</vt:lpstr>
      <vt:lpstr>Digital Science For Collaborative Learning </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HAYWOOD Jeff</dc:creator>
  <cp:lastModifiedBy>D.R Farid</cp:lastModifiedBy>
  <cp:revision>267</cp:revision>
  <cp:lastPrinted>2013-02-21T16:34:59Z</cp:lastPrinted>
  <dcterms:created xsi:type="dcterms:W3CDTF">2012-09-17T09:49:36Z</dcterms:created>
  <dcterms:modified xsi:type="dcterms:W3CDTF">2019-07-11T21:51:37Z</dcterms:modified>
</cp:coreProperties>
</file>