
<file path=[Content_Types].xml><?xml version="1.0" encoding="utf-8"?>
<Types xmlns="http://schemas.openxmlformats.org/package/2006/content-types">
  <Override PartName="/ppt/charts/chart10.xml" ContentType="application/vnd.openxmlformats-officedocument.drawingml.chart+xml"/>
  <Override PartName="/ppt/slides/slide9.xml" ContentType="application/vnd.openxmlformats-officedocument.presentationml.slide+xml"/>
  <Override PartName="/ppt/charts/chart4.xml" ContentType="application/vnd.openxmlformats-officedocument.drawingml.chart+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charts/chart15.xml" ContentType="application/vnd.openxmlformats-officedocument.drawingml.chart+xml"/>
  <Override PartName="/ppt/charts/chart9.xml" ContentType="application/vnd.openxmlformats-officedocument.drawingml.chart+xml"/>
  <Default Extension="xml" ContentType="application/xml"/>
  <Override PartName="/ppt/tableStyles.xml" ContentType="application/vnd.openxmlformats-officedocument.presentationml.tableStyles+xml"/>
  <Override PartName="/ppt/charts/chart11.xml" ContentType="application/vnd.openxmlformats-officedocument.drawingml.chart+xml"/>
  <Override PartName="/ppt/charts/chart5.xml" ContentType="application/vnd.openxmlformats-officedocument.drawingml.chart+xml"/>
  <Override PartName="/ppt/slides/slide15.xml" ContentType="application/vnd.openxmlformats-officedocument.presentationml.slide+xml"/>
  <Override PartName="/ppt/charts/chart1.xml" ContentType="application/vnd.openxmlformats-officedocument.drawingml.char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charts/chart12.xml" ContentType="application/vnd.openxmlformats-officedocument.drawingml.chart+xml"/>
  <Override PartName="/ppt/charts/chart6.xml" ContentType="application/vnd.openxmlformats-officedocument.drawingml.chart+xml"/>
  <Override PartName="/ppt/slides/slide16.xml" ContentType="application/vnd.openxmlformats-officedocument.presentationml.slide+xml"/>
  <Override PartName="/ppt/slides/slide7.xml" ContentType="application/vnd.openxmlformats-officedocument.presentationml.slide+xml"/>
  <Override PartName="/ppt/charts/chart2.xml" ContentType="application/vnd.openxmlformats-officedocument.drawingml.chart+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charts/chart13.xml" ContentType="application/vnd.openxmlformats-officedocument.drawingml.chart+xml"/>
  <Override PartName="/ppt/charts/chart7.xml" ContentType="application/vnd.openxmlformats-officedocument.drawingml.chart+xml"/>
  <Override PartName="/ppt/slides/slide8.xml" ContentType="application/vnd.openxmlformats-officedocument.presentationml.slide+xml"/>
  <Override PartName="/ppt/charts/chart3.xml" ContentType="application/vnd.openxmlformats-officedocument.drawingml.chart+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Override PartName="/ppt/charts/chart8.xml" ContentType="application/vnd.openxmlformats-officedocument.drawingml.chart+xml"/>
  <Override PartName="/ppt/charts/chart1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FF"/>
    <a:srgbClr val="FF829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28" d="100"/>
          <a:sy n="128" d="100"/>
        </p:scale>
        <p:origin x="-112" y="-6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G:\KaitlinsGLOBE\Graphs2005.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GLOBE%20#6:KaitlinsGLOBE:Graphs2000.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GLOBE%20#6:KaitlinsGLOBE:Graphs2000.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GLOBE%20#6:KaitlinsGLOBE:Graphs2005.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GLOBE%20#6:KaitlinsGLOBE:Graphs2005.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G:\KaitlinsGLOBE\Graphs2010.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G:\KaitlinsGLOBE\Graphs201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GLOBE%20#6:KaitlinsGLOBE:Graphs198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GLOBE%20#6:KaitlinsGLOBE:Graphs1980.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GLOBE%20#6:KaitlinsGLOBE:Graphs198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GLOBE%20#6:KaitlinsGLOBE:Graphs198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GLOBE%20#6:KaitlinsGLOBE:Graphs199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GLOBE%20#6:KaitlinsGLOBE:Graphs1990.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GLOBE%20#6:KaitlinsGLOBE:Graphs199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GLOBE%20#6:KaitlinsGLOBE:Graphs199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a:t>EXAMPLE</a:t>
            </a:r>
          </a:p>
        </c:rich>
      </c:tx>
      <c:layout/>
    </c:title>
    <c:plotArea>
      <c:layout/>
      <c:barChart>
        <c:barDir val="col"/>
        <c:grouping val="clustered"/>
        <c:ser>
          <c:idx val="1"/>
          <c:order val="1"/>
          <c:tx>
            <c:strRef>
              <c:f>[Graphs2005.xlsx]Sheet1!$C$87</c:f>
              <c:strCache>
                <c:ptCount val="1"/>
                <c:pt idx="0">
                  <c:v>Malaria cases</c:v>
                </c:pt>
              </c:strCache>
            </c:strRef>
          </c:tx>
          <c:spPr>
            <a:solidFill>
              <a:srgbClr val="FF0000"/>
            </a:solidFill>
            <a:ln>
              <a:solidFill>
                <a:srgbClr val="FF0000"/>
              </a:solidFill>
            </a:ln>
          </c:spPr>
          <c:cat>
            <c:strRef>
              <c:f>[Graphs2005.xlsx]Sheet1!$A$88:$A$99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[Graphs2005.xlsx]Sheet1!$C$88:$C$99</c:f>
              <c:numCache>
                <c:formatCode>General</c:formatCode>
                <c:ptCount val="12"/>
                <c:pt idx="0">
                  <c:v>4.0</c:v>
                </c:pt>
                <c:pt idx="1">
                  <c:v>4.0</c:v>
                </c:pt>
                <c:pt idx="2">
                  <c:v>4.0</c:v>
                </c:pt>
                <c:pt idx="3">
                  <c:v>5.0</c:v>
                </c:pt>
                <c:pt idx="4">
                  <c:v>5.0</c:v>
                </c:pt>
                <c:pt idx="5">
                  <c:v>5.0</c:v>
                </c:pt>
                <c:pt idx="6">
                  <c:v>6.0</c:v>
                </c:pt>
                <c:pt idx="7">
                  <c:v>6.0</c:v>
                </c:pt>
                <c:pt idx="8">
                  <c:v>5.0</c:v>
                </c:pt>
                <c:pt idx="9">
                  <c:v>5.0</c:v>
                </c:pt>
                <c:pt idx="10">
                  <c:v>4.0</c:v>
                </c:pt>
                <c:pt idx="11">
                  <c:v>4.0</c:v>
                </c:pt>
              </c:numCache>
            </c:numRef>
          </c:val>
        </c:ser>
        <c:axId val="574019560"/>
        <c:axId val="625960296"/>
      </c:barChart>
      <c:lineChart>
        <c:grouping val="standard"/>
        <c:ser>
          <c:idx val="0"/>
          <c:order val="0"/>
          <c:tx>
            <c:strRef>
              <c:f>[Graphs2005.xlsx]Sheet1!$B$87</c:f>
              <c:strCache>
                <c:ptCount val="1"/>
                <c:pt idx="0">
                  <c:v>Temperature</c:v>
                </c:pt>
              </c:strCache>
            </c:strRef>
          </c:tx>
          <c:spPr>
            <a:ln w="38100">
              <a:solidFill>
                <a:srgbClr val="0000FF"/>
              </a:solidFill>
            </a:ln>
          </c:spPr>
          <c:marker>
            <c:symbol val="none"/>
          </c:marker>
          <c:cat>
            <c:strRef>
              <c:f>[Graphs2005.xlsx]Sheet1!$A$88:$A$99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[Graphs2005.xlsx]Sheet1!$B$88:$B$99</c:f>
              <c:numCache>
                <c:formatCode>General</c:formatCode>
                <c:ptCount val="12"/>
                <c:pt idx="0">
                  <c:v>21.0</c:v>
                </c:pt>
                <c:pt idx="1">
                  <c:v>22.0</c:v>
                </c:pt>
                <c:pt idx="2">
                  <c:v>23.0</c:v>
                </c:pt>
                <c:pt idx="3">
                  <c:v>24.0</c:v>
                </c:pt>
                <c:pt idx="4">
                  <c:v>26.0</c:v>
                </c:pt>
                <c:pt idx="5">
                  <c:v>26.0</c:v>
                </c:pt>
                <c:pt idx="6">
                  <c:v>27.0</c:v>
                </c:pt>
                <c:pt idx="7">
                  <c:v>27.0</c:v>
                </c:pt>
                <c:pt idx="8">
                  <c:v>26.0</c:v>
                </c:pt>
                <c:pt idx="9">
                  <c:v>25.0</c:v>
                </c:pt>
                <c:pt idx="10">
                  <c:v>23.0</c:v>
                </c:pt>
                <c:pt idx="11">
                  <c:v>22.0</c:v>
                </c:pt>
              </c:numCache>
            </c:numRef>
          </c:val>
        </c:ser>
        <c:marker val="1"/>
        <c:axId val="625124184"/>
        <c:axId val="625121368"/>
      </c:lineChart>
      <c:catAx>
        <c:axId val="625124184"/>
        <c:scaling>
          <c:orientation val="minMax"/>
        </c:scaling>
        <c:axPos val="b"/>
        <c:tickLblPos val="nextTo"/>
        <c:crossAx val="625121368"/>
        <c:crosses val="autoZero"/>
        <c:auto val="1"/>
        <c:lblAlgn val="ctr"/>
        <c:lblOffset val="100"/>
      </c:catAx>
      <c:valAx>
        <c:axId val="625121368"/>
        <c:scaling>
          <c:orientation val="minMax"/>
        </c:scaling>
        <c:axPos val="l"/>
        <c:majorGridlines/>
        <c:title>
          <c:tx>
            <c:rich>
              <a:bodyPr rot="-5400000" vert="horz"/>
              <a:lstStyle/>
              <a:p>
                <a:pPr>
                  <a:defRPr/>
                </a:pPr>
                <a:r>
                  <a:rPr lang="en-US"/>
                  <a:t>Air temperature in degrees celcius</a:t>
                </a:r>
              </a:p>
            </c:rich>
          </c:tx>
          <c:layout>
            <c:manualLayout>
              <c:xMode val="edge"/>
              <c:yMode val="edge"/>
              <c:x val="0.0125448028673835"/>
              <c:y val="0.132679738562092"/>
            </c:manualLayout>
          </c:layout>
        </c:title>
        <c:numFmt formatCode="General" sourceLinked="1"/>
        <c:tickLblPos val="nextTo"/>
        <c:crossAx val="625124184"/>
        <c:crosses val="autoZero"/>
        <c:crossBetween val="between"/>
      </c:valAx>
      <c:valAx>
        <c:axId val="625960296"/>
        <c:scaling>
          <c:orientation val="minMax"/>
          <c:max val="10.0"/>
        </c:scaling>
        <c:axPos val="r"/>
        <c:title>
          <c:tx>
            <c:rich>
              <a:bodyPr rot="-5400000" vert="horz"/>
              <a:lstStyle/>
              <a:p>
                <a:pPr>
                  <a:defRPr/>
                </a:pPr>
                <a:r>
                  <a:rPr lang="en-US"/>
                  <a:t>Number of cases</a:t>
                </a:r>
              </a:p>
            </c:rich>
          </c:tx>
          <c:layout/>
        </c:title>
        <c:numFmt formatCode="General" sourceLinked="1"/>
        <c:tickLblPos val="nextTo"/>
        <c:crossAx val="574019560"/>
        <c:crosses val="max"/>
        <c:crossBetween val="between"/>
      </c:valAx>
      <c:catAx>
        <c:axId val="574019560"/>
        <c:scaling>
          <c:orientation val="minMax"/>
        </c:scaling>
        <c:delete val="1"/>
        <c:axPos val="b"/>
        <c:tickLblPos val="none"/>
        <c:crossAx val="625960296"/>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 Correlation of Escanaba, Michigan for 2000</a:t>
            </a:r>
          </a:p>
        </c:rich>
      </c:tx>
      <c:layout>
        <c:manualLayout>
          <c:xMode val="edge"/>
          <c:yMode val="edge"/>
          <c:x val="0.112417979002625"/>
          <c:y val="0.0306372549019608"/>
        </c:manualLayout>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574313240"/>
        <c:axId val="625259688"/>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-8.5</c:v>
                </c:pt>
                <c:pt idx="1">
                  <c:v>-7.0</c:v>
                </c:pt>
                <c:pt idx="2">
                  <c:v>-3.0</c:v>
                </c:pt>
                <c:pt idx="3">
                  <c:v>3.6</c:v>
                </c:pt>
                <c:pt idx="4">
                  <c:v>10.0</c:v>
                </c:pt>
                <c:pt idx="5">
                  <c:v>15.0</c:v>
                </c:pt>
                <c:pt idx="6">
                  <c:v>19.0</c:v>
                </c:pt>
                <c:pt idx="7">
                  <c:v>18.0</c:v>
                </c:pt>
                <c:pt idx="8">
                  <c:v>14.0</c:v>
                </c:pt>
                <c:pt idx="9">
                  <c:v>7.5</c:v>
                </c:pt>
                <c:pt idx="10">
                  <c:v>0.8</c:v>
                </c:pt>
                <c:pt idx="11">
                  <c:v>-5.0</c:v>
                </c:pt>
              </c:numCache>
            </c:numRef>
          </c:val>
        </c:ser>
        <c:marker val="1"/>
        <c:axId val="574343960"/>
        <c:axId val="574278584"/>
      </c:lineChart>
      <c:catAx>
        <c:axId val="574343960"/>
        <c:scaling>
          <c:orientation val="minMax"/>
        </c:scaling>
        <c:axPos val="b"/>
        <c:tickLblPos val="low"/>
        <c:crossAx val="574278584"/>
        <c:crosses val="autoZero"/>
        <c:auto val="1"/>
        <c:lblAlgn val="ctr"/>
        <c:lblOffset val="100"/>
      </c:catAx>
      <c:valAx>
        <c:axId val="574278584"/>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77777777777778"/>
              <c:y val="0.182352941176471"/>
            </c:manualLayout>
          </c:layout>
        </c:title>
        <c:numFmt formatCode="General" sourceLinked="1"/>
        <c:tickLblPos val="nextTo"/>
        <c:crossAx val="574343960"/>
        <c:crosses val="autoZero"/>
        <c:crossBetween val="between"/>
      </c:valAx>
      <c:valAx>
        <c:axId val="625259688"/>
        <c:scaling>
          <c:orientation val="minMax"/>
          <c:max val="5.0"/>
          <c:min val="0.0"/>
        </c:scaling>
        <c:axPos val="r"/>
        <c:title>
          <c:tx>
            <c:rich>
              <a:bodyPr rot="-5400000" vert="horz"/>
              <a:lstStyle/>
              <a:p>
                <a:pPr>
                  <a:defRPr/>
                </a:pPr>
                <a:r>
                  <a:rPr lang="en-US" dirty="0" smtClean="0"/>
                  <a:t>Number </a:t>
                </a:r>
                <a:r>
                  <a:rPr lang="en-US" dirty="0"/>
                  <a:t>of cases</a:t>
                </a:r>
              </a:p>
            </c:rich>
          </c:tx>
          <c:layout>
            <c:manualLayout>
              <c:xMode val="edge"/>
              <c:yMode val="edge"/>
              <c:x val="0.949074074074074"/>
              <c:y val="0.368627450980392"/>
            </c:manualLayout>
          </c:layout>
        </c:title>
        <c:numFmt formatCode="General" sourceLinked="1"/>
        <c:tickLblPos val="nextTo"/>
        <c:crossAx val="574313240"/>
        <c:crosses val="max"/>
        <c:crossBetween val="between"/>
      </c:valAx>
      <c:catAx>
        <c:axId val="574313240"/>
        <c:scaling>
          <c:orientation val="minMax"/>
        </c:scaling>
        <c:delete val="1"/>
        <c:axPos val="b"/>
        <c:tickLblPos val="none"/>
        <c:crossAx val="625259688"/>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a:t>
            </a:r>
            <a:r>
              <a:rPr lang="en-US" dirty="0" smtClean="0"/>
              <a:t> Correlation of Boca </a:t>
            </a:r>
            <a:r>
              <a:rPr lang="en-US" dirty="0"/>
              <a:t>Do Acre, Brazil for 2000</a:t>
            </a:r>
          </a:p>
        </c:rich>
      </c:tx>
      <c:layout/>
    </c:title>
    <c:plotArea>
      <c:layout/>
      <c:barChart>
        <c:barDir val="col"/>
        <c:grouping val="clustered"/>
        <c:ser>
          <c:idx val="1"/>
          <c:order val="1"/>
          <c:tx>
            <c:strRef>
              <c:f>Sheet1!$C$87</c:f>
              <c:strCache>
                <c:ptCount val="1"/>
                <c:pt idx="0">
                  <c:v>Malaria cases</c:v>
                </c:pt>
              </c:strCache>
            </c:strRef>
          </c:tx>
          <c:spPr>
            <a:solidFill>
              <a:srgbClr val="FF0000"/>
            </a:solidFill>
            <a:ln>
              <a:solidFill>
                <a:srgbClr val="FF0000"/>
              </a:solidFill>
            </a:ln>
          </c:spP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Sheet1!$C$88:$C$99</c:f>
              <c:numCache>
                <c:formatCode>General</c:formatCode>
                <c:ptCount val="12"/>
                <c:pt idx="0">
                  <c:v>4.0</c:v>
                </c:pt>
                <c:pt idx="1">
                  <c:v>4.0</c:v>
                </c:pt>
                <c:pt idx="2">
                  <c:v>4.0</c:v>
                </c:pt>
                <c:pt idx="3">
                  <c:v>5.0</c:v>
                </c:pt>
                <c:pt idx="4">
                  <c:v>5.0</c:v>
                </c:pt>
                <c:pt idx="5">
                  <c:v>5.0</c:v>
                </c:pt>
                <c:pt idx="6">
                  <c:v>6.0</c:v>
                </c:pt>
                <c:pt idx="7">
                  <c:v>6.0</c:v>
                </c:pt>
                <c:pt idx="8">
                  <c:v>5.0</c:v>
                </c:pt>
                <c:pt idx="9">
                  <c:v>5.0</c:v>
                </c:pt>
                <c:pt idx="10">
                  <c:v>4.0</c:v>
                </c:pt>
                <c:pt idx="11">
                  <c:v>4.0</c:v>
                </c:pt>
              </c:numCache>
            </c:numRef>
          </c:val>
        </c:ser>
        <c:axId val="625120968"/>
        <c:axId val="625067336"/>
      </c:barChart>
      <c:lineChart>
        <c:grouping val="standard"/>
        <c:ser>
          <c:idx val="0"/>
          <c:order val="0"/>
          <c:tx>
            <c:strRef>
              <c:f>Sheet1!$B$87</c:f>
              <c:strCache>
                <c:ptCount val="1"/>
                <c:pt idx="0">
                  <c:v>Temperature</c:v>
                </c:pt>
              </c:strCache>
            </c:strRef>
          </c:tx>
          <c:spPr>
            <a:ln>
              <a:solidFill>
                <a:srgbClr val="0000FF"/>
              </a:solidFill>
            </a:ln>
          </c:spPr>
          <c:marker>
            <c:symbol val="none"/>
          </c:marke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Sheet1!$B$88:$B$99</c:f>
              <c:numCache>
                <c:formatCode>General</c:formatCode>
                <c:ptCount val="12"/>
                <c:pt idx="0">
                  <c:v>20.0</c:v>
                </c:pt>
                <c:pt idx="1">
                  <c:v>21.0</c:v>
                </c:pt>
                <c:pt idx="2">
                  <c:v>22.0</c:v>
                </c:pt>
                <c:pt idx="3">
                  <c:v>23.0</c:v>
                </c:pt>
                <c:pt idx="4">
                  <c:v>25.0</c:v>
                </c:pt>
                <c:pt idx="5">
                  <c:v>25.0</c:v>
                </c:pt>
                <c:pt idx="6">
                  <c:v>26.0</c:v>
                </c:pt>
                <c:pt idx="7">
                  <c:v>26.0</c:v>
                </c:pt>
                <c:pt idx="8">
                  <c:v>25.0</c:v>
                </c:pt>
                <c:pt idx="9">
                  <c:v>24.0</c:v>
                </c:pt>
                <c:pt idx="10">
                  <c:v>22.0</c:v>
                </c:pt>
                <c:pt idx="11">
                  <c:v>21.0</c:v>
                </c:pt>
              </c:numCache>
            </c:numRef>
          </c:val>
        </c:ser>
        <c:marker val="1"/>
        <c:axId val="573929768"/>
        <c:axId val="625039720"/>
      </c:lineChart>
      <c:catAx>
        <c:axId val="573929768"/>
        <c:scaling>
          <c:orientation val="minMax"/>
        </c:scaling>
        <c:axPos val="b"/>
        <c:tickLblPos val="nextTo"/>
        <c:crossAx val="625039720"/>
        <c:crosses val="autoZero"/>
        <c:auto val="1"/>
        <c:lblAlgn val="ctr"/>
        <c:lblOffset val="100"/>
      </c:catAx>
      <c:valAx>
        <c:axId val="625039720"/>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41402376786235"/>
              <c:y val="0.152941176470588"/>
            </c:manualLayout>
          </c:layout>
        </c:title>
        <c:numFmt formatCode="General" sourceLinked="1"/>
        <c:tickLblPos val="nextTo"/>
        <c:crossAx val="573929768"/>
        <c:crosses val="autoZero"/>
        <c:crossBetween val="between"/>
      </c:valAx>
      <c:valAx>
        <c:axId val="625067336"/>
        <c:scaling>
          <c:orientation val="minMax"/>
          <c:max val="10.0"/>
          <c:min val="0.0"/>
        </c:scaling>
        <c:axPos val="r"/>
        <c:title>
          <c:tx>
            <c:rich>
              <a:bodyPr rot="-5400000" vert="horz"/>
              <a:lstStyle/>
              <a:p>
                <a:pPr>
                  <a:defRPr/>
                </a:pPr>
                <a:r>
                  <a:rPr lang="en-US" dirty="0"/>
                  <a:t>Number of cases</a:t>
                </a:r>
              </a:p>
            </c:rich>
          </c:tx>
          <c:layout>
            <c:manualLayout>
              <c:xMode val="edge"/>
              <c:yMode val="edge"/>
              <c:x val="0.935185185185185"/>
              <c:y val="0.285294117647059"/>
            </c:manualLayout>
          </c:layout>
        </c:title>
        <c:numFmt formatCode="General" sourceLinked="1"/>
        <c:tickLblPos val="nextTo"/>
        <c:crossAx val="625120968"/>
        <c:crosses val="max"/>
        <c:crossBetween val="between"/>
      </c:valAx>
      <c:catAx>
        <c:axId val="625120968"/>
        <c:scaling>
          <c:orientation val="minMax"/>
        </c:scaling>
        <c:delete val="1"/>
        <c:axPos val="b"/>
        <c:tickLblPos val="none"/>
        <c:crossAx val="625067336"/>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 Escanaba, Michigan for 2005</a:t>
            </a:r>
          </a:p>
        </c:rich>
      </c:tx>
      <c:layout>
        <c:manualLayout>
          <c:xMode val="edge"/>
          <c:yMode val="edge"/>
          <c:x val="0.110665463692038"/>
          <c:y val="0.0294117647058823"/>
        </c:manualLayout>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625096824"/>
        <c:axId val="625037352"/>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-7.5</c:v>
                </c:pt>
                <c:pt idx="1">
                  <c:v>-6.0</c:v>
                </c:pt>
                <c:pt idx="2">
                  <c:v>-2.0</c:v>
                </c:pt>
                <c:pt idx="3">
                  <c:v>4.3</c:v>
                </c:pt>
                <c:pt idx="4">
                  <c:v>11.0</c:v>
                </c:pt>
                <c:pt idx="5">
                  <c:v>16.0</c:v>
                </c:pt>
                <c:pt idx="6">
                  <c:v>20.0</c:v>
                </c:pt>
                <c:pt idx="7">
                  <c:v>19.0</c:v>
                </c:pt>
                <c:pt idx="8">
                  <c:v>15.0</c:v>
                </c:pt>
                <c:pt idx="9">
                  <c:v>8.5</c:v>
                </c:pt>
                <c:pt idx="10">
                  <c:v>1.8</c:v>
                </c:pt>
                <c:pt idx="11">
                  <c:v>-4.0</c:v>
                </c:pt>
              </c:numCache>
            </c:numRef>
          </c:val>
        </c:ser>
        <c:marker val="1"/>
        <c:axId val="574393672"/>
        <c:axId val="573962136"/>
      </c:lineChart>
      <c:catAx>
        <c:axId val="574393672"/>
        <c:scaling>
          <c:orientation val="minMax"/>
        </c:scaling>
        <c:axPos val="b"/>
        <c:tickLblPos val="low"/>
        <c:crossAx val="573962136"/>
        <c:crosses val="autoZero"/>
        <c:auto val="1"/>
        <c:lblAlgn val="ctr"/>
        <c:lblOffset val="100"/>
      </c:catAx>
      <c:valAx>
        <c:axId val="573962136"/>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77777777777778"/>
              <c:y val="0.182352941176471"/>
            </c:manualLayout>
          </c:layout>
        </c:title>
        <c:numFmt formatCode="General" sourceLinked="1"/>
        <c:tickLblPos val="nextTo"/>
        <c:crossAx val="574393672"/>
        <c:crosses val="autoZero"/>
        <c:crossBetween val="between"/>
      </c:valAx>
      <c:valAx>
        <c:axId val="625037352"/>
        <c:scaling>
          <c:orientation val="minMax"/>
          <c:max val="5.0"/>
          <c:min val="0.0"/>
        </c:scaling>
        <c:axPos val="r"/>
        <c:title>
          <c:tx>
            <c:rich>
              <a:bodyPr rot="-5400000" vert="horz"/>
              <a:lstStyle/>
              <a:p>
                <a:pPr>
                  <a:defRPr/>
                </a:pPr>
                <a:r>
                  <a:rPr lang="en-US" dirty="0"/>
                  <a:t>Number of cases</a:t>
                </a:r>
              </a:p>
            </c:rich>
          </c:tx>
          <c:layout>
            <c:manualLayout>
              <c:xMode val="edge"/>
              <c:yMode val="edge"/>
              <c:x val="0.948240740740741"/>
              <c:y val="0.368579589316041"/>
            </c:manualLayout>
          </c:layout>
        </c:title>
        <c:numFmt formatCode="General" sourceLinked="1"/>
        <c:tickLblPos val="nextTo"/>
        <c:crossAx val="625096824"/>
        <c:crosses val="max"/>
        <c:crossBetween val="between"/>
      </c:valAx>
      <c:catAx>
        <c:axId val="625096824"/>
        <c:scaling>
          <c:orientation val="minMax"/>
        </c:scaling>
        <c:delete val="1"/>
        <c:axPos val="b"/>
        <c:tickLblPos val="none"/>
        <c:crossAx val="625037352"/>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a:t>
            </a:r>
            <a:r>
              <a:rPr lang="en-US" dirty="0" smtClean="0"/>
              <a:t> Boca </a:t>
            </a:r>
            <a:r>
              <a:rPr lang="en-US" dirty="0"/>
              <a:t>Do Acre, Brazil for 2005</a:t>
            </a:r>
          </a:p>
        </c:rich>
      </c:tx>
      <c:layout/>
    </c:title>
    <c:plotArea>
      <c:layout/>
      <c:barChart>
        <c:barDir val="col"/>
        <c:grouping val="clustered"/>
        <c:ser>
          <c:idx val="1"/>
          <c:order val="1"/>
          <c:tx>
            <c:strRef>
              <c:f>Sheet1!$C$87</c:f>
              <c:strCache>
                <c:ptCount val="1"/>
                <c:pt idx="0">
                  <c:v>Malaria cases</c:v>
                </c:pt>
              </c:strCache>
            </c:strRef>
          </c:tx>
          <c:spPr>
            <a:solidFill>
              <a:srgbClr val="FF0000"/>
            </a:solidFill>
            <a:ln>
              <a:solidFill>
                <a:srgbClr val="FF0000"/>
              </a:solidFill>
            </a:ln>
          </c:spP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Sheet1!$C$88:$C$99</c:f>
              <c:numCache>
                <c:formatCode>General</c:formatCode>
                <c:ptCount val="12"/>
                <c:pt idx="0">
                  <c:v>4.0</c:v>
                </c:pt>
                <c:pt idx="1">
                  <c:v>4.0</c:v>
                </c:pt>
                <c:pt idx="2">
                  <c:v>4.0</c:v>
                </c:pt>
                <c:pt idx="3">
                  <c:v>5.0</c:v>
                </c:pt>
                <c:pt idx="4">
                  <c:v>5.0</c:v>
                </c:pt>
                <c:pt idx="5">
                  <c:v>5.0</c:v>
                </c:pt>
                <c:pt idx="6">
                  <c:v>6.0</c:v>
                </c:pt>
                <c:pt idx="7">
                  <c:v>6.0</c:v>
                </c:pt>
                <c:pt idx="8">
                  <c:v>5.0</c:v>
                </c:pt>
                <c:pt idx="9">
                  <c:v>5.0</c:v>
                </c:pt>
                <c:pt idx="10">
                  <c:v>4.0</c:v>
                </c:pt>
                <c:pt idx="11">
                  <c:v>4.0</c:v>
                </c:pt>
              </c:numCache>
            </c:numRef>
          </c:val>
        </c:ser>
        <c:axId val="625187768"/>
        <c:axId val="574429016"/>
      </c:barChart>
      <c:lineChart>
        <c:grouping val="standard"/>
        <c:ser>
          <c:idx val="0"/>
          <c:order val="0"/>
          <c:tx>
            <c:strRef>
              <c:f>Sheet1!$B$87</c:f>
              <c:strCache>
                <c:ptCount val="1"/>
                <c:pt idx="0">
                  <c:v>Temperature</c:v>
                </c:pt>
              </c:strCache>
            </c:strRef>
          </c:tx>
          <c:spPr>
            <a:ln>
              <a:solidFill>
                <a:srgbClr val="0000FF"/>
              </a:solidFill>
            </a:ln>
          </c:spPr>
          <c:marker>
            <c:symbol val="none"/>
          </c:marke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Sheet1!$B$88:$B$99</c:f>
              <c:numCache>
                <c:formatCode>General</c:formatCode>
                <c:ptCount val="12"/>
                <c:pt idx="0">
                  <c:v>21.0</c:v>
                </c:pt>
                <c:pt idx="1">
                  <c:v>22.0</c:v>
                </c:pt>
                <c:pt idx="2">
                  <c:v>23.0</c:v>
                </c:pt>
                <c:pt idx="3">
                  <c:v>24.0</c:v>
                </c:pt>
                <c:pt idx="4">
                  <c:v>26.0</c:v>
                </c:pt>
                <c:pt idx="5">
                  <c:v>26.0</c:v>
                </c:pt>
                <c:pt idx="6">
                  <c:v>27.0</c:v>
                </c:pt>
                <c:pt idx="7">
                  <c:v>27.0</c:v>
                </c:pt>
                <c:pt idx="8">
                  <c:v>26.0</c:v>
                </c:pt>
                <c:pt idx="9">
                  <c:v>25.0</c:v>
                </c:pt>
                <c:pt idx="10">
                  <c:v>23.0</c:v>
                </c:pt>
                <c:pt idx="11">
                  <c:v>22.0</c:v>
                </c:pt>
              </c:numCache>
            </c:numRef>
          </c:val>
        </c:ser>
        <c:marker val="1"/>
        <c:axId val="625273912"/>
        <c:axId val="574364600"/>
      </c:lineChart>
      <c:catAx>
        <c:axId val="625273912"/>
        <c:scaling>
          <c:orientation val="minMax"/>
        </c:scaling>
        <c:axPos val="b"/>
        <c:tickLblPos val="nextTo"/>
        <c:crossAx val="574364600"/>
        <c:crosses val="autoZero"/>
        <c:auto val="1"/>
        <c:lblAlgn val="ctr"/>
        <c:lblOffset val="100"/>
      </c:catAx>
      <c:valAx>
        <c:axId val="574364600"/>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5462958321858"/>
              <c:y val="0.152941176470588"/>
            </c:manualLayout>
          </c:layout>
        </c:title>
        <c:numFmt formatCode="General" sourceLinked="1"/>
        <c:tickLblPos val="nextTo"/>
        <c:crossAx val="625273912"/>
        <c:crosses val="autoZero"/>
        <c:crossBetween val="between"/>
      </c:valAx>
      <c:valAx>
        <c:axId val="574429016"/>
        <c:scaling>
          <c:orientation val="minMax"/>
          <c:max val="10.0"/>
        </c:scaling>
        <c:axPos val="r"/>
        <c:title>
          <c:tx>
            <c:rich>
              <a:bodyPr rot="-5400000" vert="horz"/>
              <a:lstStyle/>
              <a:p>
                <a:pPr>
                  <a:defRPr/>
                </a:pPr>
                <a:r>
                  <a:rPr lang="en-US" dirty="0"/>
                  <a:t>Number of cases</a:t>
                </a:r>
              </a:p>
            </c:rich>
          </c:tx>
          <c:layout>
            <c:manualLayout>
              <c:xMode val="edge"/>
              <c:yMode val="edge"/>
              <c:x val="0.936666678210361"/>
              <c:y val="0.285246255982708"/>
            </c:manualLayout>
          </c:layout>
        </c:title>
        <c:numFmt formatCode="General" sourceLinked="1"/>
        <c:tickLblPos val="nextTo"/>
        <c:crossAx val="625187768"/>
        <c:crosses val="max"/>
        <c:crossBetween val="between"/>
      </c:valAx>
      <c:catAx>
        <c:axId val="625187768"/>
        <c:scaling>
          <c:orientation val="minMax"/>
        </c:scaling>
        <c:delete val="1"/>
        <c:axPos val="b"/>
        <c:tickLblPos val="none"/>
        <c:crossAx val="574429016"/>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 Escanaba, Michigan for 2010</a:t>
            </a:r>
          </a:p>
        </c:rich>
      </c:tx>
      <c:layout>
        <c:manualLayout>
          <c:xMode val="edge"/>
          <c:yMode val="edge"/>
          <c:x val="0.110665463692038"/>
          <c:y val="0.0294117647058823"/>
        </c:manualLayout>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625164072"/>
        <c:axId val="625443096"/>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-6.5</c:v>
                </c:pt>
                <c:pt idx="1">
                  <c:v>-5.0</c:v>
                </c:pt>
                <c:pt idx="2">
                  <c:v>-1.0</c:v>
                </c:pt>
                <c:pt idx="3">
                  <c:v>5.3</c:v>
                </c:pt>
                <c:pt idx="4">
                  <c:v>12.0</c:v>
                </c:pt>
                <c:pt idx="5">
                  <c:v>17.0</c:v>
                </c:pt>
                <c:pt idx="6">
                  <c:v>21.0</c:v>
                </c:pt>
                <c:pt idx="7">
                  <c:v>19.0</c:v>
                </c:pt>
                <c:pt idx="8">
                  <c:v>16.0</c:v>
                </c:pt>
                <c:pt idx="9">
                  <c:v>9.5</c:v>
                </c:pt>
                <c:pt idx="10">
                  <c:v>2.8</c:v>
                </c:pt>
                <c:pt idx="11">
                  <c:v>-5.0</c:v>
                </c:pt>
              </c:numCache>
            </c:numRef>
          </c:val>
        </c:ser>
        <c:marker val="1"/>
        <c:axId val="625154344"/>
        <c:axId val="625464408"/>
      </c:lineChart>
      <c:catAx>
        <c:axId val="625154344"/>
        <c:scaling>
          <c:orientation val="minMax"/>
        </c:scaling>
        <c:axPos val="b"/>
        <c:tickLblPos val="low"/>
        <c:crossAx val="625464408"/>
        <c:crosses val="autoZero"/>
        <c:auto val="1"/>
        <c:lblAlgn val="ctr"/>
        <c:lblOffset val="100"/>
      </c:catAx>
      <c:valAx>
        <c:axId val="625464408"/>
        <c:scaling>
          <c:orientation val="minMax"/>
        </c:scaling>
        <c:axPos val="l"/>
        <c:majorGridlines/>
        <c:title>
          <c:tx>
            <c:rich>
              <a:bodyPr rot="-5400000" vert="horz"/>
              <a:lstStyle/>
              <a:p>
                <a:pPr>
                  <a:defRPr/>
                </a:pPr>
                <a:r>
                  <a:rPr lang="en-US" dirty="0"/>
                  <a:t>Air </a:t>
                </a:r>
                <a:r>
                  <a:rPr lang="en-US" dirty="0" smtClean="0"/>
                  <a:t>temperature </a:t>
                </a:r>
                <a:r>
                  <a:rPr lang="en-US" dirty="0"/>
                  <a:t>in degrees </a:t>
                </a:r>
                <a:r>
                  <a:rPr lang="en-US" dirty="0" smtClean="0"/>
                  <a:t>Celsius</a:t>
                </a:r>
                <a:endParaRPr lang="en-US" dirty="0"/>
              </a:p>
            </c:rich>
          </c:tx>
          <c:layout>
            <c:manualLayout>
              <c:xMode val="edge"/>
              <c:yMode val="edge"/>
              <c:x val="0.0286225940507437"/>
              <c:y val="0.182432839277443"/>
            </c:manualLayout>
          </c:layout>
        </c:title>
        <c:numFmt formatCode="General" sourceLinked="1"/>
        <c:tickLblPos val="nextTo"/>
        <c:crossAx val="625154344"/>
        <c:crosses val="autoZero"/>
        <c:crossBetween val="between"/>
      </c:valAx>
      <c:valAx>
        <c:axId val="625443096"/>
        <c:scaling>
          <c:orientation val="minMax"/>
          <c:max val="5.0"/>
        </c:scaling>
        <c:axPos val="r"/>
        <c:title>
          <c:tx>
            <c:rich>
              <a:bodyPr rot="-5400000" vert="horz"/>
              <a:lstStyle/>
              <a:p>
                <a:pPr>
                  <a:defRPr/>
                </a:pPr>
                <a:r>
                  <a:rPr lang="en-US" dirty="0"/>
                  <a:t>Number of cases</a:t>
                </a:r>
              </a:p>
            </c:rich>
          </c:tx>
          <c:layout>
            <c:manualLayout>
              <c:xMode val="edge"/>
              <c:yMode val="edge"/>
              <c:x val="0.948240740740741"/>
              <c:y val="0.368579589316041"/>
            </c:manualLayout>
          </c:layout>
        </c:title>
        <c:numFmt formatCode="General" sourceLinked="1"/>
        <c:tickLblPos val="nextTo"/>
        <c:crossAx val="625164072"/>
        <c:crosses val="max"/>
        <c:crossBetween val="between"/>
      </c:valAx>
      <c:catAx>
        <c:axId val="625164072"/>
        <c:scaling>
          <c:orientation val="minMax"/>
        </c:scaling>
        <c:delete val="1"/>
        <c:axPos val="b"/>
        <c:tickLblPos val="none"/>
        <c:crossAx val="625443096"/>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 Correlation of </a:t>
            </a:r>
            <a:r>
              <a:rPr lang="en-US" dirty="0" smtClean="0"/>
              <a:t>Boca </a:t>
            </a:r>
            <a:r>
              <a:rPr lang="en-US" dirty="0"/>
              <a:t>Do Acre, </a:t>
            </a:r>
            <a:r>
              <a:rPr lang="en-US" dirty="0" smtClean="0"/>
              <a:t>Brazil </a:t>
            </a:r>
            <a:r>
              <a:rPr lang="en-US" dirty="0"/>
              <a:t>for 2010</a:t>
            </a:r>
          </a:p>
        </c:rich>
      </c:tx>
      <c:layout>
        <c:manualLayout>
          <c:xMode val="edge"/>
          <c:yMode val="edge"/>
          <c:x val="0.106142322097378"/>
          <c:y val="0.030010718113612"/>
        </c:manualLayout>
      </c:layout>
    </c:title>
    <c:plotArea>
      <c:layout/>
      <c:barChart>
        <c:barDir val="col"/>
        <c:grouping val="clustered"/>
        <c:ser>
          <c:idx val="1"/>
          <c:order val="1"/>
          <c:tx>
            <c:strRef>
              <c:f>Sheet1!$C$87</c:f>
              <c:strCache>
                <c:ptCount val="1"/>
                <c:pt idx="0">
                  <c:v>Malaria cases</c:v>
                </c:pt>
              </c:strCache>
            </c:strRef>
          </c:tx>
          <c:spPr>
            <a:solidFill>
              <a:srgbClr val="FF0000"/>
            </a:solidFill>
            <a:ln>
              <a:solidFill>
                <a:srgbClr val="FF0000"/>
              </a:solidFill>
            </a:ln>
          </c:spP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Sheet1!$C$88:$C$99</c:f>
              <c:numCache>
                <c:formatCode>General</c:formatCode>
                <c:ptCount val="12"/>
                <c:pt idx="0">
                  <c:v>4.0</c:v>
                </c:pt>
                <c:pt idx="1">
                  <c:v>4.0</c:v>
                </c:pt>
                <c:pt idx="2">
                  <c:v>5.0</c:v>
                </c:pt>
                <c:pt idx="3">
                  <c:v>5.0</c:v>
                </c:pt>
                <c:pt idx="4">
                  <c:v>6.0</c:v>
                </c:pt>
                <c:pt idx="5">
                  <c:v>6.0</c:v>
                </c:pt>
                <c:pt idx="6">
                  <c:v>7.0</c:v>
                </c:pt>
                <c:pt idx="7">
                  <c:v>7.0</c:v>
                </c:pt>
                <c:pt idx="8">
                  <c:v>6.0</c:v>
                </c:pt>
                <c:pt idx="9">
                  <c:v>5.0</c:v>
                </c:pt>
                <c:pt idx="10">
                  <c:v>5.0</c:v>
                </c:pt>
                <c:pt idx="11">
                  <c:v>4.0</c:v>
                </c:pt>
              </c:numCache>
            </c:numRef>
          </c:val>
        </c:ser>
        <c:axId val="574227528"/>
        <c:axId val="625103624"/>
      </c:barChart>
      <c:lineChart>
        <c:grouping val="standard"/>
        <c:ser>
          <c:idx val="0"/>
          <c:order val="0"/>
          <c:tx>
            <c:strRef>
              <c:f>Sheet1!$B$87</c:f>
              <c:strCache>
                <c:ptCount val="1"/>
                <c:pt idx="0">
                  <c:v>Temperature</c:v>
                </c:pt>
              </c:strCache>
            </c:strRef>
          </c:tx>
          <c:spPr>
            <a:ln>
              <a:solidFill>
                <a:srgbClr val="0000FF"/>
              </a:solidFill>
            </a:ln>
          </c:spPr>
          <c:marker>
            <c:symbol val="none"/>
          </c:marke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Sheet1!$B$88:$B$99</c:f>
              <c:numCache>
                <c:formatCode>General</c:formatCode>
                <c:ptCount val="12"/>
                <c:pt idx="0">
                  <c:v>22.0</c:v>
                </c:pt>
                <c:pt idx="1">
                  <c:v>23.0</c:v>
                </c:pt>
                <c:pt idx="2">
                  <c:v>24.0</c:v>
                </c:pt>
                <c:pt idx="3">
                  <c:v>25.0</c:v>
                </c:pt>
                <c:pt idx="4">
                  <c:v>27.0</c:v>
                </c:pt>
                <c:pt idx="5">
                  <c:v>27.0</c:v>
                </c:pt>
                <c:pt idx="6">
                  <c:v>28.0</c:v>
                </c:pt>
                <c:pt idx="7">
                  <c:v>28.0</c:v>
                </c:pt>
                <c:pt idx="8">
                  <c:v>27.0</c:v>
                </c:pt>
                <c:pt idx="9">
                  <c:v>26.0</c:v>
                </c:pt>
                <c:pt idx="10">
                  <c:v>24.0</c:v>
                </c:pt>
                <c:pt idx="11">
                  <c:v>23.0</c:v>
                </c:pt>
              </c:numCache>
            </c:numRef>
          </c:val>
        </c:ser>
        <c:marker val="1"/>
        <c:axId val="625577576"/>
        <c:axId val="625431016"/>
      </c:lineChart>
      <c:catAx>
        <c:axId val="625577576"/>
        <c:scaling>
          <c:orientation val="minMax"/>
        </c:scaling>
        <c:axPos val="b"/>
        <c:tickLblPos val="nextTo"/>
        <c:crossAx val="625431016"/>
        <c:crosses val="autoZero"/>
        <c:auto val="1"/>
        <c:lblAlgn val="ctr"/>
        <c:lblOffset val="100"/>
      </c:catAx>
      <c:valAx>
        <c:axId val="625431016"/>
        <c:scaling>
          <c:orientation val="minMax"/>
        </c:scaling>
        <c:axPos val="l"/>
        <c:majorGridlines/>
        <c:title>
          <c:tx>
            <c:rich>
              <a:bodyPr rot="-5400000" vert="horz"/>
              <a:lstStyle/>
              <a:p>
                <a:pPr>
                  <a:defRPr/>
                </a:pPr>
                <a:r>
                  <a:rPr lang="en-US" dirty="0"/>
                  <a:t>Air temperature in degrees </a:t>
                </a:r>
                <a:r>
                  <a:rPr lang="en-US" dirty="0" smtClean="0"/>
                  <a:t>Celsius</a:t>
                </a:r>
                <a:endParaRPr lang="en-US" dirty="0"/>
              </a:p>
            </c:rich>
          </c:tx>
          <c:layout>
            <c:manualLayout>
              <c:xMode val="edge"/>
              <c:yMode val="edge"/>
              <c:x val="0.0249688274699571"/>
              <c:y val="0.152250656167979"/>
            </c:manualLayout>
          </c:layout>
        </c:title>
        <c:numFmt formatCode="General" sourceLinked="1"/>
        <c:tickLblPos val="nextTo"/>
        <c:crossAx val="625577576"/>
        <c:crosses val="autoZero"/>
        <c:crossBetween val="between"/>
      </c:valAx>
      <c:valAx>
        <c:axId val="625103624"/>
        <c:scaling>
          <c:orientation val="minMax"/>
          <c:max val="10.0"/>
        </c:scaling>
        <c:axPos val="r"/>
        <c:title>
          <c:tx>
            <c:rich>
              <a:bodyPr rot="-5400000" vert="horz"/>
              <a:lstStyle/>
              <a:p>
                <a:pPr>
                  <a:defRPr/>
                </a:pPr>
                <a:r>
                  <a:rPr lang="en-US" dirty="0"/>
                  <a:t>Number of cases</a:t>
                </a:r>
              </a:p>
            </c:rich>
          </c:tx>
          <c:layout>
            <c:manualLayout>
              <c:xMode val="edge"/>
              <c:yMode val="edge"/>
              <c:x val="0.936666678210361"/>
              <c:y val="0.285246255982708"/>
            </c:manualLayout>
          </c:layout>
        </c:title>
        <c:numFmt formatCode="General" sourceLinked="1"/>
        <c:tickLblPos val="nextTo"/>
        <c:crossAx val="574227528"/>
        <c:crosses val="max"/>
        <c:crossBetween val="between"/>
      </c:valAx>
      <c:catAx>
        <c:axId val="574227528"/>
        <c:scaling>
          <c:orientation val="minMax"/>
        </c:scaling>
        <c:delete val="1"/>
        <c:axPos val="b"/>
        <c:tickLblPos val="none"/>
        <c:crossAx val="625103624"/>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 Escanaba, Michigan for 1980</a:t>
            </a:r>
          </a:p>
        </c:rich>
      </c:tx>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625687608"/>
        <c:axId val="574365608"/>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-12.5</c:v>
                </c:pt>
                <c:pt idx="1">
                  <c:v>-11.0</c:v>
                </c:pt>
                <c:pt idx="2">
                  <c:v>-5.0</c:v>
                </c:pt>
                <c:pt idx="3">
                  <c:v>-0.6</c:v>
                </c:pt>
                <c:pt idx="4">
                  <c:v>6.0</c:v>
                </c:pt>
                <c:pt idx="5">
                  <c:v>11.0</c:v>
                </c:pt>
                <c:pt idx="6">
                  <c:v>15.0</c:v>
                </c:pt>
                <c:pt idx="7">
                  <c:v>14.0</c:v>
                </c:pt>
                <c:pt idx="8">
                  <c:v>10.0</c:v>
                </c:pt>
                <c:pt idx="9">
                  <c:v>3.5</c:v>
                </c:pt>
                <c:pt idx="10">
                  <c:v>-3.6</c:v>
                </c:pt>
                <c:pt idx="11">
                  <c:v>-9.0</c:v>
                </c:pt>
              </c:numCache>
            </c:numRef>
          </c:val>
        </c:ser>
        <c:marker val="1"/>
        <c:axId val="625870248"/>
        <c:axId val="574244808"/>
      </c:lineChart>
      <c:catAx>
        <c:axId val="625870248"/>
        <c:scaling>
          <c:orientation val="minMax"/>
        </c:scaling>
        <c:axPos val="b"/>
        <c:tickLblPos val="low"/>
        <c:crossAx val="574244808"/>
        <c:crosses val="autoZero"/>
        <c:auto val="1"/>
        <c:lblAlgn val="ctr"/>
        <c:lblOffset val="100"/>
      </c:catAx>
      <c:valAx>
        <c:axId val="574244808"/>
        <c:scaling>
          <c:orientation val="minMax"/>
        </c:scaling>
        <c:axPos val="l"/>
        <c:majorGridlines/>
        <c:title>
          <c:tx>
            <c:rich>
              <a:bodyPr rot="-5400000" vert="horz"/>
              <a:lstStyle/>
              <a:p>
                <a:pPr>
                  <a:defRPr/>
                </a:pPr>
                <a:r>
                  <a:rPr lang="en-US" dirty="0"/>
                  <a:t>Air</a:t>
                </a:r>
                <a:r>
                  <a:rPr lang="en-US" dirty="0" smtClean="0"/>
                  <a:t> temperature </a:t>
                </a:r>
                <a:r>
                  <a:rPr lang="en-US" dirty="0"/>
                  <a:t>in degrees</a:t>
                </a:r>
                <a:r>
                  <a:rPr lang="en-US" dirty="0" smtClean="0"/>
                  <a:t> Celsius</a:t>
                </a:r>
                <a:endParaRPr lang="en-US" dirty="0"/>
              </a:p>
            </c:rich>
          </c:tx>
          <c:layout>
            <c:manualLayout>
              <c:xMode val="edge"/>
              <c:yMode val="edge"/>
              <c:x val="0.0283687943262411"/>
              <c:y val="0.171303951589385"/>
            </c:manualLayout>
          </c:layout>
        </c:title>
        <c:numFmt formatCode="General" sourceLinked="1"/>
        <c:tickLblPos val="nextTo"/>
        <c:crossAx val="625870248"/>
        <c:crosses val="autoZero"/>
        <c:crossBetween val="between"/>
      </c:valAx>
      <c:valAx>
        <c:axId val="574365608"/>
        <c:scaling>
          <c:orientation val="minMax"/>
          <c:max val="5.0"/>
        </c:scaling>
        <c:axPos val="r"/>
        <c:title>
          <c:tx>
            <c:rich>
              <a:bodyPr rot="-5400000" vert="horz"/>
              <a:lstStyle/>
              <a:p>
                <a:pPr>
                  <a:defRPr/>
                </a:pPr>
                <a:r>
                  <a:rPr lang="en-US" dirty="0"/>
                  <a:t>Number of</a:t>
                </a:r>
                <a:r>
                  <a:rPr lang="en-US" dirty="0" smtClean="0"/>
                  <a:t> cases</a:t>
                </a:r>
                <a:endParaRPr lang="en-US" dirty="0"/>
              </a:p>
            </c:rich>
          </c:tx>
          <c:layout>
            <c:manualLayout>
              <c:xMode val="edge"/>
              <c:yMode val="edge"/>
              <c:x val="0.950555555555556"/>
              <c:y val="0.397991354021924"/>
            </c:manualLayout>
          </c:layout>
        </c:title>
        <c:numFmt formatCode="General" sourceLinked="1"/>
        <c:tickLblPos val="nextTo"/>
        <c:crossAx val="625687608"/>
        <c:crosses val="max"/>
        <c:crossBetween val="between"/>
      </c:valAx>
      <c:catAx>
        <c:axId val="625687608"/>
        <c:scaling>
          <c:orientation val="minMax"/>
        </c:scaling>
        <c:delete val="1"/>
        <c:axPos val="b"/>
        <c:tickLblPos val="none"/>
        <c:crossAx val="574365608"/>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a:t>
            </a:r>
            <a:r>
              <a:rPr lang="en-US" dirty="0" smtClean="0"/>
              <a:t>Correlation </a:t>
            </a:r>
            <a:r>
              <a:rPr lang="en-US" dirty="0"/>
              <a:t>of Boca Do Acre, Brazil for 1980</a:t>
            </a:r>
          </a:p>
        </c:rich>
      </c:tx>
      <c:layout/>
    </c:title>
    <c:plotArea>
      <c:layout/>
      <c:barChart>
        <c:barDir val="col"/>
        <c:grouping val="clustered"/>
        <c:ser>
          <c:idx val="1"/>
          <c:order val="1"/>
          <c:tx>
            <c:strRef>
              <c:f>Sheet1!$C$72</c:f>
              <c:strCache>
                <c:ptCount val="1"/>
                <c:pt idx="0">
                  <c:v>Malaria cases</c:v>
                </c:pt>
              </c:strCache>
            </c:strRef>
          </c:tx>
          <c:spPr>
            <a:solidFill>
              <a:srgbClr val="FF0000"/>
            </a:solidFill>
            <a:ln>
              <a:solidFill>
                <a:srgbClr val="FF0000"/>
              </a:solidFill>
            </a:ln>
          </c:spPr>
          <c:cat>
            <c:strRef>
              <c:f>Sheet1!$A$73:$A$84</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Sheet1!$C$73:$C$84</c:f>
              <c:numCache>
                <c:formatCode>General</c:formatCode>
                <c:ptCount val="12"/>
                <c:pt idx="0">
                  <c:v>0.0</c:v>
                </c:pt>
                <c:pt idx="1">
                  <c:v>0.0</c:v>
                </c:pt>
                <c:pt idx="2">
                  <c:v>1.0</c:v>
                </c:pt>
                <c:pt idx="3">
                  <c:v>1.0</c:v>
                </c:pt>
                <c:pt idx="4">
                  <c:v>2.0</c:v>
                </c:pt>
                <c:pt idx="5">
                  <c:v>2.0</c:v>
                </c:pt>
                <c:pt idx="6">
                  <c:v>3.0</c:v>
                </c:pt>
                <c:pt idx="7">
                  <c:v>3.0</c:v>
                </c:pt>
                <c:pt idx="8">
                  <c:v>2.0</c:v>
                </c:pt>
                <c:pt idx="9">
                  <c:v>2.0</c:v>
                </c:pt>
                <c:pt idx="10">
                  <c:v>1.0</c:v>
                </c:pt>
                <c:pt idx="11">
                  <c:v>0.0</c:v>
                </c:pt>
              </c:numCache>
            </c:numRef>
          </c:val>
        </c:ser>
        <c:axId val="625453944"/>
        <c:axId val="179725464"/>
      </c:barChart>
      <c:lineChart>
        <c:grouping val="standard"/>
        <c:ser>
          <c:idx val="0"/>
          <c:order val="0"/>
          <c:tx>
            <c:strRef>
              <c:f>Sheet1!$B$72</c:f>
              <c:strCache>
                <c:ptCount val="1"/>
                <c:pt idx="0">
                  <c:v>Temperature</c:v>
                </c:pt>
              </c:strCache>
            </c:strRef>
          </c:tx>
          <c:spPr>
            <a:ln>
              <a:solidFill>
                <a:srgbClr val="0000FF"/>
              </a:solidFill>
            </a:ln>
          </c:spPr>
          <c:marker>
            <c:symbol val="none"/>
          </c:marker>
          <c:cat>
            <c:strRef>
              <c:f>Sheet1!$A$73:$A$84</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Sheet1!$B$73:$B$84</c:f>
              <c:numCache>
                <c:formatCode>General</c:formatCode>
                <c:ptCount val="12"/>
                <c:pt idx="0">
                  <c:v>16.0</c:v>
                </c:pt>
                <c:pt idx="1">
                  <c:v>17.0</c:v>
                </c:pt>
                <c:pt idx="2">
                  <c:v>18.0</c:v>
                </c:pt>
                <c:pt idx="3">
                  <c:v>19.0</c:v>
                </c:pt>
                <c:pt idx="4">
                  <c:v>21.0</c:v>
                </c:pt>
                <c:pt idx="5">
                  <c:v>21.0</c:v>
                </c:pt>
                <c:pt idx="6">
                  <c:v>22.0</c:v>
                </c:pt>
                <c:pt idx="7">
                  <c:v>22.0</c:v>
                </c:pt>
                <c:pt idx="8">
                  <c:v>21.0</c:v>
                </c:pt>
                <c:pt idx="9">
                  <c:v>20.0</c:v>
                </c:pt>
                <c:pt idx="10">
                  <c:v>18.0</c:v>
                </c:pt>
                <c:pt idx="11">
                  <c:v>17.0</c:v>
                </c:pt>
              </c:numCache>
            </c:numRef>
          </c:val>
        </c:ser>
        <c:marker val="1"/>
        <c:axId val="179823848"/>
        <c:axId val="179748936"/>
      </c:lineChart>
      <c:catAx>
        <c:axId val="179823848"/>
        <c:scaling>
          <c:orientation val="minMax"/>
        </c:scaling>
        <c:axPos val="b"/>
        <c:tickLblPos val="low"/>
        <c:crossAx val="179748936"/>
        <c:crosses val="autoZero"/>
        <c:auto val="1"/>
        <c:lblAlgn val="ctr"/>
        <c:lblOffset val="100"/>
      </c:catAx>
      <c:valAx>
        <c:axId val="179748936"/>
        <c:scaling>
          <c:orientation val="minMax"/>
        </c:scaling>
        <c:axPos val="l"/>
        <c:majorGridlines/>
        <c:title>
          <c:tx>
            <c:rich>
              <a:bodyPr rot="-5400000" vert="horz"/>
              <a:lstStyle/>
              <a:p>
                <a:pPr>
                  <a:defRPr/>
                </a:pPr>
                <a:r>
                  <a:rPr lang="en-US" dirty="0"/>
                  <a:t>Air</a:t>
                </a:r>
                <a:r>
                  <a:rPr lang="en-US" dirty="0" smtClean="0"/>
                  <a:t> temperature </a:t>
                </a:r>
                <a:r>
                  <a:rPr lang="en-US" dirty="0"/>
                  <a:t>in degrees</a:t>
                </a:r>
                <a:r>
                  <a:rPr lang="en-US" dirty="0" smtClean="0"/>
                  <a:t> Celsius</a:t>
                </a:r>
                <a:endParaRPr lang="en-US" dirty="0"/>
              </a:p>
            </c:rich>
          </c:tx>
          <c:layout>
            <c:manualLayout>
              <c:xMode val="edge"/>
              <c:yMode val="edge"/>
              <c:x val="0.0283687943262411"/>
              <c:y val="0.171303951589385"/>
            </c:manualLayout>
          </c:layout>
        </c:title>
        <c:numFmt formatCode="General" sourceLinked="1"/>
        <c:tickLblPos val="nextTo"/>
        <c:crossAx val="179823848"/>
        <c:crosses val="autoZero"/>
        <c:crossBetween val="between"/>
      </c:valAx>
      <c:valAx>
        <c:axId val="179725464"/>
        <c:scaling>
          <c:orientation val="minMax"/>
          <c:max val="10.0"/>
        </c:scaling>
        <c:axPos val="r"/>
        <c:title>
          <c:tx>
            <c:rich>
              <a:bodyPr rot="-5400000" vert="horz"/>
              <a:lstStyle/>
              <a:p>
                <a:pPr>
                  <a:defRPr/>
                </a:pPr>
                <a:r>
                  <a:rPr lang="en-US" dirty="0"/>
                  <a:t>Number of</a:t>
                </a:r>
                <a:r>
                  <a:rPr lang="en-US" dirty="0" smtClean="0"/>
                  <a:t> cases</a:t>
                </a:r>
                <a:endParaRPr lang="en-US" dirty="0"/>
              </a:p>
            </c:rich>
          </c:tx>
          <c:layout/>
        </c:title>
        <c:numFmt formatCode="General" sourceLinked="1"/>
        <c:tickLblPos val="nextTo"/>
        <c:crossAx val="625453944"/>
        <c:crosses val="max"/>
        <c:crossBetween val="between"/>
      </c:valAx>
      <c:catAx>
        <c:axId val="625453944"/>
        <c:scaling>
          <c:orientation val="minMax"/>
        </c:scaling>
        <c:delete val="1"/>
        <c:axPos val="b"/>
        <c:tickLblPos val="none"/>
        <c:crossAx val="179725464"/>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 Escanaba, Michigan for 1985</a:t>
            </a:r>
          </a:p>
        </c:rich>
      </c:tx>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624963448"/>
        <c:axId val="574403864"/>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-11.5</c:v>
                </c:pt>
                <c:pt idx="1">
                  <c:v>-10.0</c:v>
                </c:pt>
                <c:pt idx="2">
                  <c:v>-4.0</c:v>
                </c:pt>
                <c:pt idx="3">
                  <c:v>0.6</c:v>
                </c:pt>
                <c:pt idx="4">
                  <c:v>7.0</c:v>
                </c:pt>
                <c:pt idx="5">
                  <c:v>12.0</c:v>
                </c:pt>
                <c:pt idx="6">
                  <c:v>16.0</c:v>
                </c:pt>
                <c:pt idx="7">
                  <c:v>15.0</c:v>
                </c:pt>
                <c:pt idx="8">
                  <c:v>11.0</c:v>
                </c:pt>
                <c:pt idx="9">
                  <c:v>4.5</c:v>
                </c:pt>
                <c:pt idx="10">
                  <c:v>-2.8</c:v>
                </c:pt>
                <c:pt idx="11">
                  <c:v>-8.0</c:v>
                </c:pt>
              </c:numCache>
            </c:numRef>
          </c:val>
        </c:ser>
        <c:marker val="1"/>
        <c:axId val="573939496"/>
        <c:axId val="625111064"/>
      </c:lineChart>
      <c:catAx>
        <c:axId val="573939496"/>
        <c:scaling>
          <c:orientation val="minMax"/>
        </c:scaling>
        <c:axPos val="b"/>
        <c:tickLblPos val="low"/>
        <c:crossAx val="625111064"/>
        <c:crosses val="autoZero"/>
        <c:auto val="1"/>
        <c:lblAlgn val="ctr"/>
        <c:lblOffset val="100"/>
      </c:catAx>
      <c:valAx>
        <c:axId val="625111064"/>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53174064664763"/>
              <c:y val="0.172013717263444"/>
            </c:manualLayout>
          </c:layout>
        </c:title>
        <c:numFmt formatCode="General" sourceLinked="1"/>
        <c:tickLblPos val="nextTo"/>
        <c:crossAx val="573939496"/>
        <c:crosses val="autoZero"/>
        <c:crossBetween val="between"/>
      </c:valAx>
      <c:valAx>
        <c:axId val="574403864"/>
        <c:scaling>
          <c:orientation val="minMax"/>
          <c:max val="5.0"/>
        </c:scaling>
        <c:axPos val="r"/>
        <c:title>
          <c:tx>
            <c:rich>
              <a:bodyPr rot="-5400000" vert="horz"/>
              <a:lstStyle/>
              <a:p>
                <a:pPr>
                  <a:defRPr/>
                </a:pPr>
                <a:r>
                  <a:rPr lang="en-US" dirty="0"/>
                  <a:t>Number of cases</a:t>
                </a:r>
              </a:p>
            </c:rich>
          </c:tx>
          <c:layout>
            <c:manualLayout>
              <c:xMode val="edge"/>
              <c:yMode val="edge"/>
              <c:x val="0.948967446777486"/>
              <c:y val="0.398812335958005"/>
            </c:manualLayout>
          </c:layout>
        </c:title>
        <c:numFmt formatCode="General" sourceLinked="1"/>
        <c:tickLblPos val="nextTo"/>
        <c:crossAx val="624963448"/>
        <c:crosses val="max"/>
        <c:crossBetween val="between"/>
      </c:valAx>
      <c:catAx>
        <c:axId val="624963448"/>
        <c:scaling>
          <c:orientation val="minMax"/>
        </c:scaling>
        <c:delete val="1"/>
        <c:axPos val="b"/>
        <c:tickLblPos val="none"/>
        <c:crossAx val="574403864"/>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 Correlation of Boca Do Acre, Brazil for 1985</a:t>
            </a:r>
          </a:p>
        </c:rich>
      </c:tx>
      <c:layout/>
    </c:title>
    <c:plotArea>
      <c:layout/>
      <c:barChart>
        <c:barDir val="col"/>
        <c:grouping val="clustered"/>
        <c:ser>
          <c:idx val="1"/>
          <c:order val="1"/>
          <c:tx>
            <c:strRef>
              <c:f>Sheet1!$C$74</c:f>
              <c:strCache>
                <c:ptCount val="1"/>
                <c:pt idx="0">
                  <c:v>Malaria cases</c:v>
                </c:pt>
              </c:strCache>
            </c:strRef>
          </c:tx>
          <c:spPr>
            <a:solidFill>
              <a:srgbClr val="FF0000"/>
            </a:solidFill>
            <a:ln>
              <a:solidFill>
                <a:srgbClr val="FF0000"/>
              </a:solidFill>
            </a:ln>
          </c:spPr>
          <c:cat>
            <c:strRef>
              <c:f>Sheet1!$A$75:$A$86</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Sheet1!$C$75:$C$86</c:f>
              <c:numCache>
                <c:formatCode>General</c:formatCode>
                <c:ptCount val="12"/>
                <c:pt idx="0">
                  <c:v>0.0</c:v>
                </c:pt>
                <c:pt idx="1">
                  <c:v>1.0</c:v>
                </c:pt>
                <c:pt idx="2">
                  <c:v>1.0</c:v>
                </c:pt>
                <c:pt idx="3">
                  <c:v>2.0</c:v>
                </c:pt>
                <c:pt idx="4">
                  <c:v>3.0</c:v>
                </c:pt>
                <c:pt idx="5">
                  <c:v>3.0</c:v>
                </c:pt>
                <c:pt idx="6">
                  <c:v>4.0</c:v>
                </c:pt>
                <c:pt idx="7">
                  <c:v>4.0</c:v>
                </c:pt>
                <c:pt idx="8">
                  <c:v>3.0</c:v>
                </c:pt>
                <c:pt idx="9">
                  <c:v>2.0</c:v>
                </c:pt>
                <c:pt idx="10">
                  <c:v>1.0</c:v>
                </c:pt>
                <c:pt idx="11">
                  <c:v>1.0</c:v>
                </c:pt>
              </c:numCache>
            </c:numRef>
          </c:val>
        </c:ser>
        <c:axId val="624970792"/>
        <c:axId val="625275800"/>
      </c:barChart>
      <c:lineChart>
        <c:grouping val="standard"/>
        <c:ser>
          <c:idx val="0"/>
          <c:order val="0"/>
          <c:tx>
            <c:strRef>
              <c:f>Sheet1!$B$74</c:f>
              <c:strCache>
                <c:ptCount val="1"/>
                <c:pt idx="0">
                  <c:v>Temperature</c:v>
                </c:pt>
              </c:strCache>
            </c:strRef>
          </c:tx>
          <c:spPr>
            <a:ln>
              <a:solidFill>
                <a:srgbClr val="0000FF"/>
              </a:solidFill>
            </a:ln>
          </c:spPr>
          <c:marker>
            <c:symbol val="none"/>
          </c:marker>
          <c:cat>
            <c:strRef>
              <c:f>Sheet1!$A$75:$A$86</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Sheet1!$B$75:$B$86</c:f>
              <c:numCache>
                <c:formatCode>General</c:formatCode>
                <c:ptCount val="12"/>
                <c:pt idx="0">
                  <c:v>17.0</c:v>
                </c:pt>
                <c:pt idx="1">
                  <c:v>18.0</c:v>
                </c:pt>
                <c:pt idx="2">
                  <c:v>19.0</c:v>
                </c:pt>
                <c:pt idx="3">
                  <c:v>20.0</c:v>
                </c:pt>
                <c:pt idx="4">
                  <c:v>22.0</c:v>
                </c:pt>
                <c:pt idx="5">
                  <c:v>22.0</c:v>
                </c:pt>
                <c:pt idx="6">
                  <c:v>23.0</c:v>
                </c:pt>
                <c:pt idx="7">
                  <c:v>23.0</c:v>
                </c:pt>
                <c:pt idx="8">
                  <c:v>22.0</c:v>
                </c:pt>
                <c:pt idx="9">
                  <c:v>21.0</c:v>
                </c:pt>
                <c:pt idx="10">
                  <c:v>19.0</c:v>
                </c:pt>
                <c:pt idx="11">
                  <c:v>18.0</c:v>
                </c:pt>
              </c:numCache>
            </c:numRef>
          </c:val>
        </c:ser>
        <c:marker val="1"/>
        <c:axId val="574484344"/>
        <c:axId val="574502456"/>
      </c:lineChart>
      <c:catAx>
        <c:axId val="574484344"/>
        <c:scaling>
          <c:orientation val="minMax"/>
        </c:scaling>
        <c:axPos val="b"/>
        <c:tickLblPos val="nextTo"/>
        <c:crossAx val="574502456"/>
        <c:crosses val="autoZero"/>
        <c:auto val="1"/>
        <c:lblAlgn val="ctr"/>
        <c:lblOffset val="100"/>
      </c:catAx>
      <c:valAx>
        <c:axId val="574502456"/>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53174064664763"/>
              <c:y val="0.172013717263444"/>
            </c:manualLayout>
          </c:layout>
        </c:title>
        <c:numFmt formatCode="General" sourceLinked="1"/>
        <c:tickLblPos val="nextTo"/>
        <c:crossAx val="574484344"/>
        <c:crosses val="autoZero"/>
        <c:crossBetween val="between"/>
      </c:valAx>
      <c:valAx>
        <c:axId val="625275800"/>
        <c:scaling>
          <c:orientation val="minMax"/>
          <c:max val="10.0"/>
        </c:scaling>
        <c:axPos val="r"/>
        <c:title>
          <c:tx>
            <c:rich>
              <a:bodyPr rot="-5400000" vert="horz"/>
              <a:lstStyle/>
              <a:p>
                <a:pPr>
                  <a:defRPr/>
                </a:pPr>
                <a:r>
                  <a:rPr lang="en-US" dirty="0"/>
                  <a:t>Number of cases</a:t>
                </a:r>
              </a:p>
            </c:rich>
          </c:tx>
          <c:layout>
            <c:manualLayout>
              <c:xMode val="edge"/>
              <c:yMode val="edge"/>
              <c:x val="0.937393372703412"/>
              <c:y val="0.28606723791879"/>
            </c:manualLayout>
          </c:layout>
        </c:title>
        <c:numFmt formatCode="General" sourceLinked="1"/>
        <c:tickLblPos val="nextTo"/>
        <c:crossAx val="624970792"/>
        <c:crosses val="max"/>
        <c:crossBetween val="between"/>
      </c:valAx>
      <c:catAx>
        <c:axId val="624970792"/>
        <c:scaling>
          <c:orientation val="minMax"/>
        </c:scaling>
        <c:delete val="1"/>
        <c:axPos val="b"/>
        <c:tickLblPos val="none"/>
        <c:crossAx val="625275800"/>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 Correlation of Escanaba, Michigan for 1990</a:t>
            </a:r>
          </a:p>
        </c:rich>
      </c:tx>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573921304"/>
        <c:axId val="574457784"/>
      </c:barChart>
      <c:lineChart>
        <c:grouping val="standard"/>
        <c:ser>
          <c:idx val="0"/>
          <c:order val="0"/>
          <c:tx>
            <c:strRef>
              <c:f>Sheet1!$B$1</c:f>
              <c:strCache>
                <c:ptCount val="1"/>
                <c:pt idx="0">
                  <c:v>Temperature</c:v>
                </c:pt>
              </c:strCache>
            </c:strRef>
          </c:tx>
          <c:spPr>
            <a:ln>
              <a:solidFill>
                <a:srgbClr val="0000FF"/>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-10.5</c:v>
                </c:pt>
                <c:pt idx="1">
                  <c:v>-9.0</c:v>
                </c:pt>
                <c:pt idx="2">
                  <c:v>-5.0</c:v>
                </c:pt>
                <c:pt idx="3">
                  <c:v>1.6</c:v>
                </c:pt>
                <c:pt idx="4">
                  <c:v>8.0</c:v>
                </c:pt>
                <c:pt idx="5">
                  <c:v>13.0</c:v>
                </c:pt>
                <c:pt idx="6">
                  <c:v>17.0</c:v>
                </c:pt>
                <c:pt idx="7">
                  <c:v>16.0</c:v>
                </c:pt>
                <c:pt idx="8">
                  <c:v>12.0</c:v>
                </c:pt>
                <c:pt idx="9">
                  <c:v>5.5</c:v>
                </c:pt>
                <c:pt idx="10">
                  <c:v>-1.8</c:v>
                </c:pt>
                <c:pt idx="11">
                  <c:v>-7.0</c:v>
                </c:pt>
              </c:numCache>
            </c:numRef>
          </c:val>
        </c:ser>
        <c:marker val="1"/>
        <c:axId val="625204008"/>
        <c:axId val="573945176"/>
      </c:lineChart>
      <c:catAx>
        <c:axId val="625204008"/>
        <c:scaling>
          <c:orientation val="minMax"/>
        </c:scaling>
        <c:axPos val="b"/>
        <c:tickLblPos val="low"/>
        <c:crossAx val="573945176"/>
        <c:crosses val="autoZero"/>
        <c:auto val="1"/>
        <c:lblAlgn val="ctr"/>
        <c:lblOffset val="100"/>
      </c:catAx>
      <c:valAx>
        <c:axId val="573945176"/>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53003791192768"/>
              <c:y val="0.179473907673305"/>
            </c:manualLayout>
          </c:layout>
        </c:title>
        <c:numFmt formatCode="General" sourceLinked="1"/>
        <c:tickLblPos val="nextTo"/>
        <c:crossAx val="625204008"/>
        <c:crosses val="autoZero"/>
        <c:crossBetween val="between"/>
      </c:valAx>
      <c:valAx>
        <c:axId val="574457784"/>
        <c:scaling>
          <c:orientation val="minMax"/>
          <c:max val="5.0"/>
        </c:scaling>
        <c:axPos val="r"/>
        <c:title>
          <c:tx>
            <c:rich>
              <a:bodyPr rot="-5400000" vert="horz"/>
              <a:lstStyle/>
              <a:p>
                <a:pPr>
                  <a:defRPr/>
                </a:pPr>
                <a:r>
                  <a:rPr lang="en-US" dirty="0"/>
                  <a:t>Number of cases</a:t>
                </a:r>
              </a:p>
            </c:rich>
          </c:tx>
          <c:layout>
            <c:manualLayout>
              <c:xMode val="edge"/>
              <c:yMode val="edge"/>
              <c:x val="0.948665062700496"/>
              <c:y val="0.367461401883588"/>
            </c:manualLayout>
          </c:layout>
        </c:title>
        <c:numFmt formatCode="General" sourceLinked="1"/>
        <c:tickLblPos val="nextTo"/>
        <c:crossAx val="573921304"/>
        <c:crosses val="max"/>
        <c:crossBetween val="between"/>
      </c:valAx>
      <c:catAx>
        <c:axId val="573921304"/>
        <c:scaling>
          <c:orientation val="minMax"/>
        </c:scaling>
        <c:delete val="1"/>
        <c:axPos val="b"/>
        <c:tickLblPos val="none"/>
        <c:crossAx val="574457784"/>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dirty="0"/>
              <a:t>Malaria/Temperature Correlation of Boca Do Acre, Brazil for 1990</a:t>
            </a:r>
          </a:p>
        </c:rich>
      </c:tx>
      <c:layout/>
    </c:title>
    <c:plotArea>
      <c:layout/>
      <c:barChart>
        <c:barDir val="col"/>
        <c:grouping val="clustered"/>
        <c:ser>
          <c:idx val="1"/>
          <c:order val="1"/>
          <c:tx>
            <c:strRef>
              <c:f>Sheet1!$C$78</c:f>
              <c:strCache>
                <c:ptCount val="1"/>
                <c:pt idx="0">
                  <c:v>Malaria cases</c:v>
                </c:pt>
              </c:strCache>
            </c:strRef>
          </c:tx>
          <c:spPr>
            <a:solidFill>
              <a:srgbClr val="FF0000"/>
            </a:solidFill>
            <a:ln>
              <a:solidFill>
                <a:srgbClr val="FF0000"/>
              </a:solidFill>
            </a:ln>
          </c:spPr>
          <c:cat>
            <c:strRef>
              <c:f>Sheet1!$A$79:$A$90</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Sheet1!$C$79:$C$90</c:f>
              <c:numCache>
                <c:formatCode>General</c:formatCode>
                <c:ptCount val="12"/>
                <c:pt idx="0">
                  <c:v>0.0</c:v>
                </c:pt>
                <c:pt idx="1">
                  <c:v>1.0</c:v>
                </c:pt>
                <c:pt idx="2">
                  <c:v>2.0</c:v>
                </c:pt>
                <c:pt idx="3">
                  <c:v>2.0</c:v>
                </c:pt>
                <c:pt idx="4">
                  <c:v>4.0</c:v>
                </c:pt>
                <c:pt idx="5">
                  <c:v>4.0</c:v>
                </c:pt>
                <c:pt idx="6">
                  <c:v>5.0</c:v>
                </c:pt>
                <c:pt idx="7">
                  <c:v>5.0</c:v>
                </c:pt>
                <c:pt idx="8">
                  <c:v>4.0</c:v>
                </c:pt>
                <c:pt idx="9">
                  <c:v>3.0</c:v>
                </c:pt>
                <c:pt idx="10">
                  <c:v>2.0</c:v>
                </c:pt>
                <c:pt idx="11">
                  <c:v>1.0</c:v>
                </c:pt>
              </c:numCache>
            </c:numRef>
          </c:val>
        </c:ser>
        <c:axId val="625591736"/>
        <c:axId val="179625768"/>
      </c:barChart>
      <c:lineChart>
        <c:grouping val="standard"/>
        <c:ser>
          <c:idx val="0"/>
          <c:order val="0"/>
          <c:tx>
            <c:strRef>
              <c:f>Sheet1!$B$78</c:f>
              <c:strCache>
                <c:ptCount val="1"/>
                <c:pt idx="0">
                  <c:v>Temperature</c:v>
                </c:pt>
              </c:strCache>
            </c:strRef>
          </c:tx>
          <c:spPr>
            <a:ln>
              <a:solidFill>
                <a:srgbClr val="0000FF"/>
              </a:solidFill>
            </a:ln>
          </c:spPr>
          <c:marker>
            <c:symbol val="none"/>
          </c:marker>
          <c:cat>
            <c:strRef>
              <c:f>Sheet1!$A$79:$A$90</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Sheet1!$B$79:$B$90</c:f>
              <c:numCache>
                <c:formatCode>General</c:formatCode>
                <c:ptCount val="12"/>
                <c:pt idx="0">
                  <c:v>18.0</c:v>
                </c:pt>
                <c:pt idx="1">
                  <c:v>19.0</c:v>
                </c:pt>
                <c:pt idx="2">
                  <c:v>20.0</c:v>
                </c:pt>
                <c:pt idx="3">
                  <c:v>21.0</c:v>
                </c:pt>
                <c:pt idx="4">
                  <c:v>23.0</c:v>
                </c:pt>
                <c:pt idx="5">
                  <c:v>23.0</c:v>
                </c:pt>
                <c:pt idx="6">
                  <c:v>24.0</c:v>
                </c:pt>
                <c:pt idx="7">
                  <c:v>24.0</c:v>
                </c:pt>
                <c:pt idx="8">
                  <c:v>23.0</c:v>
                </c:pt>
                <c:pt idx="9">
                  <c:v>22.0</c:v>
                </c:pt>
                <c:pt idx="10">
                  <c:v>20.0</c:v>
                </c:pt>
                <c:pt idx="11">
                  <c:v>19.0</c:v>
                </c:pt>
              </c:numCache>
            </c:numRef>
          </c:val>
        </c:ser>
        <c:marker val="1"/>
        <c:axId val="625097752"/>
        <c:axId val="179515448"/>
      </c:lineChart>
      <c:catAx>
        <c:axId val="625097752"/>
        <c:scaling>
          <c:orientation val="minMax"/>
        </c:scaling>
        <c:axPos val="b"/>
        <c:tickLblPos val="nextTo"/>
        <c:crossAx val="179515448"/>
        <c:crosses val="autoZero"/>
        <c:auto val="1"/>
        <c:lblAlgn val="ctr"/>
        <c:lblOffset val="100"/>
      </c:catAx>
      <c:valAx>
        <c:axId val="179515448"/>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53003791192768"/>
              <c:y val="0.150062142967423"/>
            </c:manualLayout>
          </c:layout>
        </c:title>
        <c:numFmt formatCode="General" sourceLinked="1"/>
        <c:tickLblPos val="nextTo"/>
        <c:crossAx val="625097752"/>
        <c:crosses val="autoZero"/>
        <c:crossBetween val="between"/>
      </c:valAx>
      <c:valAx>
        <c:axId val="179625768"/>
        <c:scaling>
          <c:orientation val="minMax"/>
          <c:max val="10.0"/>
        </c:scaling>
        <c:axPos val="r"/>
        <c:title>
          <c:tx>
            <c:rich>
              <a:bodyPr rot="-5400000" vert="horz"/>
              <a:lstStyle/>
              <a:p>
                <a:pPr>
                  <a:defRPr/>
                </a:pPr>
                <a:r>
                  <a:rPr lang="en-US" dirty="0"/>
                  <a:t>Number of cases</a:t>
                </a:r>
              </a:p>
            </c:rich>
          </c:tx>
          <c:layout>
            <c:manualLayout>
              <c:xMode val="edge"/>
              <c:yMode val="edge"/>
              <c:x val="0.937090988626422"/>
              <c:y val="0.284128068550255"/>
            </c:manualLayout>
          </c:layout>
        </c:title>
        <c:numFmt formatCode="General" sourceLinked="1"/>
        <c:tickLblPos val="nextTo"/>
        <c:crossAx val="625591736"/>
        <c:crosses val="max"/>
        <c:crossBetween val="between"/>
      </c:valAx>
      <c:catAx>
        <c:axId val="625591736"/>
        <c:scaling>
          <c:orientation val="minMax"/>
        </c:scaling>
        <c:delete val="1"/>
        <c:axPos val="b"/>
        <c:tickLblPos val="none"/>
        <c:crossAx val="179625768"/>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 Correlation of Escanaba, Michigan for 1995</a:t>
            </a:r>
          </a:p>
        </c:rich>
      </c:tx>
      <c:layout>
        <c:manualLayout>
          <c:xMode val="edge"/>
          <c:yMode val="edge"/>
          <c:x val="0.111853127734033"/>
          <c:y val="0.0307646286861201"/>
        </c:manualLayout>
      </c:layout>
    </c:title>
    <c:plotArea>
      <c:layout/>
      <c:barChart>
        <c:barDir val="col"/>
        <c:grouping val="clustered"/>
        <c:ser>
          <c:idx val="1"/>
          <c:order val="1"/>
          <c:tx>
            <c:strRef>
              <c:f>Sheet1!$C$1</c:f>
              <c:strCache>
                <c:ptCount val="1"/>
                <c:pt idx="0">
                  <c:v>Malaria cases</c:v>
                </c:pt>
              </c:strCache>
            </c:strRef>
          </c:tx>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Sheet1!$C$2:$C$13</c:f>
              <c:numCache>
                <c:formatCode>General</c:formatCode>
                <c:ptCount val="12"/>
                <c:pt idx="0">
                  <c:v>0.0</c:v>
                </c:pt>
                <c:pt idx="1">
                  <c:v>0.0</c:v>
                </c:pt>
                <c:pt idx="2">
                  <c:v>0.0</c:v>
                </c:pt>
                <c:pt idx="3">
                  <c:v>0.0</c:v>
                </c:pt>
                <c:pt idx="4">
                  <c:v>0.0</c:v>
                </c:pt>
                <c:pt idx="5">
                  <c:v>0.0</c:v>
                </c:pt>
                <c:pt idx="6">
                  <c:v>0.0</c:v>
                </c:pt>
                <c:pt idx="7">
                  <c:v>0.0</c:v>
                </c:pt>
                <c:pt idx="8">
                  <c:v>0.0</c:v>
                </c:pt>
                <c:pt idx="9">
                  <c:v>0.0</c:v>
                </c:pt>
                <c:pt idx="10">
                  <c:v>0.0</c:v>
                </c:pt>
                <c:pt idx="11">
                  <c:v>0.0</c:v>
                </c:pt>
              </c:numCache>
            </c:numRef>
          </c:val>
        </c:ser>
        <c:axId val="625942600"/>
        <c:axId val="179659832"/>
      </c:barChart>
      <c:lineChart>
        <c:grouping val="standard"/>
        <c:ser>
          <c:idx val="0"/>
          <c:order val="0"/>
          <c:tx>
            <c:strRef>
              <c:f>Sheet1!$B$1</c:f>
              <c:strCache>
                <c:ptCount val="1"/>
                <c:pt idx="0">
                  <c:v>Temperature</c:v>
                </c:pt>
              </c:strCache>
            </c:strRef>
          </c:tx>
          <c:spPr>
            <a:ln w="28575" cap="flat" cmpd="sng" algn="ctr">
              <a:solidFill>
                <a:srgbClr val="0000FF"/>
              </a:solidFill>
              <a:prstDash val="solid"/>
            </a:ln>
            <a:effectLst/>
          </c:spPr>
          <c:marker>
            <c:symbol val="none"/>
          </c:marker>
          <c:cat>
            <c:strRef>
              <c:f>Sheet1!$A$2:$A$13</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Sheet1!$B$2:$B$13</c:f>
              <c:numCache>
                <c:formatCode>General</c:formatCode>
                <c:ptCount val="12"/>
                <c:pt idx="0">
                  <c:v>-9.5</c:v>
                </c:pt>
                <c:pt idx="1">
                  <c:v>-8.0</c:v>
                </c:pt>
                <c:pt idx="2">
                  <c:v>-4.0</c:v>
                </c:pt>
                <c:pt idx="3">
                  <c:v>2.6</c:v>
                </c:pt>
                <c:pt idx="4">
                  <c:v>9.0</c:v>
                </c:pt>
                <c:pt idx="5">
                  <c:v>14.0</c:v>
                </c:pt>
                <c:pt idx="6">
                  <c:v>18.0</c:v>
                </c:pt>
                <c:pt idx="7">
                  <c:v>17.0</c:v>
                </c:pt>
                <c:pt idx="8">
                  <c:v>13.0</c:v>
                </c:pt>
                <c:pt idx="9">
                  <c:v>6.5</c:v>
                </c:pt>
                <c:pt idx="10">
                  <c:v>-0.8</c:v>
                </c:pt>
                <c:pt idx="11">
                  <c:v>-6.0</c:v>
                </c:pt>
              </c:numCache>
            </c:numRef>
          </c:val>
        </c:ser>
        <c:marker val="1"/>
        <c:axId val="574233640"/>
        <c:axId val="625556376"/>
      </c:lineChart>
      <c:catAx>
        <c:axId val="574233640"/>
        <c:scaling>
          <c:orientation val="minMax"/>
        </c:scaling>
        <c:axPos val="b"/>
        <c:tickLblPos val="low"/>
        <c:crossAx val="625556376"/>
        <c:crosses val="autoZero"/>
        <c:auto val="1"/>
        <c:lblAlgn val="ctr"/>
        <c:lblOffset val="100"/>
      </c:catAx>
      <c:valAx>
        <c:axId val="625556376"/>
        <c:scaling>
          <c:orientation val="minMax"/>
        </c:scaling>
        <c:axPos val="l"/>
        <c:majorGridlines/>
        <c:title>
          <c:tx>
            <c:rich>
              <a:bodyPr rot="-5400000" vert="horz"/>
              <a:lstStyle/>
              <a:p>
                <a:pPr>
                  <a:defRPr/>
                </a:pPr>
                <a:r>
                  <a:rPr lang="en-US" dirty="0" smtClean="0"/>
                  <a:t>Air temperature </a:t>
                </a:r>
                <a:r>
                  <a:rPr lang="en-US" dirty="0"/>
                  <a:t>in degrees</a:t>
                </a:r>
                <a:r>
                  <a:rPr lang="en-US" dirty="0" smtClean="0"/>
                  <a:t> Celsius</a:t>
                </a:r>
                <a:endParaRPr lang="en-US" dirty="0"/>
              </a:p>
            </c:rich>
          </c:tx>
          <c:layout>
            <c:manualLayout>
              <c:xMode val="edge"/>
              <c:yMode val="edge"/>
              <c:x val="0.0268822907553222"/>
              <c:y val="0.181442797591478"/>
            </c:manualLayout>
          </c:layout>
        </c:title>
        <c:numFmt formatCode="General" sourceLinked="1"/>
        <c:tickLblPos val="nextTo"/>
        <c:crossAx val="574233640"/>
        <c:crosses val="autoZero"/>
        <c:crossBetween val="between"/>
      </c:valAx>
      <c:valAx>
        <c:axId val="179659832"/>
        <c:scaling>
          <c:orientation val="minMax"/>
          <c:max val="5.0"/>
        </c:scaling>
        <c:axPos val="r"/>
        <c:title>
          <c:tx>
            <c:rich>
              <a:bodyPr rot="-5400000" vert="horz"/>
              <a:lstStyle/>
              <a:p>
                <a:pPr>
                  <a:defRPr/>
                </a:pPr>
                <a:r>
                  <a:rPr lang="en-US" dirty="0" smtClean="0"/>
                  <a:t>Number </a:t>
                </a:r>
                <a:r>
                  <a:rPr lang="en-US" dirty="0"/>
                  <a:t>of cases</a:t>
                </a:r>
              </a:p>
            </c:rich>
          </c:tx>
          <c:layout>
            <c:manualLayout>
              <c:xMode val="edge"/>
              <c:yMode val="edge"/>
              <c:x val="0.949074074074074"/>
              <c:y val="0.368896865832947"/>
            </c:manualLayout>
          </c:layout>
        </c:title>
        <c:numFmt formatCode="General" sourceLinked="1"/>
        <c:tickLblPos val="nextTo"/>
        <c:crossAx val="625942600"/>
        <c:crosses val="max"/>
        <c:crossBetween val="between"/>
      </c:valAx>
      <c:catAx>
        <c:axId val="625942600"/>
        <c:scaling>
          <c:orientation val="minMax"/>
        </c:scaling>
        <c:delete val="1"/>
        <c:axPos val="b"/>
        <c:tickLblPos val="none"/>
        <c:crossAx val="179659832"/>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2"/>
  <c:chart>
    <c:title>
      <c:tx>
        <c:rich>
          <a:bodyPr/>
          <a:lstStyle/>
          <a:p>
            <a:pPr>
              <a:defRPr/>
            </a:pPr>
            <a:r>
              <a:rPr lang="en-US" dirty="0"/>
              <a:t>Malaria/Temperature</a:t>
            </a:r>
            <a:r>
              <a:rPr lang="en-US" dirty="0" smtClean="0"/>
              <a:t> Correlation of Boca </a:t>
            </a:r>
            <a:r>
              <a:rPr lang="en-US" dirty="0"/>
              <a:t>Do Acre, Brazil for 1995</a:t>
            </a:r>
          </a:p>
        </c:rich>
      </c:tx>
      <c:layout/>
    </c:title>
    <c:plotArea>
      <c:layout/>
      <c:barChart>
        <c:barDir val="col"/>
        <c:grouping val="clustered"/>
        <c:ser>
          <c:idx val="1"/>
          <c:order val="1"/>
          <c:tx>
            <c:strRef>
              <c:f>Sheet1!$C$87</c:f>
              <c:strCache>
                <c:ptCount val="1"/>
                <c:pt idx="0">
                  <c:v>Malaria cases</c:v>
                </c:pt>
              </c:strCache>
            </c:strRef>
          </c:tx>
          <c:spPr>
            <a:solidFill>
              <a:srgbClr val="FF0000"/>
            </a:solidFill>
            <a:ln>
              <a:solidFill>
                <a:srgbClr val="FF0000"/>
              </a:solidFill>
            </a:ln>
          </c:spP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Sheet1!$C$88:$C$99</c:f>
              <c:numCache>
                <c:formatCode>General</c:formatCode>
                <c:ptCount val="12"/>
                <c:pt idx="0">
                  <c:v>1.0</c:v>
                </c:pt>
                <c:pt idx="1">
                  <c:v>2.0</c:v>
                </c:pt>
                <c:pt idx="2">
                  <c:v>2.0</c:v>
                </c:pt>
                <c:pt idx="3">
                  <c:v>3.0</c:v>
                </c:pt>
                <c:pt idx="4">
                  <c:v>5.0</c:v>
                </c:pt>
                <c:pt idx="5">
                  <c:v>5.0</c:v>
                </c:pt>
                <c:pt idx="6">
                  <c:v>6.0</c:v>
                </c:pt>
                <c:pt idx="7">
                  <c:v>6.0</c:v>
                </c:pt>
                <c:pt idx="8">
                  <c:v>5.0</c:v>
                </c:pt>
                <c:pt idx="9">
                  <c:v>4.0</c:v>
                </c:pt>
                <c:pt idx="10">
                  <c:v>2.0</c:v>
                </c:pt>
                <c:pt idx="11">
                  <c:v>1.0</c:v>
                </c:pt>
              </c:numCache>
            </c:numRef>
          </c:val>
        </c:ser>
        <c:axId val="625154808"/>
        <c:axId val="625094760"/>
      </c:barChart>
      <c:lineChart>
        <c:grouping val="standard"/>
        <c:ser>
          <c:idx val="0"/>
          <c:order val="0"/>
          <c:tx>
            <c:strRef>
              <c:f>Sheet1!$B$87</c:f>
              <c:strCache>
                <c:ptCount val="1"/>
                <c:pt idx="0">
                  <c:v>Temperature</c:v>
                </c:pt>
              </c:strCache>
            </c:strRef>
          </c:tx>
          <c:spPr>
            <a:ln>
              <a:solidFill>
                <a:srgbClr val="0000FF"/>
              </a:solidFill>
            </a:ln>
          </c:spPr>
          <c:marker>
            <c:symbol val="none"/>
          </c:marker>
          <c:cat>
            <c:strRef>
              <c:f>Sheet1!$A$88:$A$99</c:f>
              <c:strCache>
                <c:ptCount val="12"/>
                <c:pt idx="0">
                  <c:v>Jan</c:v>
                </c:pt>
                <c:pt idx="1">
                  <c:v>Feb</c:v>
                </c:pt>
                <c:pt idx="2">
                  <c:v>Mar</c:v>
                </c:pt>
                <c:pt idx="3">
                  <c:v>Apr</c:v>
                </c:pt>
                <c:pt idx="4">
                  <c:v>May</c:v>
                </c:pt>
                <c:pt idx="5">
                  <c:v>Jun</c:v>
                </c:pt>
                <c:pt idx="6">
                  <c:v>Jul</c:v>
                </c:pt>
                <c:pt idx="7">
                  <c:v>Aug</c:v>
                </c:pt>
                <c:pt idx="8">
                  <c:v>Sept</c:v>
                </c:pt>
                <c:pt idx="9">
                  <c:v>Oct</c:v>
                </c:pt>
                <c:pt idx="10">
                  <c:v>Nov</c:v>
                </c:pt>
                <c:pt idx="11">
                  <c:v>Dec</c:v>
                </c:pt>
              </c:strCache>
            </c:strRef>
          </c:cat>
          <c:val>
            <c:numRef>
              <c:f>Sheet1!$B$88:$B$99</c:f>
              <c:numCache>
                <c:formatCode>General</c:formatCode>
                <c:ptCount val="12"/>
                <c:pt idx="0">
                  <c:v>19.0</c:v>
                </c:pt>
                <c:pt idx="1">
                  <c:v>20.0</c:v>
                </c:pt>
                <c:pt idx="2">
                  <c:v>21.0</c:v>
                </c:pt>
                <c:pt idx="3">
                  <c:v>22.0</c:v>
                </c:pt>
                <c:pt idx="4">
                  <c:v>24.0</c:v>
                </c:pt>
                <c:pt idx="5">
                  <c:v>24.0</c:v>
                </c:pt>
                <c:pt idx="6">
                  <c:v>25.0</c:v>
                </c:pt>
                <c:pt idx="7">
                  <c:v>25.0</c:v>
                </c:pt>
                <c:pt idx="8">
                  <c:v>24.0</c:v>
                </c:pt>
                <c:pt idx="9">
                  <c:v>23.0</c:v>
                </c:pt>
                <c:pt idx="10">
                  <c:v>21.0</c:v>
                </c:pt>
                <c:pt idx="11">
                  <c:v>20.0</c:v>
                </c:pt>
              </c:numCache>
            </c:numRef>
          </c:val>
        </c:ser>
        <c:marker val="1"/>
        <c:axId val="625171192"/>
        <c:axId val="625269208"/>
      </c:lineChart>
      <c:catAx>
        <c:axId val="625171192"/>
        <c:scaling>
          <c:orientation val="minMax"/>
        </c:scaling>
        <c:axPos val="b"/>
        <c:tickLblPos val="nextTo"/>
        <c:crossAx val="625269208"/>
        <c:crosses val="autoZero"/>
        <c:auto val="1"/>
        <c:lblAlgn val="ctr"/>
        <c:lblOffset val="100"/>
      </c:catAx>
      <c:valAx>
        <c:axId val="625269208"/>
        <c:scaling>
          <c:orientation val="minMax"/>
        </c:scaling>
        <c:axPos val="l"/>
        <c:majorGridlines/>
        <c:title>
          <c:tx>
            <c:rich>
              <a:bodyPr rot="-5400000" vert="horz"/>
              <a:lstStyle/>
              <a:p>
                <a:pPr>
                  <a:defRPr/>
                </a:pPr>
                <a:r>
                  <a:rPr lang="en-US" dirty="0"/>
                  <a:t>Air temperature in degrees</a:t>
                </a:r>
                <a:r>
                  <a:rPr lang="en-US" dirty="0" smtClean="0"/>
                  <a:t> Celsius</a:t>
                </a:r>
                <a:endParaRPr lang="en-US" dirty="0"/>
              </a:p>
            </c:rich>
          </c:tx>
          <c:layout>
            <c:manualLayout>
              <c:xMode val="edge"/>
              <c:yMode val="edge"/>
              <c:x val="0.0240100976961213"/>
              <c:y val="0.152562142967423"/>
            </c:manualLayout>
          </c:layout>
        </c:title>
        <c:numFmt formatCode="General" sourceLinked="1"/>
        <c:tickLblPos val="nextTo"/>
        <c:crossAx val="625171192"/>
        <c:crosses val="autoZero"/>
        <c:crossBetween val="between"/>
      </c:valAx>
      <c:valAx>
        <c:axId val="625094760"/>
        <c:scaling>
          <c:orientation val="minMax"/>
          <c:max val="10.0"/>
        </c:scaling>
        <c:axPos val="r"/>
        <c:title>
          <c:tx>
            <c:rich>
              <a:bodyPr rot="-5400000" vert="horz"/>
              <a:lstStyle/>
              <a:p>
                <a:pPr>
                  <a:defRPr/>
                </a:pPr>
                <a:r>
                  <a:rPr lang="en-US" dirty="0"/>
                  <a:t>Number of cases</a:t>
                </a:r>
              </a:p>
            </c:rich>
          </c:tx>
          <c:layout>
            <c:manualLayout>
              <c:xMode val="edge"/>
              <c:yMode val="edge"/>
              <c:x val="0.935185185185185"/>
              <c:y val="0.285294117647059"/>
            </c:manualLayout>
          </c:layout>
        </c:title>
        <c:numFmt formatCode="General" sourceLinked="1"/>
        <c:tickLblPos val="nextTo"/>
        <c:crossAx val="625154808"/>
        <c:crosses val="max"/>
        <c:crossBetween val="between"/>
      </c:valAx>
      <c:catAx>
        <c:axId val="625154808"/>
        <c:scaling>
          <c:orientation val="minMax"/>
        </c:scaling>
        <c:delete val="1"/>
        <c:axPos val="b"/>
        <c:tickLblPos val="none"/>
        <c:crossAx val="625094760"/>
        <c:crosses val="autoZero"/>
        <c:auto val="1"/>
        <c:lblAlgn val="ctr"/>
        <c:lblOffset val="100"/>
      </c:catAx>
    </c:plotArea>
    <c:legend>
      <c:legendPos val="b"/>
      <c:layout/>
    </c:legend>
    <c:plotVisOnly val="1"/>
    <c:dispBlanksAs val="gap"/>
  </c:chart>
  <c:spPr>
    <a:solidFill>
      <a:schemeClr val="lt1"/>
    </a:solidFill>
    <a:ln w="1905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1081154-9A0E-492B-8FB3-526C258314D1}" type="datetimeFigureOut">
              <a:rPr lang="en-US" smtClean="0"/>
              <a:pPr/>
              <a:t>5/15/12</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B6C881C-A75F-417D-903E-DC204F61395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1081154-9A0E-492B-8FB3-526C258314D1}" type="datetimeFigureOut">
              <a:rPr lang="en-US" smtClean="0"/>
              <a:pPr/>
              <a:t>5/15/12</a:t>
            </a:fld>
            <a:endParaRPr lang="en-US" dirty="0"/>
          </a:p>
        </p:txBody>
      </p:sp>
      <p:sp>
        <p:nvSpPr>
          <p:cNvPr id="27" name="Slide Number Placeholder 26"/>
          <p:cNvSpPr>
            <a:spLocks noGrp="1"/>
          </p:cNvSpPr>
          <p:nvPr>
            <p:ph type="sldNum" sz="quarter" idx="11"/>
          </p:nvPr>
        </p:nvSpPr>
        <p:spPr/>
        <p:txBody>
          <a:bodyPr rtlCol="0"/>
          <a:lstStyle/>
          <a:p>
            <a:fld id="{EB6C881C-A75F-417D-903E-DC204F61395E}"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1081154-9A0E-492B-8FB3-526C258314D1}" type="datetimeFigureOut">
              <a:rPr lang="en-US" smtClean="0"/>
              <a:pPr/>
              <a:t>5/15/12</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EB6C881C-A75F-417D-903E-DC204F61395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081154-9A0E-492B-8FB3-526C258314D1}" type="datetimeFigureOut">
              <a:rPr lang="en-US" smtClean="0"/>
              <a:pPr/>
              <a:t>5/15/12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6C881C-A75F-417D-903E-DC204F61395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1081154-9A0E-492B-8FB3-526C258314D1}" type="datetimeFigureOut">
              <a:rPr lang="en-US" smtClean="0"/>
              <a:pPr/>
              <a:t>5/15/12</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B6C881C-A75F-417D-903E-DC204F61395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4.xml"/><Relationship Id="rId3" Type="http://schemas.openxmlformats.org/officeDocument/2006/relationships/chart" Target="../charts/char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6.xml"/><Relationship Id="rId3" Type="http://schemas.openxmlformats.org/officeDocument/2006/relationships/chart" Target="../charts/char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8.xml"/><Relationship Id="rId3" Type="http://schemas.openxmlformats.org/officeDocument/2006/relationships/chart" Target="../charts/char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0.xml"/><Relationship Id="rId3" Type="http://schemas.openxmlformats.org/officeDocument/2006/relationships/chart" Target="../charts/char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2.xml"/><Relationship Id="rId3" Type="http://schemas.openxmlformats.org/officeDocument/2006/relationships/chart" Target="../charts/char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4.xml"/><Relationship Id="rId3" Type="http://schemas.openxmlformats.org/officeDocument/2006/relationships/chart" Target="../charts/char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file://localhost/Volumes/GLOBE%20%236/KaitlinsGLOBE/N9616200.p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 Id="rId3" Type="http://schemas.openxmlformats.org/officeDocument/2006/relationships/image" Target="file://localhost/Volumes/GLOBE%20%236/KaitlinsGLOBE/world_map.p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 Id="rId3"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Climate Change Correlation With Malaria Cases</a:t>
            </a:r>
            <a:endParaRPr lang="en-US" dirty="0"/>
          </a:p>
        </p:txBody>
      </p:sp>
      <p:sp>
        <p:nvSpPr>
          <p:cNvPr id="3" name="Subtitle 2"/>
          <p:cNvSpPr>
            <a:spLocks noGrp="1"/>
          </p:cNvSpPr>
          <p:nvPr>
            <p:ph type="subTitle" idx="1"/>
          </p:nvPr>
        </p:nvSpPr>
        <p:spPr/>
        <p:txBody>
          <a:bodyPr/>
          <a:lstStyle/>
          <a:p>
            <a:r>
              <a:rPr lang="en-US" dirty="0" smtClean="0"/>
              <a:t>Kaitlin Stessney</a:t>
            </a:r>
          </a:p>
          <a:p>
            <a:r>
              <a:rPr lang="en-US" dirty="0" smtClean="0"/>
              <a:t>Akron, Ohio</a:t>
            </a:r>
          </a:p>
          <a:p>
            <a:r>
              <a:rPr lang="en-US" dirty="0" smtClean="0"/>
              <a:t>Roswell Kent Middle School</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200" y="3810000"/>
          <a:ext cx="5486400"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200" y="3810000"/>
          <a:ext cx="5486400"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200" y="3810000"/>
          <a:ext cx="5486400"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200" y="3810000"/>
          <a:ext cx="5486400"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200" y="3810000"/>
          <a:ext cx="5486401"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nvGraphicFramePr>
        <p:xfrm>
          <a:off x="1600199" y="3810000"/>
          <a:ext cx="5486401"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381000" y="1066800"/>
            <a:ext cx="7696200" cy="4401205"/>
          </a:xfrm>
          <a:prstGeom prst="rect">
            <a:avLst/>
          </a:prstGeom>
          <a:noFill/>
        </p:spPr>
        <p:txBody>
          <a:bodyPr wrap="square" rtlCol="0">
            <a:spAutoFit/>
          </a:bodyPr>
          <a:lstStyle/>
          <a:p>
            <a:pPr>
              <a:buFont typeface="Arial" pitchFamily="34" charset="0"/>
              <a:buChar char="•"/>
            </a:pPr>
            <a:r>
              <a:rPr lang="en-US" sz="2800" dirty="0" smtClean="0"/>
              <a:t> My data does support my hypothesis greatly. I hope to expand my project to different countries, different variables, and hopefully, constant results. I will try my hardest to continue this project year after year and combine all of them into a giant senior project. I also hope that my project will help doctors and scientists with some understanding of Malaria, and to help keep others as well as myself safe.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did I come across this project, and how did I do it?</a:t>
            </a:r>
            <a:endParaRPr lang="en-US" dirty="0"/>
          </a:p>
        </p:txBody>
      </p:sp>
      <p:sp>
        <p:nvSpPr>
          <p:cNvPr id="3" name="Content Placeholder 2"/>
          <p:cNvSpPr>
            <a:spLocks noGrp="1"/>
          </p:cNvSpPr>
          <p:nvPr>
            <p:ph idx="1"/>
          </p:nvPr>
        </p:nvSpPr>
        <p:spPr>
          <a:xfrm>
            <a:off x="457200" y="2286000"/>
            <a:ext cx="4724400" cy="4288536"/>
          </a:xfrm>
        </p:spPr>
        <p:txBody>
          <a:bodyPr>
            <a:normAutofit/>
          </a:bodyPr>
          <a:lstStyle/>
          <a:p>
            <a:r>
              <a:rPr lang="en-US" dirty="0" smtClean="0"/>
              <a:t>One day we were studying Malaria in Science and it sparked my interest because, here in Ohio, there are a lot of mosquitoes, and I happen to be allergic to mosquito bites and they get all swollen and yucky.</a:t>
            </a:r>
            <a:endParaRPr lang="en-US" dirty="0"/>
          </a:p>
        </p:txBody>
      </p:sp>
      <p:pic>
        <p:nvPicPr>
          <p:cNvPr id="5" name="Picture 4" descr="251192_f520.jpg"/>
          <p:cNvPicPr>
            <a:picLocks noChangeAspect="1"/>
          </p:cNvPicPr>
          <p:nvPr/>
        </p:nvPicPr>
        <p:blipFill>
          <a:blip r:embed="rId2" cstate="print"/>
          <a:stretch>
            <a:fillRect/>
          </a:stretch>
        </p:blipFill>
        <p:spPr>
          <a:xfrm>
            <a:off x="5334000" y="2590800"/>
            <a:ext cx="3352800" cy="338137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0" y="1524000"/>
            <a:ext cx="1828800" cy="533400"/>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381000" y="838200"/>
            <a:ext cx="8077200" cy="4648200"/>
          </a:xfrm>
        </p:spPr>
        <p:txBody>
          <a:bodyPr>
            <a:normAutofit/>
          </a:bodyPr>
          <a:lstStyle/>
          <a:p>
            <a:r>
              <a:rPr lang="en-US" dirty="0" smtClean="0"/>
              <a:t>That made me begin to start wondering, </a:t>
            </a:r>
            <a:r>
              <a:rPr lang="en-US" i="1" dirty="0" smtClean="0"/>
              <a:t>Could Malaria come to Ohio, or other highly populated areas? </a:t>
            </a:r>
            <a:r>
              <a:rPr lang="en-US" dirty="0" smtClean="0"/>
              <a:t>So, I started researching about Malaria and discovered that Malaria is a bacterial virus transferred through the saliva of the female Anopheles mosquito, but there are over 50 different types of the Anopheles mosquitoes.</a:t>
            </a:r>
            <a:endParaRPr lang="en-US" dirty="0"/>
          </a:p>
        </p:txBody>
      </p:sp>
      <p:pic>
        <p:nvPicPr>
          <p:cNvPr id="4" name="Picture 3" descr="malaria-transmitting-mosquito.jpg"/>
          <p:cNvPicPr>
            <a:picLocks noChangeAspect="1"/>
          </p:cNvPicPr>
          <p:nvPr/>
        </p:nvPicPr>
        <p:blipFill>
          <a:blip r:embed="rId2" cstate="print"/>
          <a:stretch>
            <a:fillRect/>
          </a:stretch>
        </p:blipFill>
        <p:spPr>
          <a:xfrm>
            <a:off x="4953000" y="4343400"/>
            <a:ext cx="3657600" cy="2044700"/>
          </a:xfrm>
          <a:prstGeom prst="rect">
            <a:avLst/>
          </a:prstGeom>
        </p:spPr>
      </p:pic>
      <p:sp>
        <p:nvSpPr>
          <p:cNvPr id="5" name="TextBox 4"/>
          <p:cNvSpPr txBox="1"/>
          <p:nvPr/>
        </p:nvSpPr>
        <p:spPr>
          <a:xfrm>
            <a:off x="1371600" y="4648200"/>
            <a:ext cx="2590800" cy="1446550"/>
          </a:xfrm>
          <a:prstGeom prst="rect">
            <a:avLst/>
          </a:prstGeom>
          <a:noFill/>
        </p:spPr>
        <p:txBody>
          <a:bodyPr wrap="square" rtlCol="0">
            <a:spAutoFit/>
          </a:bodyPr>
          <a:lstStyle/>
          <a:p>
            <a:r>
              <a:rPr lang="en-US" sz="8800" b="1" dirty="0" smtClean="0"/>
              <a:t>50+</a:t>
            </a:r>
            <a:endParaRPr lang="en-US" sz="8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304800" y="914400"/>
            <a:ext cx="5562600" cy="5262980"/>
          </a:xfrm>
          <a:prstGeom prst="rect">
            <a:avLst/>
          </a:prstGeom>
          <a:noFill/>
        </p:spPr>
        <p:txBody>
          <a:bodyPr wrap="square" rtlCol="0">
            <a:spAutoFit/>
          </a:bodyPr>
          <a:lstStyle/>
          <a:p>
            <a:pPr>
              <a:buFont typeface="Arial" pitchFamily="34" charset="0"/>
              <a:buChar char="•"/>
            </a:pPr>
            <a:r>
              <a:rPr lang="en-US" sz="2800" dirty="0" smtClean="0"/>
              <a:t> One variable for the female Anopheles mosquito to survive is that that average air temperature has to stay tropical. This was the variable I based my project off of, the air temperature verses the amount of Malaria cases. I chose climate change because it’s the weather over a period of 30 years at the minimum and thought that it would show the results better than just a few years.</a:t>
            </a:r>
            <a:endParaRPr lang="en-US" sz="2800" dirty="0"/>
          </a:p>
        </p:txBody>
      </p:sp>
      <p:pic>
        <p:nvPicPr>
          <p:cNvPr id="3" name="N9616200.png" descr="/Volumes/GLOBE #6/KaitlinsGLOBE/N9616200.png"/>
          <p:cNvPicPr>
            <a:picLocks noChangeAspect="1"/>
          </p:cNvPicPr>
          <p:nvPr/>
        </p:nvPicPr>
        <p:blipFill>
          <a:blip r:embed="rId2" r:link="rId3" cstate="print"/>
          <a:stretch>
            <a:fillRect/>
          </a:stretch>
        </p:blipFill>
        <p:spPr>
          <a:xfrm>
            <a:off x="5638800" y="1905000"/>
            <a:ext cx="3276600" cy="3048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533400" y="1143000"/>
            <a:ext cx="4343400" cy="4401205"/>
          </a:xfrm>
          <a:prstGeom prst="rect">
            <a:avLst/>
          </a:prstGeom>
          <a:noFill/>
        </p:spPr>
        <p:txBody>
          <a:bodyPr wrap="square" rtlCol="0">
            <a:spAutoFit/>
          </a:bodyPr>
          <a:lstStyle/>
          <a:p>
            <a:pPr>
              <a:buFont typeface="Arial"/>
              <a:buChar char="•"/>
            </a:pPr>
            <a:r>
              <a:rPr lang="en-US" sz="2800" dirty="0" smtClean="0"/>
              <a:t> I decided to make the area of my test rather large by choosing seven cities 11.5° North and South of the equator. Each city is in between 60° and 120° longitude, under 100 meters in elevation, and is in an urban area.</a:t>
            </a:r>
            <a:endParaRPr lang="en-US" sz="2800" dirty="0"/>
          </a:p>
        </p:txBody>
      </p:sp>
      <p:pic>
        <p:nvPicPr>
          <p:cNvPr id="4" name="world_map.png" descr="/Volumes/GLOBE #6/KaitlinsGLOBE/world_map.png"/>
          <p:cNvPicPr>
            <a:picLocks noChangeAspect="1"/>
          </p:cNvPicPr>
          <p:nvPr/>
        </p:nvPicPr>
        <p:blipFill>
          <a:blip r:embed="rId2" r:link="rId3" cstate="print"/>
          <a:stretch>
            <a:fillRect/>
          </a:stretch>
        </p:blipFill>
        <p:spPr>
          <a:xfrm>
            <a:off x="5029200" y="1143000"/>
            <a:ext cx="3327400" cy="49911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457200" y="1295400"/>
            <a:ext cx="4495800" cy="3970318"/>
          </a:xfrm>
          <a:prstGeom prst="rect">
            <a:avLst/>
          </a:prstGeom>
          <a:noFill/>
        </p:spPr>
        <p:txBody>
          <a:bodyPr wrap="square" rtlCol="0">
            <a:spAutoFit/>
          </a:bodyPr>
          <a:lstStyle/>
          <a:p>
            <a:pPr>
              <a:buFont typeface="Arial"/>
              <a:buChar char="•"/>
            </a:pPr>
            <a:r>
              <a:rPr lang="en-US" sz="2800" dirty="0" smtClean="0"/>
              <a:t> I got air temperature data for each city from the GLOBE website but, for the years of data that were not available, I took the data off of Wunderground, a weather database, for the thirty year period with increments of five years. </a:t>
            </a:r>
            <a:endParaRPr lang="en-US" sz="2800" dirty="0"/>
          </a:p>
        </p:txBody>
      </p:sp>
      <p:sp>
        <p:nvSpPr>
          <p:cNvPr id="4" name="TextBox 3"/>
          <p:cNvSpPr txBox="1"/>
          <p:nvPr/>
        </p:nvSpPr>
        <p:spPr>
          <a:xfrm>
            <a:off x="5257800" y="1447800"/>
            <a:ext cx="3886200" cy="3170099"/>
          </a:xfrm>
          <a:prstGeom prst="rect">
            <a:avLst/>
          </a:prstGeom>
          <a:noFill/>
        </p:spPr>
        <p:txBody>
          <a:bodyPr wrap="square" rtlCol="0">
            <a:spAutoFit/>
          </a:bodyPr>
          <a:lstStyle/>
          <a:p>
            <a:r>
              <a:rPr lang="en-US" sz="4000" dirty="0" smtClean="0">
                <a:solidFill>
                  <a:srgbClr val="FF8298"/>
                </a:solidFill>
              </a:rPr>
              <a:t>G lobal</a:t>
            </a:r>
          </a:p>
          <a:p>
            <a:r>
              <a:rPr lang="en-US" sz="4000" dirty="0" smtClean="0">
                <a:solidFill>
                  <a:srgbClr val="FF8298"/>
                </a:solidFill>
              </a:rPr>
              <a:t>L earning</a:t>
            </a:r>
          </a:p>
          <a:p>
            <a:r>
              <a:rPr lang="en-US" sz="4000" dirty="0" smtClean="0">
                <a:solidFill>
                  <a:srgbClr val="FF8298"/>
                </a:solidFill>
              </a:rPr>
              <a:t>O bservations to</a:t>
            </a:r>
          </a:p>
          <a:p>
            <a:r>
              <a:rPr lang="en-US" sz="4000" dirty="0" smtClean="0">
                <a:solidFill>
                  <a:srgbClr val="FF8298"/>
                </a:solidFill>
              </a:rPr>
              <a:t>B enefit the</a:t>
            </a:r>
          </a:p>
          <a:p>
            <a:r>
              <a:rPr lang="en-US" sz="4000" dirty="0" smtClean="0">
                <a:solidFill>
                  <a:srgbClr val="FF8298"/>
                </a:solidFill>
              </a:rPr>
              <a:t>E nviroment</a:t>
            </a:r>
            <a:endParaRPr lang="en-US" sz="4000" dirty="0">
              <a:solidFill>
                <a:srgbClr val="FF8298"/>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304800" y="838200"/>
            <a:ext cx="8305800" cy="3539430"/>
          </a:xfrm>
          <a:prstGeom prst="rect">
            <a:avLst/>
          </a:prstGeom>
          <a:noFill/>
        </p:spPr>
        <p:txBody>
          <a:bodyPr wrap="square" rtlCol="0">
            <a:spAutoFit/>
          </a:bodyPr>
          <a:lstStyle/>
          <a:p>
            <a:pPr>
              <a:buFont typeface="Arial"/>
              <a:buChar char="•"/>
            </a:pPr>
            <a:r>
              <a:rPr lang="en-US" sz="2800" dirty="0" smtClean="0"/>
              <a:t> I then went on to medical websites to get the amount of Malaria cases for each city for each year, next I compared the two variables by putting them both in a graph for each city for every five years dating from 1980 to 2010. My hypothesis is that I think that as the air temperature rises or falls the amount of Malaria cases with rise or fall with it in a correlating pattern.</a:t>
            </a:r>
            <a:endParaRPr lang="en-US" sz="2800" dirty="0"/>
          </a:p>
        </p:txBody>
      </p:sp>
      <p:sp>
        <p:nvSpPr>
          <p:cNvPr id="3" name="TextBox 2"/>
          <p:cNvSpPr txBox="1"/>
          <p:nvPr/>
        </p:nvSpPr>
        <p:spPr>
          <a:xfrm>
            <a:off x="5334000" y="1752600"/>
            <a:ext cx="2057400" cy="369332"/>
          </a:xfrm>
          <a:prstGeom prst="rect">
            <a:avLst/>
          </a:prstGeom>
          <a:noFill/>
        </p:spPr>
        <p:txBody>
          <a:bodyPr wrap="square" rtlCol="0">
            <a:spAutoFit/>
          </a:bodyPr>
          <a:lstStyle/>
          <a:p>
            <a:endParaRPr lang="en-US" dirty="0"/>
          </a:p>
        </p:txBody>
      </p:sp>
      <p:graphicFrame>
        <p:nvGraphicFramePr>
          <p:cNvPr id="5" name="Chart 4"/>
          <p:cNvGraphicFramePr/>
          <p:nvPr/>
        </p:nvGraphicFramePr>
        <p:xfrm>
          <a:off x="990600" y="4419600"/>
          <a:ext cx="6172200" cy="2209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457200" y="838200"/>
            <a:ext cx="7696200" cy="5078313"/>
          </a:xfrm>
          <a:prstGeom prst="rect">
            <a:avLst/>
          </a:prstGeom>
          <a:noFill/>
        </p:spPr>
        <p:txBody>
          <a:bodyPr wrap="square" rtlCol="0">
            <a:spAutoFit/>
          </a:bodyPr>
          <a:lstStyle/>
          <a:p>
            <a:pPr>
              <a:buFont typeface="Arial"/>
              <a:buChar char="•"/>
            </a:pPr>
            <a:r>
              <a:rPr lang="en-US" sz="3600" dirty="0" smtClean="0"/>
              <a:t>  The next few slides are a comparison between my least effected area and my most effected area. These graphs perfectly represents my data. The red bars are the amount or Malaria cases per month, and the blue line is the average air temperature per month in degrees Celsius.</a:t>
            </a:r>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Chart 1"/>
          <p:cNvGraphicFramePr/>
          <p:nvPr/>
        </p:nvGraphicFramePr>
        <p:xfrm>
          <a:off x="1600200" y="838200"/>
          <a:ext cx="54864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1600200" y="3810000"/>
          <a:ext cx="5486400"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323</TotalTime>
  <Words>804</Words>
  <Application>Microsoft Macintosh PowerPoint</Application>
  <PresentationFormat>On-screen Show (4:3)</PresentationFormat>
  <Paragraphs>65</Paragraphs>
  <Slides>16</Slides>
  <Notes>0</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Urban</vt:lpstr>
      <vt:lpstr>Climate Change Correlation With Malaria Cases</vt:lpstr>
      <vt:lpstr>How did I come across this project, and how did I do it?</vt:lpstr>
      <vt:lpstr>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 Correlation With Malaria Cases</dc:title>
  <dc:creator>Carole</dc:creator>
  <cp:lastModifiedBy>Kevin Czajkowski (Local)</cp:lastModifiedBy>
  <cp:revision>33</cp:revision>
  <dcterms:created xsi:type="dcterms:W3CDTF">2012-05-16T01:59:37Z</dcterms:created>
  <dcterms:modified xsi:type="dcterms:W3CDTF">2012-05-16T02:11:15Z</dcterms:modified>
</cp:coreProperties>
</file>