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9" r:id="rId3"/>
    <p:sldId id="272" r:id="rId4"/>
    <p:sldId id="293" r:id="rId5"/>
    <p:sldId id="292" r:id="rId6"/>
    <p:sldId id="308" r:id="rId7"/>
    <p:sldId id="260" r:id="rId8"/>
    <p:sldId id="264" r:id="rId9"/>
    <p:sldId id="265" r:id="rId10"/>
    <p:sldId id="267" r:id="rId11"/>
    <p:sldId id="294" r:id="rId12"/>
    <p:sldId id="266" r:id="rId13"/>
    <p:sldId id="277" r:id="rId14"/>
    <p:sldId id="303" r:id="rId15"/>
    <p:sldId id="268" r:id="rId16"/>
    <p:sldId id="279" r:id="rId17"/>
    <p:sldId id="278" r:id="rId18"/>
    <p:sldId id="280" r:id="rId19"/>
    <p:sldId id="274" r:id="rId20"/>
    <p:sldId id="269" r:id="rId21"/>
    <p:sldId id="300" r:id="rId22"/>
    <p:sldId id="282" r:id="rId23"/>
    <p:sldId id="307" r:id="rId24"/>
    <p:sldId id="281" r:id="rId25"/>
    <p:sldId id="275" r:id="rId26"/>
    <p:sldId id="276" r:id="rId27"/>
    <p:sldId id="285" r:id="rId28"/>
    <p:sldId id="287" r:id="rId29"/>
    <p:sldId id="298" r:id="rId30"/>
    <p:sldId id="286" r:id="rId31"/>
    <p:sldId id="299" r:id="rId32"/>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r" defTabSz="914400" rtl="1" eaLnBrk="1" latinLnBrk="0" hangingPunct="1">
      <a:defRPr kern="1200">
        <a:solidFill>
          <a:schemeClr val="tx1"/>
        </a:solidFill>
        <a:latin typeface="Arial" pitchFamily="34" charset="0"/>
        <a:ea typeface="+mn-ea"/>
        <a:cs typeface="+mn-cs"/>
      </a:defRPr>
    </a:lvl6pPr>
    <a:lvl7pPr marL="2743200" algn="r" defTabSz="914400" rtl="1" eaLnBrk="1" latinLnBrk="0" hangingPunct="1">
      <a:defRPr kern="1200">
        <a:solidFill>
          <a:schemeClr val="tx1"/>
        </a:solidFill>
        <a:latin typeface="Arial" pitchFamily="34" charset="0"/>
        <a:ea typeface="+mn-ea"/>
        <a:cs typeface="+mn-cs"/>
      </a:defRPr>
    </a:lvl7pPr>
    <a:lvl8pPr marL="3200400" algn="r" defTabSz="914400" rtl="1" eaLnBrk="1" latinLnBrk="0" hangingPunct="1">
      <a:defRPr kern="1200">
        <a:solidFill>
          <a:schemeClr val="tx1"/>
        </a:solidFill>
        <a:latin typeface="Arial" pitchFamily="34" charset="0"/>
        <a:ea typeface="+mn-ea"/>
        <a:cs typeface="+mn-cs"/>
      </a:defRPr>
    </a:lvl8pPr>
    <a:lvl9pPr marL="3657600" algn="r" defTabSz="914400" rtl="1"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3300"/>
    <a:srgbClr val="265F00"/>
    <a:srgbClr val="336600"/>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77" autoAdjust="0"/>
    <p:restoredTop sz="94584" autoAdjust="0"/>
  </p:normalViewPr>
  <p:slideViewPr>
    <p:cSldViewPr>
      <p:cViewPr>
        <p:scale>
          <a:sx n="77" d="100"/>
          <a:sy n="77" d="100"/>
        </p:scale>
        <p:origin x="-129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79B99A03-B71D-4FBB-A3FB-C3F0BA29C085}" type="datetimeFigureOut">
              <a:rPr lang="ar-SA" smtClean="0"/>
              <a:pPr/>
              <a:t>24/06/33</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6B094FDC-0D04-48FD-A191-313B9B5215ED}" type="slidenum">
              <a:rPr lang="ar-SA" smtClean="0"/>
              <a:pPr/>
              <a:t>‹#›</a:t>
            </a:fld>
            <a:endParaRPr lang="ar-SA"/>
          </a:p>
        </p:txBody>
      </p:sp>
    </p:spTree>
    <p:extLst>
      <p:ext uri="{BB962C8B-B14F-4D97-AF65-F5344CB8AC3E}">
        <p14:creationId xmlns:p14="http://schemas.microsoft.com/office/powerpoint/2010/main" val="245453004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6B094FDC-0D04-48FD-A191-313B9B5215ED}" type="slidenum">
              <a:rPr lang="ar-SA" smtClean="0"/>
              <a:pPr/>
              <a:t>30</a:t>
            </a:fld>
            <a:endParaRPr lang="ar-S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6B094FDC-0D04-48FD-A191-313B9B5215ED}" type="slidenum">
              <a:rPr lang="ar-SA" smtClean="0"/>
              <a:pPr/>
              <a:t>31</a:t>
            </a:fld>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fr-CA"/>
          </a:p>
        </p:txBody>
      </p:sp>
      <p:sp>
        <p:nvSpPr>
          <p:cNvPr id="4" name="Espace réservé de la date 3"/>
          <p:cNvSpPr>
            <a:spLocks noGrp="1"/>
          </p:cNvSpPr>
          <p:nvPr>
            <p:ph type="dt" sz="half" idx="10"/>
          </p:nvPr>
        </p:nvSpPr>
        <p:spPr/>
        <p:txBody>
          <a:bodyPr/>
          <a:lstStyle>
            <a:lvl1pPr>
              <a:defRPr/>
            </a:lvl1pPr>
          </a:lstStyle>
          <a:p>
            <a:pPr>
              <a:defRPr/>
            </a:pPr>
            <a:fld id="{7AE2C27F-AC5E-40F5-9774-6E231883BEE1}" type="datetime1">
              <a:rPr lang="fr-FR" smtClean="0"/>
              <a:pPr>
                <a:defRPr/>
              </a:pPr>
              <a:t>15/05/2012</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A7E0737B-0085-475D-9366-4628B696AA4F}" type="slidenum">
              <a:rPr lang="fr-CA"/>
              <a:pPr>
                <a:defRPr/>
              </a:pPr>
              <a:t>‹#›</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SA" smtClean="0"/>
              <a:t>انقر لتحرير نمط العنوان الرئيسي</a:t>
            </a:r>
            <a:endParaRPr lang="fr-CA"/>
          </a:p>
        </p:txBody>
      </p:sp>
      <p:sp>
        <p:nvSpPr>
          <p:cNvPr id="3" name="Espace réservé du texte vertical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CA"/>
          </a:p>
        </p:txBody>
      </p:sp>
      <p:sp>
        <p:nvSpPr>
          <p:cNvPr id="4" name="Espace réservé de la date 3"/>
          <p:cNvSpPr>
            <a:spLocks noGrp="1"/>
          </p:cNvSpPr>
          <p:nvPr>
            <p:ph type="dt" sz="half" idx="10"/>
          </p:nvPr>
        </p:nvSpPr>
        <p:spPr/>
        <p:txBody>
          <a:bodyPr/>
          <a:lstStyle>
            <a:lvl1pPr>
              <a:defRPr/>
            </a:lvl1pPr>
          </a:lstStyle>
          <a:p>
            <a:pPr>
              <a:defRPr/>
            </a:pPr>
            <a:fld id="{C36C604D-FB44-4EED-B0E2-2FCE6951DDDB}" type="datetime1">
              <a:rPr lang="fr-FR" smtClean="0"/>
              <a:pPr>
                <a:defRPr/>
              </a:pPr>
              <a:t>15/05/2012</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98254675-7BB8-42A1-89EF-6B4ABB6536AA}" type="slidenum">
              <a:rPr lang="fr-CA"/>
              <a:pPr>
                <a:defRPr/>
              </a:pPr>
              <a:t>‹#›</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CA"/>
          </a:p>
        </p:txBody>
      </p:sp>
      <p:sp>
        <p:nvSpPr>
          <p:cNvPr id="4" name="Espace réservé de la date 3"/>
          <p:cNvSpPr>
            <a:spLocks noGrp="1"/>
          </p:cNvSpPr>
          <p:nvPr>
            <p:ph type="dt" sz="half" idx="10"/>
          </p:nvPr>
        </p:nvSpPr>
        <p:spPr/>
        <p:txBody>
          <a:bodyPr/>
          <a:lstStyle>
            <a:lvl1pPr>
              <a:defRPr/>
            </a:lvl1pPr>
          </a:lstStyle>
          <a:p>
            <a:pPr>
              <a:defRPr/>
            </a:pPr>
            <a:fld id="{243E3182-B2D5-4DCF-9AA8-568B0CFC877E}" type="datetime1">
              <a:rPr lang="fr-FR" smtClean="0"/>
              <a:pPr>
                <a:defRPr/>
              </a:pPr>
              <a:t>15/05/2012</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B0BF69A8-AA6F-4AFB-9F8C-CC61F8CA239F}" type="slidenum">
              <a:rPr lang="fr-CA"/>
              <a:pPr>
                <a:defRPr/>
              </a:pPr>
              <a:t>‹#›</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SA" smtClean="0"/>
              <a:t>انقر لتحرير نمط العنوان الرئيسي</a:t>
            </a:r>
            <a:endParaRPr lang="fr-CA"/>
          </a:p>
        </p:txBody>
      </p:sp>
      <p:sp>
        <p:nvSpPr>
          <p:cNvPr id="3" name="Espace réservé du contenu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CA"/>
          </a:p>
        </p:txBody>
      </p:sp>
      <p:sp>
        <p:nvSpPr>
          <p:cNvPr id="4" name="Espace réservé de la date 3"/>
          <p:cNvSpPr>
            <a:spLocks noGrp="1"/>
          </p:cNvSpPr>
          <p:nvPr>
            <p:ph type="dt" sz="half" idx="10"/>
          </p:nvPr>
        </p:nvSpPr>
        <p:spPr/>
        <p:txBody>
          <a:bodyPr/>
          <a:lstStyle>
            <a:lvl1pPr>
              <a:defRPr/>
            </a:lvl1pPr>
          </a:lstStyle>
          <a:p>
            <a:pPr>
              <a:defRPr/>
            </a:pPr>
            <a:fld id="{19BB5ABD-F0A1-4FFA-B558-7A6949646EB3}" type="datetime1">
              <a:rPr lang="fr-FR" smtClean="0"/>
              <a:pPr>
                <a:defRPr/>
              </a:pPr>
              <a:t>15/05/2012</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10AA14C9-6FFF-4774-85BB-ED8E785D5CDA}" type="slidenum">
              <a:rPr lang="fr-CA"/>
              <a:pPr>
                <a:defRPr/>
              </a:pPr>
              <a:t>‹#›</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Espace réservé de la date 3"/>
          <p:cNvSpPr>
            <a:spLocks noGrp="1"/>
          </p:cNvSpPr>
          <p:nvPr>
            <p:ph type="dt" sz="half" idx="10"/>
          </p:nvPr>
        </p:nvSpPr>
        <p:spPr/>
        <p:txBody>
          <a:bodyPr/>
          <a:lstStyle>
            <a:lvl1pPr>
              <a:defRPr/>
            </a:lvl1pPr>
          </a:lstStyle>
          <a:p>
            <a:pPr>
              <a:defRPr/>
            </a:pPr>
            <a:fld id="{A09018AB-760F-420F-9B6E-C7B650C34528}" type="datetime1">
              <a:rPr lang="fr-FR" smtClean="0"/>
              <a:pPr>
                <a:defRPr/>
              </a:pPr>
              <a:t>15/05/2012</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F05B2973-82A3-4427-8A5F-D6A857F77A86}" type="slidenum">
              <a:rPr lang="fr-CA"/>
              <a:pPr>
                <a:defRPr/>
              </a:pPr>
              <a:t>‹#›</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SA" smtClean="0"/>
              <a:t>انقر لتحرير نمط العنوان الرئيسي</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CA"/>
          </a:p>
        </p:txBody>
      </p:sp>
      <p:sp>
        <p:nvSpPr>
          <p:cNvPr id="5" name="Espace réservé de la date 3"/>
          <p:cNvSpPr>
            <a:spLocks noGrp="1"/>
          </p:cNvSpPr>
          <p:nvPr>
            <p:ph type="dt" sz="half" idx="10"/>
          </p:nvPr>
        </p:nvSpPr>
        <p:spPr/>
        <p:txBody>
          <a:bodyPr/>
          <a:lstStyle>
            <a:lvl1pPr>
              <a:defRPr/>
            </a:lvl1pPr>
          </a:lstStyle>
          <a:p>
            <a:pPr>
              <a:defRPr/>
            </a:pPr>
            <a:fld id="{6268BB6B-DABC-4A51-B1C4-88175BDEA0A1}" type="datetime1">
              <a:rPr lang="fr-FR" smtClean="0"/>
              <a:pPr>
                <a:defRPr/>
              </a:pPr>
              <a:t>15/05/2012</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9A501A56-498B-4E45-9ABE-802F00E0CAEE}" type="slidenum">
              <a:rPr lang="fr-CA"/>
              <a:pPr>
                <a:defRPr/>
              </a:pPr>
              <a:t>‹#›</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ar-SA" smtClean="0"/>
              <a:t>انقر لتحرير نمط العنوان الرئيسي</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CA"/>
          </a:p>
        </p:txBody>
      </p:sp>
      <p:sp>
        <p:nvSpPr>
          <p:cNvPr id="7" name="Espace réservé de la date 3"/>
          <p:cNvSpPr>
            <a:spLocks noGrp="1"/>
          </p:cNvSpPr>
          <p:nvPr>
            <p:ph type="dt" sz="half" idx="10"/>
          </p:nvPr>
        </p:nvSpPr>
        <p:spPr/>
        <p:txBody>
          <a:bodyPr/>
          <a:lstStyle>
            <a:lvl1pPr>
              <a:defRPr/>
            </a:lvl1pPr>
          </a:lstStyle>
          <a:p>
            <a:pPr>
              <a:defRPr/>
            </a:pPr>
            <a:fld id="{F7561229-ED18-4692-A42E-7106E37A74BC}" type="datetime1">
              <a:rPr lang="fr-FR" smtClean="0"/>
              <a:pPr>
                <a:defRPr/>
              </a:pPr>
              <a:t>15/05/2012</a:t>
            </a:fld>
            <a:endParaRPr lang="fr-CA"/>
          </a:p>
        </p:txBody>
      </p:sp>
      <p:sp>
        <p:nvSpPr>
          <p:cNvPr id="8" name="Espace réservé du pied de page 4"/>
          <p:cNvSpPr>
            <a:spLocks noGrp="1"/>
          </p:cNvSpPr>
          <p:nvPr>
            <p:ph type="ftr" sz="quarter" idx="11"/>
          </p:nvPr>
        </p:nvSpPr>
        <p:spPr/>
        <p:txBody>
          <a:bodyPr/>
          <a:lstStyle>
            <a:lvl1pPr>
              <a:defRPr/>
            </a:lvl1pPr>
          </a:lstStyle>
          <a:p>
            <a:pPr>
              <a:defRPr/>
            </a:pPr>
            <a:endParaRPr lang="fr-CA"/>
          </a:p>
        </p:txBody>
      </p:sp>
      <p:sp>
        <p:nvSpPr>
          <p:cNvPr id="9" name="Espace réservé du numéro de diapositive 5"/>
          <p:cNvSpPr>
            <a:spLocks noGrp="1"/>
          </p:cNvSpPr>
          <p:nvPr>
            <p:ph type="sldNum" sz="quarter" idx="12"/>
          </p:nvPr>
        </p:nvSpPr>
        <p:spPr/>
        <p:txBody>
          <a:bodyPr/>
          <a:lstStyle>
            <a:lvl1pPr>
              <a:defRPr/>
            </a:lvl1pPr>
          </a:lstStyle>
          <a:p>
            <a:pPr>
              <a:defRPr/>
            </a:pPr>
            <a:fld id="{76ED6875-6A5B-4FE7-9148-31C1F5E8DE96}" type="slidenum">
              <a:rPr lang="fr-CA"/>
              <a:pPr>
                <a:defRPr/>
              </a:pPr>
              <a:t>‹#›</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SA" smtClean="0"/>
              <a:t>انقر لتحرير نمط العنوان الرئيسي</a:t>
            </a:r>
            <a:endParaRPr lang="fr-CA"/>
          </a:p>
        </p:txBody>
      </p:sp>
      <p:sp>
        <p:nvSpPr>
          <p:cNvPr id="3" name="Espace réservé de la date 3"/>
          <p:cNvSpPr>
            <a:spLocks noGrp="1"/>
          </p:cNvSpPr>
          <p:nvPr>
            <p:ph type="dt" sz="half" idx="10"/>
          </p:nvPr>
        </p:nvSpPr>
        <p:spPr/>
        <p:txBody>
          <a:bodyPr/>
          <a:lstStyle>
            <a:lvl1pPr>
              <a:defRPr/>
            </a:lvl1pPr>
          </a:lstStyle>
          <a:p>
            <a:pPr>
              <a:defRPr/>
            </a:pPr>
            <a:fld id="{520565FF-430D-4DD4-8ECF-333DF1979273}" type="datetime1">
              <a:rPr lang="fr-FR" smtClean="0"/>
              <a:pPr>
                <a:defRPr/>
              </a:pPr>
              <a:t>15/05/2012</a:t>
            </a:fld>
            <a:endParaRPr lang="fr-CA"/>
          </a:p>
        </p:txBody>
      </p:sp>
      <p:sp>
        <p:nvSpPr>
          <p:cNvPr id="4" name="Espace réservé du pied de page 4"/>
          <p:cNvSpPr>
            <a:spLocks noGrp="1"/>
          </p:cNvSpPr>
          <p:nvPr>
            <p:ph type="ftr" sz="quarter" idx="11"/>
          </p:nvPr>
        </p:nvSpPr>
        <p:spPr/>
        <p:txBody>
          <a:bodyPr/>
          <a:lstStyle>
            <a:lvl1pPr>
              <a:defRPr/>
            </a:lvl1pPr>
          </a:lstStyle>
          <a:p>
            <a:pPr>
              <a:defRPr/>
            </a:pPr>
            <a:endParaRPr lang="fr-CA"/>
          </a:p>
        </p:txBody>
      </p:sp>
      <p:sp>
        <p:nvSpPr>
          <p:cNvPr id="5" name="Espace réservé du numéro de diapositive 5"/>
          <p:cNvSpPr>
            <a:spLocks noGrp="1"/>
          </p:cNvSpPr>
          <p:nvPr>
            <p:ph type="sldNum" sz="quarter" idx="12"/>
          </p:nvPr>
        </p:nvSpPr>
        <p:spPr/>
        <p:txBody>
          <a:bodyPr/>
          <a:lstStyle>
            <a:lvl1pPr>
              <a:defRPr/>
            </a:lvl1pPr>
          </a:lstStyle>
          <a:p>
            <a:pPr>
              <a:defRPr/>
            </a:pPr>
            <a:fld id="{7BA4AD25-1077-447A-9AF9-024CE356F37F}" type="slidenum">
              <a:rPr lang="fr-CA"/>
              <a:pPr>
                <a:defRPr/>
              </a:pPr>
              <a:t>‹#›</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E5EFC14C-471B-4379-9459-1C1345D6D651}" type="datetime1">
              <a:rPr lang="fr-FR" smtClean="0"/>
              <a:pPr>
                <a:defRPr/>
              </a:pPr>
              <a:t>15/05/2012</a:t>
            </a:fld>
            <a:endParaRPr lang="fr-CA"/>
          </a:p>
        </p:txBody>
      </p:sp>
      <p:sp>
        <p:nvSpPr>
          <p:cNvPr id="3" name="Espace réservé du pied de page 4"/>
          <p:cNvSpPr>
            <a:spLocks noGrp="1"/>
          </p:cNvSpPr>
          <p:nvPr>
            <p:ph type="ftr" sz="quarter" idx="11"/>
          </p:nvPr>
        </p:nvSpPr>
        <p:spPr/>
        <p:txBody>
          <a:bodyPr/>
          <a:lstStyle>
            <a:lvl1pPr>
              <a:defRPr/>
            </a:lvl1pPr>
          </a:lstStyle>
          <a:p>
            <a:pPr>
              <a:defRPr/>
            </a:pPr>
            <a:endParaRPr lang="fr-CA"/>
          </a:p>
        </p:txBody>
      </p:sp>
      <p:sp>
        <p:nvSpPr>
          <p:cNvPr id="4" name="Espace réservé du numéro de diapositive 5"/>
          <p:cNvSpPr>
            <a:spLocks noGrp="1"/>
          </p:cNvSpPr>
          <p:nvPr>
            <p:ph type="sldNum" sz="quarter" idx="12"/>
          </p:nvPr>
        </p:nvSpPr>
        <p:spPr/>
        <p:txBody>
          <a:bodyPr/>
          <a:lstStyle>
            <a:lvl1pPr>
              <a:defRPr/>
            </a:lvl1pPr>
          </a:lstStyle>
          <a:p>
            <a:pPr>
              <a:defRPr/>
            </a:pPr>
            <a:fld id="{329E71F4-99C9-47F8-8B77-8C03B1C093E3}" type="slidenum">
              <a:rPr lang="fr-CA"/>
              <a:pPr>
                <a:defRPr/>
              </a:pPr>
              <a:t>‹#›</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Espace réservé de la date 3"/>
          <p:cNvSpPr>
            <a:spLocks noGrp="1"/>
          </p:cNvSpPr>
          <p:nvPr>
            <p:ph type="dt" sz="half" idx="10"/>
          </p:nvPr>
        </p:nvSpPr>
        <p:spPr/>
        <p:txBody>
          <a:bodyPr/>
          <a:lstStyle>
            <a:lvl1pPr>
              <a:defRPr/>
            </a:lvl1pPr>
          </a:lstStyle>
          <a:p>
            <a:pPr>
              <a:defRPr/>
            </a:pPr>
            <a:fld id="{DE5E874B-5C8F-441B-A80A-ABB0033B09CF}" type="datetime1">
              <a:rPr lang="fr-FR" smtClean="0"/>
              <a:pPr>
                <a:defRPr/>
              </a:pPr>
              <a:t>15/05/2012</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166DBB2F-97E2-4584-B8F6-656016FCEBFB}" type="slidenum">
              <a:rPr lang="fr-CA"/>
              <a:pPr>
                <a:defRPr/>
              </a:pPr>
              <a:t>‹#›</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noProof="0" smtClean="0"/>
              <a:t>انقر فوق الرمز لإضافة صورة</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Espace réservé de la date 3"/>
          <p:cNvSpPr>
            <a:spLocks noGrp="1"/>
          </p:cNvSpPr>
          <p:nvPr>
            <p:ph type="dt" sz="half" idx="10"/>
          </p:nvPr>
        </p:nvSpPr>
        <p:spPr/>
        <p:txBody>
          <a:bodyPr/>
          <a:lstStyle>
            <a:lvl1pPr>
              <a:defRPr/>
            </a:lvl1pPr>
          </a:lstStyle>
          <a:p>
            <a:pPr>
              <a:defRPr/>
            </a:pPr>
            <a:fld id="{35765DDE-23D6-493A-8916-65682B78EA21}" type="datetime1">
              <a:rPr lang="fr-FR" smtClean="0"/>
              <a:pPr>
                <a:defRPr/>
              </a:pPr>
              <a:t>15/05/2012</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7470AD11-A03C-494F-A9A5-A266D896A546}" type="slidenum">
              <a:rPr lang="fr-CA"/>
              <a:pPr>
                <a:defRPr/>
              </a:pPr>
              <a:t>‹#›</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endParaRPr lang="fr-CA" smtClean="0"/>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D18E5F8F-A4CF-4F41-BEA1-AA531394C54C}" type="datetime1">
              <a:rPr lang="fr-FR" smtClean="0"/>
              <a:pPr>
                <a:defRPr/>
              </a:pPr>
              <a:t>15/05/2012</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E9CD6599-79AD-4719-B1C9-9DF596382A4B}" type="slidenum">
              <a:rPr lang="fr-CA"/>
              <a:pPr>
                <a:defRPr/>
              </a:pPr>
              <a:t>‹#›</a:t>
            </a:fld>
            <a:endParaRPr lang="fr-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1" eaLnBrk="1" fontAlgn="base" hangingPunct="1">
        <a:spcBef>
          <a:spcPct val="0"/>
        </a:spcBef>
        <a:spcAft>
          <a:spcPct val="0"/>
        </a:spcAft>
        <a:defRPr sz="4400" kern="1200">
          <a:solidFill>
            <a:schemeClr val="tx1"/>
          </a:solidFill>
          <a:latin typeface="+mj-lt"/>
          <a:ea typeface="+mj-ea"/>
          <a:cs typeface="+mj-cs"/>
        </a:defRPr>
      </a:lvl1pPr>
      <a:lvl2pPr algn="ctr" rtl="1" eaLnBrk="1" fontAlgn="base" hangingPunct="1">
        <a:spcBef>
          <a:spcPct val="0"/>
        </a:spcBef>
        <a:spcAft>
          <a:spcPct val="0"/>
        </a:spcAft>
        <a:defRPr sz="4400">
          <a:solidFill>
            <a:schemeClr val="tx1"/>
          </a:solidFill>
          <a:latin typeface="Calibri" pitchFamily="34" charset="0"/>
        </a:defRPr>
      </a:lvl2pPr>
      <a:lvl3pPr algn="ctr" rtl="1" eaLnBrk="1" fontAlgn="base" hangingPunct="1">
        <a:spcBef>
          <a:spcPct val="0"/>
        </a:spcBef>
        <a:spcAft>
          <a:spcPct val="0"/>
        </a:spcAft>
        <a:defRPr sz="4400">
          <a:solidFill>
            <a:schemeClr val="tx1"/>
          </a:solidFill>
          <a:latin typeface="Calibri" pitchFamily="34" charset="0"/>
        </a:defRPr>
      </a:lvl3pPr>
      <a:lvl4pPr algn="ctr" rtl="1" eaLnBrk="1" fontAlgn="base" hangingPunct="1">
        <a:spcBef>
          <a:spcPct val="0"/>
        </a:spcBef>
        <a:spcAft>
          <a:spcPct val="0"/>
        </a:spcAft>
        <a:defRPr sz="4400">
          <a:solidFill>
            <a:schemeClr val="tx1"/>
          </a:solidFill>
          <a:latin typeface="Calibri" pitchFamily="34" charset="0"/>
        </a:defRPr>
      </a:lvl4pPr>
      <a:lvl5pPr algn="ctr" rtl="1" eaLnBrk="1" fontAlgn="base" hangingPunct="1">
        <a:spcBef>
          <a:spcPct val="0"/>
        </a:spcBef>
        <a:spcAft>
          <a:spcPct val="0"/>
        </a:spcAft>
        <a:defRPr sz="4400">
          <a:solidFill>
            <a:schemeClr val="tx1"/>
          </a:solidFill>
          <a:latin typeface="Calibri" pitchFamily="34" charset="0"/>
        </a:defRPr>
      </a:lvl5pPr>
      <a:lvl6pPr marL="457200" algn="ctr" rtl="1" eaLnBrk="1" fontAlgn="base" hangingPunct="1">
        <a:spcBef>
          <a:spcPct val="0"/>
        </a:spcBef>
        <a:spcAft>
          <a:spcPct val="0"/>
        </a:spcAft>
        <a:defRPr sz="4400">
          <a:solidFill>
            <a:schemeClr val="tx1"/>
          </a:solidFill>
          <a:latin typeface="Calibri" pitchFamily="34" charset="0"/>
        </a:defRPr>
      </a:lvl6pPr>
      <a:lvl7pPr marL="914400" algn="ctr" rtl="1" eaLnBrk="1" fontAlgn="base" hangingPunct="1">
        <a:spcBef>
          <a:spcPct val="0"/>
        </a:spcBef>
        <a:spcAft>
          <a:spcPct val="0"/>
        </a:spcAft>
        <a:defRPr sz="4400">
          <a:solidFill>
            <a:schemeClr val="tx1"/>
          </a:solidFill>
          <a:latin typeface="Calibri" pitchFamily="34" charset="0"/>
        </a:defRPr>
      </a:lvl7pPr>
      <a:lvl8pPr marL="1371600" algn="ctr" rtl="1" eaLnBrk="1" fontAlgn="base" hangingPunct="1">
        <a:spcBef>
          <a:spcPct val="0"/>
        </a:spcBef>
        <a:spcAft>
          <a:spcPct val="0"/>
        </a:spcAft>
        <a:defRPr sz="4400">
          <a:solidFill>
            <a:schemeClr val="tx1"/>
          </a:solidFill>
          <a:latin typeface="Calibri" pitchFamily="34" charset="0"/>
        </a:defRPr>
      </a:lvl8pPr>
      <a:lvl9pPr marL="1828800" algn="ctr" rtl="1" eaLnBrk="1" fontAlgn="base" hangingPunct="1">
        <a:spcBef>
          <a:spcPct val="0"/>
        </a:spcBef>
        <a:spcAft>
          <a:spcPct val="0"/>
        </a:spcAft>
        <a:defRPr sz="4400">
          <a:solidFill>
            <a:schemeClr val="tx1"/>
          </a:solidFill>
          <a:latin typeface="Calibri" pitchFamily="34" charset="0"/>
        </a:defRPr>
      </a:lvl9pPr>
    </p:titleStyle>
    <p:bodyStyle>
      <a:lvl1pPr marL="342900" indent="-342900" algn="r" rtl="1"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Titre 1"/>
          <p:cNvSpPr txBox="1">
            <a:spLocks/>
          </p:cNvSpPr>
          <p:nvPr/>
        </p:nvSpPr>
        <p:spPr bwMode="auto">
          <a:xfrm>
            <a:off x="0" y="4043609"/>
            <a:ext cx="9144000" cy="242889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defRPr/>
            </a:pPr>
            <a:r>
              <a:rPr lang="en-US" sz="2000" b="1" dirty="0" smtClean="0">
                <a:solidFill>
                  <a:srgbClr val="FF3300"/>
                </a:solidFill>
                <a:latin typeface="+mn-lt"/>
                <a:ea typeface="+mj-ea"/>
                <a:cs typeface="Arial" pitchFamily="34" charset="0"/>
              </a:rPr>
              <a:t>R</a:t>
            </a:r>
            <a:r>
              <a:rPr lang="en-US" sz="2000" b="1" dirty="0" smtClean="0">
                <a:solidFill>
                  <a:srgbClr val="FF3300"/>
                </a:solidFill>
                <a:latin typeface="+mn-lt"/>
              </a:rPr>
              <a:t>esearchers (</a:t>
            </a:r>
            <a:r>
              <a:rPr lang="en-US" sz="2000" b="1" dirty="0">
                <a:solidFill>
                  <a:srgbClr val="FF3300"/>
                </a:solidFill>
                <a:latin typeface="+mn-lt"/>
                <a:cs typeface="Arial" pitchFamily="34" charset="0"/>
              </a:rPr>
              <a:t>GLOBE Students </a:t>
            </a:r>
            <a:r>
              <a:rPr lang="en-US" sz="2000" b="1" dirty="0" smtClean="0">
                <a:solidFill>
                  <a:srgbClr val="FF3300"/>
                </a:solidFill>
                <a:latin typeface="+mn-lt"/>
                <a:cs typeface="Arial" pitchFamily="34" charset="0"/>
              </a:rPr>
              <a:t>)</a:t>
            </a:r>
            <a:r>
              <a:rPr lang="en-US" sz="2000" b="1" dirty="0" smtClean="0">
                <a:solidFill>
                  <a:srgbClr val="FF3300"/>
                </a:solidFill>
                <a:latin typeface="+mn-lt"/>
              </a:rPr>
              <a:t>:</a:t>
            </a:r>
            <a:r>
              <a:rPr lang="ar-SA" sz="2000" b="1" dirty="0" smtClean="0">
                <a:solidFill>
                  <a:srgbClr val="FF3300"/>
                </a:solidFill>
                <a:latin typeface="+mn-lt"/>
                <a:ea typeface="+mj-ea"/>
                <a:cs typeface="Arial" pitchFamily="34" charset="0"/>
              </a:rPr>
              <a:t> </a:t>
            </a:r>
            <a:endParaRPr lang="en-US" sz="2000" b="1" dirty="0" smtClean="0">
              <a:solidFill>
                <a:srgbClr val="FF3300"/>
              </a:solidFill>
              <a:latin typeface="+mn-lt"/>
              <a:ea typeface="+mj-ea"/>
              <a:cs typeface="Arial" pitchFamily="34"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lang="en-US" b="1" dirty="0" smtClean="0">
                <a:latin typeface="+mn-lt"/>
                <a:ea typeface="+mj-ea"/>
                <a:cs typeface="Arial" pitchFamily="34" charset="0"/>
              </a:rPr>
              <a:t>Muhammad </a:t>
            </a:r>
            <a:r>
              <a:rPr lang="en-US" b="1" dirty="0" err="1" smtClean="0">
                <a:latin typeface="+mn-lt"/>
                <a:ea typeface="+mj-ea"/>
                <a:cs typeface="Arial" pitchFamily="34" charset="0"/>
              </a:rPr>
              <a:t>Jabr</a:t>
            </a:r>
            <a:r>
              <a:rPr lang="en-US" b="1" dirty="0" smtClean="0">
                <a:latin typeface="+mn-lt"/>
                <a:ea typeface="+mj-ea"/>
                <a:cs typeface="Arial" pitchFamily="34" charset="0"/>
              </a:rPr>
              <a:t> Al </a:t>
            </a:r>
            <a:r>
              <a:rPr lang="en-US" b="1" dirty="0" err="1" smtClean="0">
                <a:latin typeface="+mn-lt"/>
                <a:ea typeface="+mj-ea"/>
                <a:cs typeface="Arial" pitchFamily="34" charset="0"/>
              </a:rPr>
              <a:t>Naimi</a:t>
            </a:r>
            <a:r>
              <a:rPr lang="en-US" b="1" dirty="0" smtClean="0">
                <a:latin typeface="+mn-lt"/>
                <a:ea typeface="+mj-ea"/>
                <a:cs typeface="Arial" pitchFamily="34" charset="0"/>
              </a:rPr>
              <a:t>, </a:t>
            </a:r>
            <a:r>
              <a:rPr lang="ar-SA" b="1" dirty="0" smtClean="0">
                <a:latin typeface="+mn-lt"/>
                <a:ea typeface="+mj-ea"/>
                <a:cs typeface="Arial" pitchFamily="34" charset="0"/>
              </a:rPr>
              <a:t> </a:t>
            </a:r>
            <a:r>
              <a:rPr lang="en-US" b="1" dirty="0" err="1" smtClean="0">
                <a:latin typeface="+mn-lt"/>
                <a:ea typeface="+mj-ea"/>
                <a:cs typeface="Arial" pitchFamily="34" charset="0"/>
              </a:rPr>
              <a:t>Fawaz</a:t>
            </a:r>
            <a:r>
              <a:rPr lang="en-US" b="1" dirty="0" smtClean="0">
                <a:latin typeface="+mn-lt"/>
                <a:ea typeface="+mj-ea"/>
                <a:cs typeface="Arial" pitchFamily="34" charset="0"/>
              </a:rPr>
              <a:t> </a:t>
            </a:r>
            <a:r>
              <a:rPr lang="en-US" b="1" dirty="0" err="1" smtClean="0">
                <a:latin typeface="+mn-lt"/>
                <a:ea typeface="+mj-ea"/>
                <a:cs typeface="Arial" pitchFamily="34" charset="0"/>
              </a:rPr>
              <a:t>Saleh</a:t>
            </a:r>
            <a:r>
              <a:rPr lang="en-US" b="1" dirty="0" smtClean="0">
                <a:latin typeface="+mn-lt"/>
                <a:ea typeface="+mj-ea"/>
                <a:cs typeface="Arial" pitchFamily="34" charset="0"/>
              </a:rPr>
              <a:t> Al </a:t>
            </a:r>
            <a:r>
              <a:rPr lang="en-US" b="1" dirty="0" err="1" smtClean="0">
                <a:latin typeface="+mn-lt"/>
                <a:ea typeface="+mj-ea"/>
                <a:cs typeface="Arial" pitchFamily="34" charset="0"/>
              </a:rPr>
              <a:t>Rasheed</a:t>
            </a:r>
            <a:r>
              <a:rPr lang="en-US" b="1" dirty="0">
                <a:latin typeface="+mn-lt"/>
                <a:ea typeface="+mj-ea"/>
                <a:cs typeface="Arial" pitchFamily="34" charset="0"/>
              </a:rPr>
              <a:t> </a:t>
            </a:r>
            <a:r>
              <a:rPr lang="en-US" b="1" dirty="0" smtClean="0">
                <a:latin typeface="+mn-lt"/>
                <a:ea typeface="+mj-ea"/>
                <a:cs typeface="Arial" pitchFamily="34" charset="0"/>
              </a:rPr>
              <a:t>and </a:t>
            </a:r>
            <a:r>
              <a:rPr lang="en-US" b="1" dirty="0" err="1" smtClean="0">
                <a:latin typeface="+mn-lt"/>
                <a:ea typeface="+mj-ea"/>
                <a:cs typeface="Arial" pitchFamily="34" charset="0"/>
              </a:rPr>
              <a:t>Ghanem</a:t>
            </a:r>
            <a:r>
              <a:rPr lang="en-US" b="1" dirty="0" smtClean="0">
                <a:latin typeface="+mn-lt"/>
                <a:ea typeface="+mj-ea"/>
                <a:cs typeface="Arial" pitchFamily="34" charset="0"/>
              </a:rPr>
              <a:t> Ali Al </a:t>
            </a:r>
            <a:r>
              <a:rPr lang="en-US" b="1" dirty="0" err="1" smtClean="0">
                <a:latin typeface="+mn-lt"/>
                <a:ea typeface="+mj-ea"/>
                <a:cs typeface="Arial" pitchFamily="34" charset="0"/>
              </a:rPr>
              <a:t>Ghamdi</a:t>
            </a:r>
            <a:endParaRPr lang="ar-SA" b="1" dirty="0" smtClean="0">
              <a:latin typeface="+mn-lt"/>
              <a:ea typeface="+mj-ea"/>
              <a:cs typeface="Arial" pitchFamily="34" charset="0"/>
            </a:endParaRPr>
          </a:p>
          <a:p>
            <a:pPr lvl="0" algn="ctr">
              <a:defRPr/>
            </a:pPr>
            <a:r>
              <a:rPr lang="en-US" sz="2000" b="1" dirty="0" smtClean="0">
                <a:solidFill>
                  <a:srgbClr val="FF3300"/>
                </a:solidFill>
                <a:latin typeface="+mn-lt"/>
              </a:rPr>
              <a:t>Under the Supervision of</a:t>
            </a:r>
            <a:r>
              <a:rPr lang="en-US" sz="2000" b="1" dirty="0">
                <a:solidFill>
                  <a:srgbClr val="FF3300"/>
                </a:solidFill>
                <a:latin typeface="+mn-lt"/>
              </a:rPr>
              <a:t> GLOBE </a:t>
            </a:r>
            <a:r>
              <a:rPr lang="en-US" sz="2000" b="1" dirty="0" smtClean="0">
                <a:solidFill>
                  <a:srgbClr val="FF3300"/>
                </a:solidFill>
                <a:latin typeface="+mn-lt"/>
              </a:rPr>
              <a:t>Teacher:</a:t>
            </a:r>
            <a:r>
              <a:rPr lang="en-US" sz="2000" b="1" dirty="0" smtClean="0">
                <a:solidFill>
                  <a:srgbClr val="FF3300"/>
                </a:solidFill>
                <a:latin typeface="+mn-lt"/>
              </a:rPr>
              <a:t> </a:t>
            </a:r>
            <a:r>
              <a:rPr lang="ar-SA" sz="2000" b="1" dirty="0" smtClean="0">
                <a:solidFill>
                  <a:srgbClr val="FF3300"/>
                </a:solidFill>
                <a:latin typeface="+mn-lt"/>
              </a:rPr>
              <a:t> </a:t>
            </a:r>
            <a:endParaRPr lang="en-US" sz="2000" b="1" dirty="0" smtClean="0">
              <a:solidFill>
                <a:srgbClr val="FF3300"/>
              </a:solidFill>
              <a:latin typeface="+mn-lt"/>
            </a:endParaRPr>
          </a:p>
          <a:p>
            <a:pPr lvl="0" algn="ctr">
              <a:defRPr/>
            </a:pPr>
            <a:r>
              <a:rPr lang="en-US" b="1" dirty="0" err="1" smtClean="0">
                <a:latin typeface="+mn-lt"/>
              </a:rPr>
              <a:t>Aali</a:t>
            </a:r>
            <a:r>
              <a:rPr lang="en-US" b="1" dirty="0" smtClean="0">
                <a:latin typeface="+mn-lt"/>
              </a:rPr>
              <a:t> </a:t>
            </a:r>
            <a:r>
              <a:rPr lang="en-US" b="1" dirty="0" smtClean="0">
                <a:latin typeface="+mn-lt"/>
              </a:rPr>
              <a:t>Al </a:t>
            </a:r>
            <a:r>
              <a:rPr lang="en-US" b="1" dirty="0" err="1" smtClean="0">
                <a:latin typeface="+mn-lt"/>
              </a:rPr>
              <a:t>Zahrani</a:t>
            </a:r>
            <a:r>
              <a:rPr lang="en-US" b="1" dirty="0" smtClean="0">
                <a:latin typeface="+mn-lt"/>
              </a:rPr>
              <a:t> </a:t>
            </a:r>
            <a:endParaRPr kumimoji="0" lang="fr-CA" b="1" i="0" u="none" strike="noStrike" kern="1200" cap="none" spc="0" normalizeH="0" baseline="0" noProof="0" dirty="0" smtClean="0">
              <a:ln>
                <a:noFill/>
              </a:ln>
              <a:effectLst/>
              <a:uLnTx/>
              <a:uFillTx/>
              <a:latin typeface="+mn-lt"/>
              <a:ea typeface="+mj-ea"/>
              <a:cs typeface="AL-Majd" pitchFamily="2" charset="-78"/>
            </a:endParaRPr>
          </a:p>
        </p:txBody>
      </p:sp>
      <p:sp>
        <p:nvSpPr>
          <p:cNvPr id="7" name="عنصر نائب لرقم الشريحة 5"/>
          <p:cNvSpPr>
            <a:spLocks noGrp="1"/>
          </p:cNvSpPr>
          <p:nvPr>
            <p:ph type="sldNum" sz="quarter" idx="12"/>
          </p:nvPr>
        </p:nvSpPr>
        <p:spPr>
          <a:xfrm>
            <a:off x="6553200" y="6356350"/>
            <a:ext cx="2133600" cy="365125"/>
          </a:xfrm>
        </p:spPr>
        <p:txBody>
          <a:bodyPr/>
          <a:lstStyle/>
          <a:p>
            <a:pPr>
              <a:defRPr/>
            </a:pPr>
            <a:fld id="{25726EE1-E0EF-498D-9115-394C17E4CD85}" type="slidenum">
              <a:rPr lang="fr-CA" smtClean="0"/>
              <a:pPr>
                <a:defRPr/>
              </a:pPr>
              <a:t>1</a:t>
            </a:fld>
            <a:endParaRPr lang="fr-CA"/>
          </a:p>
        </p:txBody>
      </p:sp>
      <p:sp>
        <p:nvSpPr>
          <p:cNvPr id="8" name="Titre 1"/>
          <p:cNvSpPr txBox="1">
            <a:spLocks/>
          </p:cNvSpPr>
          <p:nvPr/>
        </p:nvSpPr>
        <p:spPr bwMode="auto">
          <a:xfrm>
            <a:off x="867800" y="611026"/>
            <a:ext cx="7656914" cy="159386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defRPr/>
            </a:pPr>
            <a:r>
              <a:rPr lang="en-US" sz="2000" dirty="0" smtClean="0"/>
              <a:t>The Kingdom of Saudi Arabia </a:t>
            </a:r>
          </a:p>
          <a:p>
            <a:pPr lvl="0" algn="ctr">
              <a:defRPr/>
            </a:pPr>
            <a:r>
              <a:rPr lang="en-US" sz="2000" dirty="0" smtClean="0"/>
              <a:t>Prince Saud bin </a:t>
            </a:r>
            <a:r>
              <a:rPr lang="en-US" sz="2000" dirty="0" err="1" smtClean="0"/>
              <a:t>Naif</a:t>
            </a:r>
            <a:r>
              <a:rPr lang="en-US" sz="2000" dirty="0" smtClean="0"/>
              <a:t> Educational </a:t>
            </a:r>
            <a:r>
              <a:rPr lang="en-US" sz="2000" dirty="0" smtClean="0"/>
              <a:t>Complex, Dammam</a:t>
            </a:r>
            <a:r>
              <a:rPr lang="en-US" sz="2000" dirty="0" smtClean="0"/>
              <a:t/>
            </a:r>
            <a:br>
              <a:rPr lang="en-US" sz="2000" dirty="0" smtClean="0"/>
            </a:br>
            <a:r>
              <a:rPr lang="en-US" sz="2000" dirty="0" smtClean="0"/>
              <a:t>(The GLOBE program)</a:t>
            </a:r>
            <a:endParaRPr kumimoji="0" lang="ar-SA" sz="2000" b="0" i="0" u="none" strike="noStrike" kern="1200" cap="none" spc="0" normalizeH="0" baseline="0" noProof="0" dirty="0" smtClean="0">
              <a:ln>
                <a:noFill/>
              </a:ln>
              <a:solidFill>
                <a:schemeClr val="accent1"/>
              </a:solidFill>
              <a:effectLst/>
              <a:uLnTx/>
              <a:uFillTx/>
              <a:latin typeface="Georgia" pitchFamily="18" charset="0"/>
              <a:ea typeface="+mj-ea"/>
              <a:cs typeface="AL-Majd" pitchFamily="2" charset="-78"/>
            </a:endParaRPr>
          </a:p>
        </p:txBody>
      </p:sp>
      <p:sp>
        <p:nvSpPr>
          <p:cNvPr id="11" name="مربع نص 10"/>
          <p:cNvSpPr txBox="1"/>
          <p:nvPr/>
        </p:nvSpPr>
        <p:spPr>
          <a:xfrm>
            <a:off x="500034" y="2214554"/>
            <a:ext cx="8392446" cy="1323439"/>
          </a:xfrm>
          <a:prstGeom prst="rect">
            <a:avLst/>
          </a:prstGeom>
          <a:noFill/>
        </p:spPr>
        <p:txBody>
          <a:bodyPr wrap="square" rtlCol="1">
            <a:spAutoFit/>
          </a:bodyPr>
          <a:lstStyle/>
          <a:p>
            <a:pPr algn="ctr"/>
            <a:r>
              <a:rPr lang="en-US" sz="3600" b="1" dirty="0" smtClean="0">
                <a:solidFill>
                  <a:srgbClr val="FF3300"/>
                </a:solidFill>
              </a:rPr>
              <a:t>Mangrove is Wealth </a:t>
            </a:r>
            <a:r>
              <a:rPr lang="ar-SA" sz="4400" dirty="0" smtClean="0">
                <a:solidFill>
                  <a:srgbClr val="FF3300"/>
                </a:solidFill>
                <a:latin typeface="ae_Sindibad" pitchFamily="18" charset="-78"/>
                <a:cs typeface="PT Simple Bold Ruled" pitchFamily="2" charset="-78"/>
              </a:rPr>
              <a:t/>
            </a:r>
            <a:br>
              <a:rPr lang="ar-SA" sz="4400" dirty="0" smtClean="0">
                <a:solidFill>
                  <a:srgbClr val="FF3300"/>
                </a:solidFill>
                <a:latin typeface="ae_Sindibad" pitchFamily="18" charset="-78"/>
                <a:cs typeface="PT Simple Bold Ruled" pitchFamily="2" charset="-78"/>
              </a:rPr>
            </a:br>
            <a:r>
              <a:rPr lang="en-US" sz="2400" dirty="0" smtClean="0">
                <a:solidFill>
                  <a:srgbClr val="FF3300"/>
                </a:solidFill>
              </a:rPr>
              <a:t> </a:t>
            </a:r>
            <a:r>
              <a:rPr lang="en-US" sz="2000" dirty="0" smtClean="0">
                <a:solidFill>
                  <a:srgbClr val="FF3300"/>
                </a:solidFill>
              </a:rPr>
              <a:t>Extinction </a:t>
            </a:r>
            <a:r>
              <a:rPr lang="en-US" sz="2000" dirty="0" smtClean="0">
                <a:solidFill>
                  <a:srgbClr val="FF3300"/>
                </a:solidFill>
              </a:rPr>
              <a:t>of</a:t>
            </a:r>
            <a:r>
              <a:rPr lang="en-US" sz="2000" dirty="0" smtClean="0">
                <a:solidFill>
                  <a:srgbClr val="FF3300"/>
                </a:solidFill>
              </a:rPr>
              <a:t> Mangroves Plant </a:t>
            </a:r>
            <a:r>
              <a:rPr lang="en-US" sz="2000" dirty="0" smtClean="0">
                <a:solidFill>
                  <a:srgbClr val="FF3300"/>
                </a:solidFill>
              </a:rPr>
              <a:t>from </a:t>
            </a:r>
            <a:r>
              <a:rPr lang="en-US" sz="2000" dirty="0" smtClean="0">
                <a:solidFill>
                  <a:srgbClr val="FF3300"/>
                </a:solidFill>
              </a:rPr>
              <a:t>the Coast of the Eastern </a:t>
            </a:r>
            <a:r>
              <a:rPr lang="en-US" sz="2000" dirty="0">
                <a:solidFill>
                  <a:srgbClr val="FF3300"/>
                </a:solidFill>
              </a:rPr>
              <a:t>R</a:t>
            </a:r>
            <a:r>
              <a:rPr lang="en-US" sz="2000" dirty="0" smtClean="0">
                <a:solidFill>
                  <a:srgbClr val="FF3300"/>
                </a:solidFill>
              </a:rPr>
              <a:t>egion</a:t>
            </a:r>
            <a:br>
              <a:rPr lang="en-US" sz="2000" dirty="0" smtClean="0">
                <a:solidFill>
                  <a:srgbClr val="FF3300"/>
                </a:solidFill>
              </a:rPr>
            </a:br>
            <a:r>
              <a:rPr lang="en-US" sz="2000" dirty="0" smtClean="0">
                <a:solidFill>
                  <a:srgbClr val="FF3300"/>
                </a:solidFill>
              </a:rPr>
              <a:t>(Problems and Solutions)</a:t>
            </a:r>
            <a:endParaRPr lang="ar-SA" sz="2000" dirty="0">
              <a:solidFill>
                <a:srgbClr val="FF3300"/>
              </a:solidFill>
              <a:latin typeface="ae_Sindibad" pitchFamily="18" charset="-78"/>
              <a:cs typeface="PT Simple Bold Ruled" pitchFamily="2"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tiya alzahrani\Desktop\خلفيات عرض بور بوينت\green-ornament-powerpoint-background\0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مستطيل 2"/>
          <p:cNvSpPr/>
          <p:nvPr/>
        </p:nvSpPr>
        <p:spPr>
          <a:xfrm>
            <a:off x="83493" y="214290"/>
            <a:ext cx="8846193" cy="553998"/>
          </a:xfrm>
          <a:prstGeom prst="rect">
            <a:avLst/>
          </a:prstGeom>
        </p:spPr>
        <p:txBody>
          <a:bodyPr wrap="square">
            <a:spAutoFit/>
          </a:bodyPr>
          <a:lstStyle/>
          <a:p>
            <a:pPr algn="ctr"/>
            <a:r>
              <a:rPr lang="en-US" sz="3000" b="1" dirty="0" smtClean="0">
                <a:solidFill>
                  <a:srgbClr val="FF0000"/>
                </a:solidFill>
                <a:latin typeface="+mn-lt"/>
              </a:rPr>
              <a:t>(6) Factors (problems) that affect the mangrove plant</a:t>
            </a:r>
            <a:endParaRPr lang="ar-SA" sz="3000" b="1"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mn-lt"/>
              <a:cs typeface="PT Bold Heading" pitchFamily="2" charset="-78"/>
            </a:endParaRPr>
          </a:p>
        </p:txBody>
      </p:sp>
      <p:sp>
        <p:nvSpPr>
          <p:cNvPr id="4" name="مستطيل 3"/>
          <p:cNvSpPr/>
          <p:nvPr/>
        </p:nvSpPr>
        <p:spPr>
          <a:xfrm>
            <a:off x="142844" y="928670"/>
            <a:ext cx="8786842" cy="5016758"/>
          </a:xfrm>
          <a:prstGeom prst="rect">
            <a:avLst/>
          </a:prstGeom>
        </p:spPr>
        <p:txBody>
          <a:bodyPr wrap="square">
            <a:spAutoFit/>
          </a:bodyPr>
          <a:lstStyle/>
          <a:p>
            <a:pPr marL="457200" indent="-457200" algn="just">
              <a:buFont typeface="+mj-lt"/>
              <a:buAutoNum type="arabicPeriod"/>
            </a:pPr>
            <a:r>
              <a:rPr lang="en-US" sz="2000" b="1" dirty="0" smtClean="0">
                <a:solidFill>
                  <a:srgbClr val="003300"/>
                </a:solidFill>
                <a:latin typeface="+mn-lt"/>
                <a:ea typeface="Calibri" pitchFamily="34" charset="0"/>
                <a:cs typeface="Microsoft Uighur" pitchFamily="2" charset="-78"/>
              </a:rPr>
              <a:t>Mangrove plant Environment exposed to many of the risks that threaten their existence in the world, such as rise  of sea level  due to warming increased.</a:t>
            </a:r>
          </a:p>
          <a:p>
            <a:pPr marL="457200" indent="-457200" algn="just">
              <a:buFont typeface="+mj-lt"/>
              <a:buAutoNum type="arabicPeriod"/>
            </a:pPr>
            <a:r>
              <a:rPr lang="en-US" sz="2000" b="1" dirty="0" smtClean="0">
                <a:solidFill>
                  <a:srgbClr val="003300"/>
                </a:solidFill>
                <a:latin typeface="+mn-lt"/>
                <a:ea typeface="Calibri" pitchFamily="34" charset="0"/>
                <a:cs typeface="Microsoft Uighur" pitchFamily="2" charset="-78"/>
              </a:rPr>
              <a:t>Mangrove Exposure to removal and destruction and the continuing deterioration as a result of population explosion and urbanization and conversion of coastal marine areas to residential neighborhoods or ports for ships and shores of the promenade, both in the Kingdom or other countries.</a:t>
            </a:r>
          </a:p>
          <a:p>
            <a:pPr marL="457200" indent="-457200" algn="just">
              <a:buFont typeface="+mj-lt"/>
              <a:buAutoNum type="arabicPeriod"/>
            </a:pPr>
            <a:r>
              <a:rPr lang="en-US" sz="2000" b="1" dirty="0" smtClean="0">
                <a:solidFill>
                  <a:srgbClr val="003300"/>
                </a:solidFill>
                <a:latin typeface="+mn-lt"/>
                <a:ea typeface="Calibri" pitchFamily="34" charset="0"/>
                <a:cs typeface="Microsoft Uighur" pitchFamily="2" charset="-78"/>
              </a:rPr>
              <a:t>The impact of waste reclamation and dredging.</a:t>
            </a:r>
          </a:p>
          <a:p>
            <a:pPr marL="457200" indent="-457200" algn="just">
              <a:buFont typeface="+mj-lt"/>
              <a:buAutoNum type="arabicPeriod"/>
            </a:pPr>
            <a:r>
              <a:rPr lang="en-US" sz="2000" b="1" dirty="0" smtClean="0">
                <a:solidFill>
                  <a:srgbClr val="003300"/>
                </a:solidFill>
                <a:latin typeface="+mn-lt"/>
                <a:ea typeface="Calibri" pitchFamily="34" charset="0"/>
                <a:cs typeface="Microsoft Uighur" pitchFamily="2" charset="-78"/>
              </a:rPr>
              <a:t>The impact of sewage on the environment of the mangrove plant, especially in the intertidal areas and nearby islands from the beach.</a:t>
            </a:r>
          </a:p>
          <a:p>
            <a:pPr marL="457200" indent="-457200" algn="just">
              <a:buFont typeface="+mj-lt"/>
              <a:buAutoNum type="arabicPeriod"/>
            </a:pPr>
            <a:r>
              <a:rPr lang="en-US" sz="2000" b="1" dirty="0" smtClean="0">
                <a:solidFill>
                  <a:srgbClr val="003300"/>
                </a:solidFill>
                <a:latin typeface="+mn-lt"/>
                <a:ea typeface="Calibri" pitchFamily="34" charset="0"/>
                <a:cs typeface="Microsoft Uighur" pitchFamily="2" charset="-78"/>
              </a:rPr>
              <a:t>Over-exploitation of mangrove plants in the process of grazing and </a:t>
            </a:r>
            <a:r>
              <a:rPr lang="af-ZA" sz="2000" b="1" dirty="0" smtClean="0">
                <a:solidFill>
                  <a:srgbClr val="003300"/>
                </a:solidFill>
                <a:latin typeface="+mn-lt"/>
                <a:ea typeface="Calibri" pitchFamily="34" charset="0"/>
                <a:cs typeface="Microsoft Uighur" pitchFamily="2" charset="-78"/>
              </a:rPr>
              <a:t> collect firewood.</a:t>
            </a:r>
          </a:p>
          <a:p>
            <a:pPr marL="457200" indent="-457200" algn="just">
              <a:buFont typeface="+mj-lt"/>
              <a:buAutoNum type="arabicPeriod"/>
            </a:pPr>
            <a:r>
              <a:rPr lang="en-US" sz="2000" b="1" dirty="0" smtClean="0">
                <a:solidFill>
                  <a:srgbClr val="003300"/>
                </a:solidFill>
                <a:latin typeface="+mn-lt"/>
                <a:ea typeface="Calibri" pitchFamily="34" charset="0"/>
                <a:cs typeface="Microsoft Uighur" pitchFamily="2" charset="-78"/>
              </a:rPr>
              <a:t>Mangrove plant exposure to the problems of oil pollution as a result of leakage and a result of tanker traffic particularly in the Arabian Gulf , as well as water </a:t>
            </a:r>
            <a:r>
              <a:rPr lang="af-ZA" sz="2000" b="1" dirty="0" smtClean="0">
                <a:solidFill>
                  <a:srgbClr val="003300"/>
                </a:solidFill>
                <a:latin typeface="+mn-lt"/>
                <a:ea typeface="Calibri" pitchFamily="34" charset="0"/>
                <a:cs typeface="Microsoft Uighur" pitchFamily="2" charset="-78"/>
              </a:rPr>
              <a:t> sanitation</a:t>
            </a:r>
            <a:r>
              <a:rPr lang="en-US" sz="2000" b="1" dirty="0" smtClean="0">
                <a:solidFill>
                  <a:srgbClr val="003300"/>
                </a:solidFill>
                <a:latin typeface="+mn-lt"/>
                <a:ea typeface="Calibri" pitchFamily="34" charset="0"/>
                <a:cs typeface="Microsoft Uighur" pitchFamily="2" charset="-78"/>
              </a:rPr>
              <a:t> and  its discharge  in the Arabian Gulf.</a:t>
            </a:r>
            <a:endParaRPr lang="ar-SA" sz="2000" b="1" dirty="0">
              <a:solidFill>
                <a:srgbClr val="003300"/>
              </a:solidFill>
              <a:latin typeface="+mn-lt"/>
              <a:ea typeface="Calibri" pitchFamily="34" charset="0"/>
              <a:cs typeface="Microsoft Uighur" pitchFamily="2" charset="-78"/>
            </a:endParaRPr>
          </a:p>
        </p:txBody>
      </p:sp>
      <p:sp>
        <p:nvSpPr>
          <p:cNvPr id="6" name="عنصر نائب لرقم الشريحة 5"/>
          <p:cNvSpPr>
            <a:spLocks noGrp="1"/>
          </p:cNvSpPr>
          <p:nvPr>
            <p:ph type="sldNum" sz="quarter" idx="12"/>
          </p:nvPr>
        </p:nvSpPr>
        <p:spPr/>
        <p:txBody>
          <a:bodyPr/>
          <a:lstStyle/>
          <a:p>
            <a:pPr>
              <a:defRPr/>
            </a:pPr>
            <a:fld id="{10AA14C9-6FFF-4774-85BB-ED8E785D5CDA}" type="slidenum">
              <a:rPr lang="fr-CA" smtClean="0"/>
              <a:pPr>
                <a:defRPr/>
              </a:pPr>
              <a:t>10</a:t>
            </a:fld>
            <a:endParaRPr lang="fr-CA"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tiya alzahrani\Desktop\خلفيات عرض بور بوينت\green-ornament-powerpoint-background\0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عنصر نائب لرقم الشريحة 5"/>
          <p:cNvSpPr>
            <a:spLocks noGrp="1"/>
          </p:cNvSpPr>
          <p:nvPr>
            <p:ph type="sldNum" sz="quarter" idx="12"/>
          </p:nvPr>
        </p:nvSpPr>
        <p:spPr/>
        <p:txBody>
          <a:bodyPr/>
          <a:lstStyle/>
          <a:p>
            <a:pPr>
              <a:defRPr/>
            </a:pPr>
            <a:fld id="{10AA14C9-6FFF-4774-85BB-ED8E785D5CDA}" type="slidenum">
              <a:rPr lang="fr-CA" smtClean="0"/>
              <a:pPr>
                <a:defRPr/>
              </a:pPr>
              <a:t>11</a:t>
            </a:fld>
            <a:endParaRPr lang="fr-CA" dirty="0"/>
          </a:p>
        </p:txBody>
      </p:sp>
      <p:pic>
        <p:nvPicPr>
          <p:cNvPr id="2" name="Picture 2" descr="F:\الصرف الصحي.jpg"/>
          <p:cNvPicPr>
            <a:picLocks noChangeAspect="1" noChangeArrowheads="1"/>
          </p:cNvPicPr>
          <p:nvPr/>
        </p:nvPicPr>
        <p:blipFill>
          <a:blip r:embed="rId3"/>
          <a:srcRect/>
          <a:stretch>
            <a:fillRect/>
          </a:stretch>
        </p:blipFill>
        <p:spPr bwMode="auto">
          <a:xfrm>
            <a:off x="4572000" y="1500174"/>
            <a:ext cx="4357718" cy="48577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2"/>
          <p:cNvPicPr>
            <a:picLocks noChangeAspect="1" noChangeArrowheads="1"/>
          </p:cNvPicPr>
          <p:nvPr/>
        </p:nvPicPr>
        <p:blipFill>
          <a:blip r:embed="rId4" cstate="print">
            <a:lum/>
          </a:blip>
          <a:srcRect/>
          <a:stretch>
            <a:fillRect/>
          </a:stretch>
        </p:blipFill>
        <p:spPr bwMode="auto">
          <a:xfrm>
            <a:off x="214282" y="1571612"/>
            <a:ext cx="4286248" cy="50006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مربع نص 9"/>
          <p:cNvSpPr txBox="1"/>
          <p:nvPr/>
        </p:nvSpPr>
        <p:spPr>
          <a:xfrm>
            <a:off x="395536" y="209709"/>
            <a:ext cx="7814102" cy="707886"/>
          </a:xfrm>
          <a:prstGeom prst="rect">
            <a:avLst/>
          </a:prstGeom>
          <a:noFill/>
        </p:spPr>
        <p:txBody>
          <a:bodyPr wrap="square" rtlCol="1">
            <a:spAutoFit/>
          </a:bodyPr>
          <a:lstStyle/>
          <a:p>
            <a:pPr algn="ctr"/>
            <a:r>
              <a:rPr lang="af-ZA" sz="2000" b="1" dirty="0" smtClean="0">
                <a:latin typeface="+mn-lt"/>
              </a:rPr>
              <a:t>Reclamation</a:t>
            </a:r>
            <a:r>
              <a:rPr lang="en-US" sz="2000" b="1" dirty="0" smtClean="0">
                <a:latin typeface="+mn-lt"/>
              </a:rPr>
              <a:t> and sewage of the most important problems that lead to the extinction of mangrove plant</a:t>
            </a:r>
            <a:endParaRPr lang="ar-SA" sz="2000" b="1" dirty="0">
              <a:solidFill>
                <a:srgbClr val="FF0000"/>
              </a:solidFill>
              <a:latin typeface="+mn-lt"/>
              <a:cs typeface="PT Bold Heading" pitchFamily="2" charset="-7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tiya alzahrani\Desktop\خلفيات عرض بور بوينت\green-ornament-powerpoint-background\0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مستطيل 2"/>
          <p:cNvSpPr/>
          <p:nvPr/>
        </p:nvSpPr>
        <p:spPr>
          <a:xfrm>
            <a:off x="0" y="428604"/>
            <a:ext cx="9144000" cy="569387"/>
          </a:xfrm>
          <a:prstGeom prst="rect">
            <a:avLst/>
          </a:prstGeom>
        </p:spPr>
        <p:txBody>
          <a:bodyPr wrap="square">
            <a:spAutoFit/>
          </a:bodyPr>
          <a:lstStyle/>
          <a:p>
            <a:pPr algn="ctr"/>
            <a:r>
              <a:rPr lang="en-US" sz="3100" b="1" dirty="0" smtClean="0">
                <a:solidFill>
                  <a:srgbClr val="FF0000"/>
                </a:solidFill>
                <a:latin typeface="+mn-lt"/>
              </a:rPr>
              <a:t>(7) </a:t>
            </a:r>
            <a:r>
              <a:rPr lang="af-ZA" sz="3100" b="1" dirty="0" smtClean="0">
                <a:solidFill>
                  <a:srgbClr val="FF0000"/>
                </a:solidFill>
                <a:latin typeface="+mn-lt"/>
              </a:rPr>
              <a:t>Presence </a:t>
            </a:r>
            <a:r>
              <a:rPr lang="en-US" sz="3100" b="1" dirty="0" smtClean="0">
                <a:solidFill>
                  <a:srgbClr val="FF0000"/>
                </a:solidFill>
                <a:latin typeface="+mn-lt"/>
              </a:rPr>
              <a:t>places of Mangrove plant in Saudi Arabia</a:t>
            </a:r>
            <a:endParaRPr lang="ar-SA" sz="31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mn-lt"/>
              <a:cs typeface="PT Simple Bold Ruled" pitchFamily="2" charset="-78"/>
            </a:endParaRPr>
          </a:p>
        </p:txBody>
      </p:sp>
      <p:sp>
        <p:nvSpPr>
          <p:cNvPr id="4" name="مستطيل 3"/>
          <p:cNvSpPr/>
          <p:nvPr/>
        </p:nvSpPr>
        <p:spPr>
          <a:xfrm>
            <a:off x="4932040" y="1659451"/>
            <a:ext cx="3888432" cy="3477875"/>
          </a:xfrm>
          <a:prstGeom prst="rect">
            <a:avLst/>
          </a:prstGeom>
        </p:spPr>
        <p:txBody>
          <a:bodyPr wrap="square">
            <a:spAutoFit/>
          </a:bodyPr>
          <a:lstStyle/>
          <a:p>
            <a:pPr algn="just"/>
            <a:r>
              <a:rPr lang="en-US" sz="2000" b="1" dirty="0" smtClean="0">
                <a:solidFill>
                  <a:srgbClr val="003300"/>
                </a:solidFill>
                <a:latin typeface="+mn-lt"/>
                <a:ea typeface="Calibri" pitchFamily="34" charset="0"/>
                <a:cs typeface="Microsoft Uighur" pitchFamily="2" charset="-78"/>
              </a:rPr>
              <a:t>Located on the shores of the Red Sea and Arabian Gulf. Where there are 204 km 2 mangrove plant  in the Kingdom, mostly on the coasts of the Red Sea while there are here on the Arabian Gulf  in the neighboring beaches of  Abu Ali and Tarot island  in the Eastern Region.</a:t>
            </a:r>
            <a:endParaRPr lang="ar-SA" sz="2000" b="1" dirty="0">
              <a:solidFill>
                <a:srgbClr val="003300"/>
              </a:solidFill>
              <a:latin typeface="+mn-lt"/>
              <a:ea typeface="Calibri" pitchFamily="34" charset="0"/>
              <a:cs typeface="Microsoft Uighur" pitchFamily="2" charset="-78"/>
            </a:endParaRPr>
          </a:p>
          <a:p>
            <a:pPr algn="just"/>
            <a:r>
              <a:rPr lang="en-US" sz="2000" b="1" dirty="0" smtClean="0">
                <a:solidFill>
                  <a:srgbClr val="003300"/>
                </a:solidFill>
                <a:latin typeface="+mn-lt"/>
                <a:ea typeface="Calibri" pitchFamily="34" charset="0"/>
                <a:cs typeface="Microsoft Uighur" pitchFamily="2" charset="-78"/>
              </a:rPr>
              <a:t>And began to die out clearly in the Eastern Region.</a:t>
            </a:r>
            <a:endParaRPr lang="ar-SA" sz="2000" b="1" dirty="0">
              <a:solidFill>
                <a:srgbClr val="003300"/>
              </a:solidFill>
              <a:latin typeface="+mn-lt"/>
              <a:ea typeface="Calibri" pitchFamily="34" charset="0"/>
              <a:cs typeface="Microsoft Uighur" pitchFamily="2" charset="-78"/>
            </a:endParaRPr>
          </a:p>
        </p:txBody>
      </p:sp>
      <p:sp>
        <p:nvSpPr>
          <p:cNvPr id="6" name="عنصر نائب لرقم الشريحة 5"/>
          <p:cNvSpPr>
            <a:spLocks noGrp="1"/>
          </p:cNvSpPr>
          <p:nvPr>
            <p:ph type="sldNum" sz="quarter" idx="12"/>
          </p:nvPr>
        </p:nvSpPr>
        <p:spPr/>
        <p:txBody>
          <a:bodyPr/>
          <a:lstStyle/>
          <a:p>
            <a:pPr>
              <a:defRPr/>
            </a:pPr>
            <a:fld id="{10AA14C9-6FFF-4774-85BB-ED8E785D5CDA}" type="slidenum">
              <a:rPr lang="fr-CA" smtClean="0"/>
              <a:pPr>
                <a:defRPr/>
              </a:pPr>
              <a:t>12</a:t>
            </a:fld>
            <a:endParaRPr lang="fr-CA"/>
          </a:p>
        </p:txBody>
      </p:sp>
      <p:grpSp>
        <p:nvGrpSpPr>
          <p:cNvPr id="7" name="Group 6"/>
          <p:cNvGrpSpPr/>
          <p:nvPr/>
        </p:nvGrpSpPr>
        <p:grpSpPr>
          <a:xfrm>
            <a:off x="251520" y="1340768"/>
            <a:ext cx="4320480" cy="4730795"/>
            <a:chOff x="1071538" y="1357298"/>
            <a:chExt cx="6848492" cy="5136369"/>
          </a:xfrm>
        </p:grpSpPr>
        <p:pic>
          <p:nvPicPr>
            <p:cNvPr id="8" name="Picture 4" descr="C:\Documents and Settings\thukair\Desktop\Saudi Arabia.jpg"/>
            <p:cNvPicPr>
              <a:picLocks noChangeAspect="1" noChangeArrowheads="1"/>
            </p:cNvPicPr>
            <p:nvPr/>
          </p:nvPicPr>
          <p:blipFill>
            <a:blip r:embed="rId3"/>
            <a:srcRect/>
            <a:stretch>
              <a:fillRect/>
            </a:stretch>
          </p:blipFill>
          <p:spPr bwMode="auto">
            <a:xfrm>
              <a:off x="1071538" y="1357298"/>
              <a:ext cx="6848492" cy="513636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pSp>
          <p:nvGrpSpPr>
            <p:cNvPr id="9" name="Group 8"/>
            <p:cNvGrpSpPr/>
            <p:nvPr/>
          </p:nvGrpSpPr>
          <p:grpSpPr>
            <a:xfrm>
              <a:off x="3143240" y="3571876"/>
              <a:ext cx="1857388" cy="1704972"/>
              <a:chOff x="3143240" y="3571876"/>
              <a:chExt cx="1857388" cy="1704972"/>
            </a:xfrm>
          </p:grpSpPr>
          <p:sp>
            <p:nvSpPr>
              <p:cNvPr id="10" name="Rectangle 7"/>
              <p:cNvSpPr/>
              <p:nvPr/>
            </p:nvSpPr>
            <p:spPr>
              <a:xfrm>
                <a:off x="3143240" y="3571876"/>
                <a:ext cx="214314" cy="17049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7"/>
              <p:cNvSpPr/>
              <p:nvPr/>
            </p:nvSpPr>
            <p:spPr>
              <a:xfrm>
                <a:off x="4714876" y="3643314"/>
                <a:ext cx="285752" cy="10715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tiya alzahrani\Desktop\خلفيات عرض بور بوينت\green-ornament-powerpoint-background\0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مستطيل 2"/>
          <p:cNvSpPr/>
          <p:nvPr/>
        </p:nvSpPr>
        <p:spPr>
          <a:xfrm>
            <a:off x="0" y="416858"/>
            <a:ext cx="9144000" cy="553998"/>
          </a:xfrm>
          <a:prstGeom prst="rect">
            <a:avLst/>
          </a:prstGeom>
        </p:spPr>
        <p:txBody>
          <a:bodyPr wrap="square">
            <a:spAutoFit/>
          </a:bodyPr>
          <a:lstStyle/>
          <a:p>
            <a:pPr algn="ctr"/>
            <a:r>
              <a:rPr lang="en-US" sz="3000" b="1" dirty="0" smtClean="0">
                <a:solidFill>
                  <a:srgbClr val="FF0000"/>
                </a:solidFill>
                <a:latin typeface="+mn-lt"/>
              </a:rPr>
              <a:t>(8)</a:t>
            </a:r>
            <a:r>
              <a:rPr lang="af-ZA" sz="3000" b="1" dirty="0" smtClean="0">
                <a:solidFill>
                  <a:srgbClr val="FF0000"/>
                </a:solidFill>
                <a:latin typeface="+mn-lt"/>
              </a:rPr>
              <a:t>Presence </a:t>
            </a:r>
            <a:r>
              <a:rPr lang="en-US" sz="3000" b="1" dirty="0" smtClean="0">
                <a:solidFill>
                  <a:srgbClr val="FF0000"/>
                </a:solidFill>
                <a:latin typeface="+mn-lt"/>
              </a:rPr>
              <a:t>places of Mangrove plant in Eastern Region</a:t>
            </a:r>
            <a:endParaRPr lang="ar-SA" sz="30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mn-lt"/>
              <a:cs typeface="PT Simple Bold Ruled" pitchFamily="2" charset="-78"/>
            </a:endParaRPr>
          </a:p>
        </p:txBody>
      </p:sp>
      <p:sp>
        <p:nvSpPr>
          <p:cNvPr id="4" name="مستطيل 3"/>
          <p:cNvSpPr/>
          <p:nvPr/>
        </p:nvSpPr>
        <p:spPr>
          <a:xfrm>
            <a:off x="338834" y="4581128"/>
            <a:ext cx="8640960" cy="1015663"/>
          </a:xfrm>
          <a:prstGeom prst="rect">
            <a:avLst/>
          </a:prstGeom>
        </p:spPr>
        <p:txBody>
          <a:bodyPr wrap="square">
            <a:spAutoFit/>
          </a:bodyPr>
          <a:lstStyle/>
          <a:p>
            <a:pPr algn="ctr"/>
            <a:r>
              <a:rPr lang="af-ZA" sz="2000" b="1" dirty="0" smtClean="0">
                <a:latin typeface="+mn-lt"/>
              </a:rPr>
              <a:t>Tarot Island, Raheemh city , Safawa, Qatif, Dammam, Khafji,Ras Tanura, Jubail ,</a:t>
            </a:r>
          </a:p>
          <a:p>
            <a:pPr algn="ctr"/>
            <a:r>
              <a:rPr lang="af-ZA" sz="2000" b="1" dirty="0" smtClean="0">
                <a:latin typeface="+mn-lt"/>
              </a:rPr>
              <a:t> Abu Ali Island.</a:t>
            </a:r>
            <a:endParaRPr lang="ar-SA" sz="2000" b="1" dirty="0" smtClean="0">
              <a:latin typeface="+mn-lt"/>
            </a:endParaRPr>
          </a:p>
          <a:p>
            <a:pPr algn="ctr"/>
            <a:endParaRPr lang="ar-SA" sz="2000" b="1" dirty="0" smtClean="0">
              <a:solidFill>
                <a:srgbClr val="003300"/>
              </a:solidFill>
              <a:latin typeface="+mn-lt"/>
              <a:cs typeface="Microsoft Uighur" pitchFamily="2" charset="-78"/>
            </a:endParaRPr>
          </a:p>
        </p:txBody>
      </p:sp>
      <p:sp>
        <p:nvSpPr>
          <p:cNvPr id="6" name="عنصر نائب لرقم الشريحة 5"/>
          <p:cNvSpPr>
            <a:spLocks noGrp="1"/>
          </p:cNvSpPr>
          <p:nvPr>
            <p:ph type="sldNum" sz="quarter" idx="12"/>
          </p:nvPr>
        </p:nvSpPr>
        <p:spPr/>
        <p:txBody>
          <a:bodyPr/>
          <a:lstStyle/>
          <a:p>
            <a:pPr>
              <a:defRPr/>
            </a:pPr>
            <a:fld id="{10AA14C9-6FFF-4774-85BB-ED8E785D5CDA}" type="slidenum">
              <a:rPr lang="fr-CA" smtClean="0"/>
              <a:pPr>
                <a:defRPr/>
              </a:pPr>
              <a:t>13</a:t>
            </a:fld>
            <a:endParaRPr lang="fr-CA"/>
          </a:p>
        </p:txBody>
      </p:sp>
      <p:pic>
        <p:nvPicPr>
          <p:cNvPr id="7" name="صورة 6" descr="ااا.jpg"/>
          <p:cNvPicPr>
            <a:picLocks noChangeAspect="1"/>
          </p:cNvPicPr>
          <p:nvPr/>
        </p:nvPicPr>
        <p:blipFill>
          <a:blip r:embed="rId3"/>
          <a:stretch>
            <a:fillRect/>
          </a:stretch>
        </p:blipFill>
        <p:spPr>
          <a:xfrm>
            <a:off x="586468" y="1234957"/>
            <a:ext cx="3600400" cy="2840954"/>
          </a:xfrm>
          <a:prstGeom prst="rect">
            <a:avLst/>
          </a:prstGeom>
        </p:spPr>
      </p:pic>
      <p:pic>
        <p:nvPicPr>
          <p:cNvPr id="8" name="Picture 1" descr="G:\صور لنبتة المانجروف\trM_red_mangrove091.jpg"/>
          <p:cNvPicPr>
            <a:picLocks noChangeAspect="1" noChangeArrowheads="1"/>
          </p:cNvPicPr>
          <p:nvPr/>
        </p:nvPicPr>
        <p:blipFill>
          <a:blip r:embed="rId4" cstate="print"/>
          <a:srcRect/>
          <a:stretch>
            <a:fillRect/>
          </a:stretch>
        </p:blipFill>
        <p:spPr bwMode="auto">
          <a:xfrm>
            <a:off x="4788024" y="1124744"/>
            <a:ext cx="3596194" cy="295116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tiya alzahrani\Desktop\خلفيات عرض بور بوينت\green-ornament-powerpoint-background\0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عنصر نائب لرقم الشريحة 5"/>
          <p:cNvSpPr>
            <a:spLocks noGrp="1"/>
          </p:cNvSpPr>
          <p:nvPr>
            <p:ph type="sldNum" sz="quarter" idx="12"/>
          </p:nvPr>
        </p:nvSpPr>
        <p:spPr/>
        <p:txBody>
          <a:bodyPr/>
          <a:lstStyle/>
          <a:p>
            <a:pPr>
              <a:defRPr/>
            </a:pPr>
            <a:fld id="{10AA14C9-6FFF-4774-85BB-ED8E785D5CDA}" type="slidenum">
              <a:rPr lang="fr-CA" smtClean="0"/>
              <a:pPr>
                <a:defRPr/>
              </a:pPr>
              <a:t>14</a:t>
            </a:fld>
            <a:endParaRPr lang="fr-CA"/>
          </a:p>
        </p:txBody>
      </p:sp>
      <p:pic>
        <p:nvPicPr>
          <p:cNvPr id="7" name="Picture 2"/>
          <p:cNvPicPr>
            <a:picLocks noChangeAspect="1" noChangeArrowheads="1"/>
          </p:cNvPicPr>
          <p:nvPr/>
        </p:nvPicPr>
        <p:blipFill>
          <a:blip r:embed="rId3"/>
          <a:srcRect/>
          <a:stretch>
            <a:fillRect/>
          </a:stretch>
        </p:blipFill>
        <p:spPr bwMode="auto">
          <a:xfrm>
            <a:off x="1285852" y="1357298"/>
            <a:ext cx="6705616" cy="502921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0" name="مربع نص 9"/>
          <p:cNvSpPr txBox="1"/>
          <p:nvPr/>
        </p:nvSpPr>
        <p:spPr>
          <a:xfrm>
            <a:off x="1187624" y="620688"/>
            <a:ext cx="6984776" cy="400110"/>
          </a:xfrm>
          <a:prstGeom prst="rect">
            <a:avLst/>
          </a:prstGeom>
          <a:noFill/>
        </p:spPr>
        <p:txBody>
          <a:bodyPr wrap="square" rtlCol="1">
            <a:spAutoFit/>
          </a:bodyPr>
          <a:lstStyle/>
          <a:p>
            <a:pPr algn="ctr"/>
            <a:r>
              <a:rPr lang="en-US" sz="2000" b="1" dirty="0">
                <a:latin typeface="+mn-lt"/>
              </a:rPr>
              <a:t>M</a:t>
            </a:r>
            <a:r>
              <a:rPr lang="en-US" sz="2000" b="1" dirty="0" smtClean="0">
                <a:latin typeface="+mn-lt"/>
              </a:rPr>
              <a:t>angroves </a:t>
            </a:r>
            <a:r>
              <a:rPr lang="en-US" sz="2000" b="1" dirty="0">
                <a:latin typeface="+mn-lt"/>
              </a:rPr>
              <a:t>s</a:t>
            </a:r>
            <a:r>
              <a:rPr lang="en-US" sz="2000" b="1" dirty="0" smtClean="0">
                <a:latin typeface="+mn-lt"/>
              </a:rPr>
              <a:t>pread places in the coast of the Eastern </a:t>
            </a:r>
            <a:r>
              <a:rPr lang="en-US" sz="2000" b="1" dirty="0">
                <a:latin typeface="+mn-lt"/>
              </a:rPr>
              <a:t>R</a:t>
            </a:r>
            <a:r>
              <a:rPr lang="en-US" sz="2000" b="1" dirty="0" smtClean="0">
                <a:latin typeface="+mn-lt"/>
              </a:rPr>
              <a:t>egion</a:t>
            </a:r>
            <a:endParaRPr lang="ar-SA" sz="2000" b="1" dirty="0">
              <a:latin typeface="+mn-lt"/>
            </a:endParaRPr>
          </a:p>
        </p:txBody>
      </p:sp>
      <p:sp>
        <p:nvSpPr>
          <p:cNvPr id="11" name="Down Arrow 6"/>
          <p:cNvSpPr/>
          <p:nvPr/>
        </p:nvSpPr>
        <p:spPr>
          <a:xfrm rot="6529989">
            <a:off x="3916363" y="3095625"/>
            <a:ext cx="533400" cy="60642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Down Arrow 6"/>
          <p:cNvSpPr/>
          <p:nvPr/>
        </p:nvSpPr>
        <p:spPr>
          <a:xfrm rot="6529989">
            <a:off x="7178704" y="5547792"/>
            <a:ext cx="533400" cy="60642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Down Arrow 6"/>
          <p:cNvSpPr/>
          <p:nvPr/>
        </p:nvSpPr>
        <p:spPr>
          <a:xfrm rot="6529989">
            <a:off x="4964125" y="4904850"/>
            <a:ext cx="533400" cy="60642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tiya alzahrani\Desktop\خلفيات عرض بور بوينت\green-ornament-powerpoint-background\04.jpg"/>
          <p:cNvPicPr>
            <a:picLocks noChangeAspect="1" noChangeArrowheads="1"/>
          </p:cNvPicPr>
          <p:nvPr/>
        </p:nvPicPr>
        <p:blipFill>
          <a:blip r:embed="rId2" cstate="print"/>
          <a:srcRect/>
          <a:stretch>
            <a:fillRect/>
          </a:stretch>
        </p:blipFill>
        <p:spPr bwMode="auto">
          <a:xfrm>
            <a:off x="0" y="0"/>
            <a:ext cx="9334469" cy="7000852"/>
          </a:xfrm>
          <a:prstGeom prst="rect">
            <a:avLst/>
          </a:prstGeom>
          <a:noFill/>
        </p:spPr>
      </p:pic>
      <p:sp>
        <p:nvSpPr>
          <p:cNvPr id="3" name="مستطيل 2"/>
          <p:cNvSpPr/>
          <p:nvPr/>
        </p:nvSpPr>
        <p:spPr>
          <a:xfrm>
            <a:off x="395536" y="332656"/>
            <a:ext cx="8748464" cy="584775"/>
          </a:xfrm>
          <a:prstGeom prst="rect">
            <a:avLst/>
          </a:prstGeom>
        </p:spPr>
        <p:txBody>
          <a:bodyPr wrap="square">
            <a:spAutoFit/>
          </a:bodyPr>
          <a:lstStyle/>
          <a:p>
            <a:pPr algn="ctr"/>
            <a:r>
              <a:rPr lang="af-ZA" sz="3200" b="1" dirty="0" smtClean="0">
                <a:solidFill>
                  <a:srgbClr val="FF3300"/>
                </a:solidFill>
                <a:latin typeface="+mn-lt"/>
                <a:ea typeface="Calibri" pitchFamily="34" charset="0"/>
                <a:cs typeface="PT Simple Bold Ruled" pitchFamily="2" charset="-78"/>
              </a:rPr>
              <a:t>Second : Investigation and visits</a:t>
            </a:r>
            <a:endParaRPr lang="ar-SA" sz="3200" b="1" dirty="0" smtClean="0">
              <a:solidFill>
                <a:srgbClr val="FF3300"/>
              </a:solidFill>
              <a:latin typeface="+mn-lt"/>
              <a:cs typeface="PT Simple Bold Ruled" pitchFamily="2" charset="-78"/>
            </a:endParaRPr>
          </a:p>
        </p:txBody>
      </p:sp>
      <p:sp>
        <p:nvSpPr>
          <p:cNvPr id="4" name="مستطيل 3"/>
          <p:cNvSpPr/>
          <p:nvPr/>
        </p:nvSpPr>
        <p:spPr>
          <a:xfrm>
            <a:off x="214282" y="980728"/>
            <a:ext cx="8712968" cy="5632311"/>
          </a:xfrm>
          <a:prstGeom prst="rect">
            <a:avLst/>
          </a:prstGeom>
        </p:spPr>
        <p:txBody>
          <a:bodyPr wrap="square">
            <a:spAutoFit/>
          </a:bodyPr>
          <a:lstStyle/>
          <a:p>
            <a:pPr algn="just"/>
            <a:r>
              <a:rPr lang="en-US" sz="2000" b="1" dirty="0" smtClean="0">
                <a:solidFill>
                  <a:srgbClr val="003300"/>
                </a:solidFill>
                <a:latin typeface="+mn-lt"/>
                <a:ea typeface="Calibri" pitchFamily="34" charset="0"/>
                <a:cs typeface="Microsoft Uighur" pitchFamily="2" charset="-78"/>
              </a:rPr>
              <a:t>In this research we tried to ask questions and try  to answer them through visits to government agencies and</a:t>
            </a:r>
            <a:r>
              <a:rPr lang="af-ZA" sz="2000" b="1" dirty="0" smtClean="0">
                <a:solidFill>
                  <a:srgbClr val="003300"/>
                </a:solidFill>
                <a:latin typeface="+mn-lt"/>
                <a:ea typeface="Calibri" pitchFamily="34" charset="0"/>
                <a:cs typeface="Microsoft Uighur" pitchFamily="2" charset="-78"/>
              </a:rPr>
              <a:t> eligibility</a:t>
            </a:r>
            <a:r>
              <a:rPr lang="en-US" sz="2000" b="1" dirty="0" smtClean="0">
                <a:solidFill>
                  <a:srgbClr val="003300"/>
                </a:solidFill>
                <a:latin typeface="+mn-lt"/>
                <a:ea typeface="Calibri" pitchFamily="34" charset="0"/>
                <a:cs typeface="Microsoft Uighur" pitchFamily="2" charset="-78"/>
              </a:rPr>
              <a:t> institutions </a:t>
            </a:r>
            <a:r>
              <a:rPr lang="af-ZA" sz="2000" b="1" dirty="0" smtClean="0">
                <a:solidFill>
                  <a:srgbClr val="003300"/>
                </a:solidFill>
                <a:latin typeface="+mn-lt"/>
                <a:ea typeface="Calibri" pitchFamily="34" charset="0"/>
                <a:cs typeface="Microsoft Uighur" pitchFamily="2" charset="-78"/>
              </a:rPr>
              <a:t>specialized</a:t>
            </a:r>
            <a:r>
              <a:rPr lang="en-US" sz="2000" b="1" dirty="0" smtClean="0">
                <a:solidFill>
                  <a:srgbClr val="003300"/>
                </a:solidFill>
                <a:latin typeface="+mn-lt"/>
                <a:ea typeface="Calibri" pitchFamily="34" charset="0"/>
                <a:cs typeface="Microsoft Uighur" pitchFamily="2" charset="-78"/>
              </a:rPr>
              <a:t>, Which is aware of and recognize the importance of mangrove plant on the environmental integration in the Eastern Region coast </a:t>
            </a:r>
          </a:p>
          <a:p>
            <a:pPr algn="just"/>
            <a:r>
              <a:rPr lang="en-US" sz="2000" b="1" dirty="0" smtClean="0">
                <a:solidFill>
                  <a:srgbClr val="003300"/>
                </a:solidFill>
                <a:latin typeface="+mn-lt"/>
                <a:ea typeface="Calibri" pitchFamily="34" charset="0"/>
                <a:cs typeface="Microsoft Uighur" pitchFamily="2" charset="-78"/>
              </a:rPr>
              <a:t>Where the first visit to </a:t>
            </a:r>
            <a:r>
              <a:rPr lang="en-US" sz="2000" b="1" dirty="0" err="1" smtClean="0">
                <a:solidFill>
                  <a:srgbClr val="FF0000"/>
                </a:solidFill>
                <a:latin typeface="+mn-lt"/>
                <a:ea typeface="Calibri" pitchFamily="34" charset="0"/>
                <a:cs typeface="Microsoft Uighur" pitchFamily="2" charset="-78"/>
              </a:rPr>
              <a:t>Amant</a:t>
            </a:r>
            <a:r>
              <a:rPr lang="en-US" sz="2000" b="1" dirty="0" smtClean="0">
                <a:solidFill>
                  <a:srgbClr val="FF0000"/>
                </a:solidFill>
                <a:latin typeface="+mn-lt"/>
                <a:ea typeface="Calibri" pitchFamily="34" charset="0"/>
                <a:cs typeface="Microsoft Uighur" pitchFamily="2" charset="-78"/>
              </a:rPr>
              <a:t> Dammam </a:t>
            </a:r>
            <a:r>
              <a:rPr lang="en-US" sz="2000" b="1" dirty="0" smtClean="0">
                <a:solidFill>
                  <a:srgbClr val="003300"/>
                </a:solidFill>
                <a:latin typeface="+mn-lt"/>
                <a:ea typeface="Calibri" pitchFamily="34" charset="0"/>
                <a:cs typeface="Microsoft Uighur" pitchFamily="2" charset="-78"/>
              </a:rPr>
              <a:t>and interview His Excellency Eng. / </a:t>
            </a:r>
            <a:r>
              <a:rPr lang="en-US" sz="2000" b="1" dirty="0" err="1" smtClean="0">
                <a:solidFill>
                  <a:srgbClr val="003300"/>
                </a:solidFill>
                <a:latin typeface="+mn-lt"/>
                <a:ea typeface="Calibri" pitchFamily="34" charset="0"/>
                <a:cs typeface="Microsoft Uighur" pitchFamily="2" charset="-78"/>
              </a:rPr>
              <a:t>Daifallah</a:t>
            </a:r>
            <a:r>
              <a:rPr lang="en-US" sz="2000" b="1" dirty="0" smtClean="0">
                <a:solidFill>
                  <a:srgbClr val="003300"/>
                </a:solidFill>
                <a:latin typeface="+mn-lt"/>
                <a:ea typeface="Calibri" pitchFamily="34" charset="0"/>
                <a:cs typeface="Microsoft Uighur" pitchFamily="2" charset="-78"/>
              </a:rPr>
              <a:t> Al-</a:t>
            </a:r>
            <a:r>
              <a:rPr lang="en-US" sz="2000" b="1" dirty="0" err="1" smtClean="0">
                <a:solidFill>
                  <a:srgbClr val="003300"/>
                </a:solidFill>
                <a:latin typeface="+mn-lt"/>
                <a:ea typeface="Calibri" pitchFamily="34" charset="0"/>
                <a:cs typeface="Microsoft Uighur" pitchFamily="2" charset="-78"/>
              </a:rPr>
              <a:t>Otaibi</a:t>
            </a:r>
            <a:r>
              <a:rPr lang="en-US" sz="2000" b="1" dirty="0" smtClean="0">
                <a:solidFill>
                  <a:srgbClr val="003300"/>
                </a:solidFill>
                <a:latin typeface="+mn-lt"/>
                <a:ea typeface="Calibri" pitchFamily="34" charset="0"/>
                <a:cs typeface="Microsoft Uighur" pitchFamily="2" charset="-78"/>
              </a:rPr>
              <a:t> </a:t>
            </a:r>
            <a:r>
              <a:rPr lang="af-ZA" sz="2000" b="1" dirty="0" smtClean="0">
                <a:solidFill>
                  <a:srgbClr val="FF0000"/>
                </a:solidFill>
                <a:latin typeface="+mn-lt"/>
                <a:ea typeface="Calibri" pitchFamily="34" charset="0"/>
                <a:cs typeface="Microsoft Uighur" pitchFamily="2" charset="-78"/>
              </a:rPr>
              <a:t>Secretary-General of Amant Al-Dammam</a:t>
            </a:r>
            <a:r>
              <a:rPr lang="en-US" sz="2000" b="1" dirty="0" smtClean="0">
                <a:solidFill>
                  <a:srgbClr val="FF0000"/>
                </a:solidFill>
                <a:latin typeface="+mn-lt"/>
                <a:ea typeface="Calibri" pitchFamily="34" charset="0"/>
                <a:cs typeface="Microsoft Uighur" pitchFamily="2" charset="-78"/>
              </a:rPr>
              <a:t>, </a:t>
            </a:r>
            <a:r>
              <a:rPr lang="en-US" sz="2000" b="1" dirty="0" smtClean="0">
                <a:solidFill>
                  <a:srgbClr val="003300"/>
                </a:solidFill>
                <a:latin typeface="+mn-lt"/>
                <a:ea typeface="Calibri" pitchFamily="34" charset="0"/>
                <a:cs typeface="Microsoft Uighur" pitchFamily="2" charset="-78"/>
              </a:rPr>
              <a:t>who welcomed us in the beginning, where he expressed his cooperation and guiding us to the </a:t>
            </a:r>
            <a:r>
              <a:rPr lang="af-ZA" sz="2000" b="1" dirty="0" smtClean="0">
                <a:solidFill>
                  <a:srgbClr val="003300"/>
                </a:solidFill>
                <a:latin typeface="+mn-lt"/>
                <a:ea typeface="Calibri" pitchFamily="34" charset="0"/>
                <a:cs typeface="Microsoft Uighur" pitchFamily="2" charset="-78"/>
              </a:rPr>
              <a:t>Specialist</a:t>
            </a:r>
            <a:r>
              <a:rPr lang="en-US" sz="2000" b="1" dirty="0" smtClean="0">
                <a:solidFill>
                  <a:srgbClr val="003300"/>
                </a:solidFill>
                <a:latin typeface="+mn-lt"/>
                <a:ea typeface="Calibri" pitchFamily="34" charset="0"/>
                <a:cs typeface="Microsoft Uighur" pitchFamily="2" charset="-78"/>
              </a:rPr>
              <a:t> employee about the problem is Ahmed Al-</a:t>
            </a:r>
            <a:r>
              <a:rPr lang="en-US" sz="2000" b="1" dirty="0" err="1" smtClean="0">
                <a:solidFill>
                  <a:srgbClr val="003300"/>
                </a:solidFill>
                <a:latin typeface="+mn-lt"/>
                <a:ea typeface="Calibri" pitchFamily="34" charset="0"/>
                <a:cs typeface="Microsoft Uighur" pitchFamily="2" charset="-78"/>
              </a:rPr>
              <a:t>Shahrani</a:t>
            </a:r>
            <a:endParaRPr lang="ar-SA" sz="2000" b="1" dirty="0" smtClean="0">
              <a:solidFill>
                <a:srgbClr val="003300"/>
              </a:solidFill>
              <a:latin typeface="+mn-lt"/>
              <a:ea typeface="Calibri" pitchFamily="34" charset="0"/>
              <a:cs typeface="Microsoft Uighur" pitchFamily="2" charset="-78"/>
            </a:endParaRPr>
          </a:p>
          <a:p>
            <a:pPr algn="just"/>
            <a:r>
              <a:rPr lang="en-US" sz="2000" b="1" dirty="0" smtClean="0">
                <a:solidFill>
                  <a:srgbClr val="003300"/>
                </a:solidFill>
                <a:latin typeface="+mn-lt"/>
                <a:ea typeface="Calibri" pitchFamily="34" charset="0"/>
                <a:cs typeface="Microsoft Uighur" pitchFamily="2" charset="-78"/>
              </a:rPr>
              <a:t>Which confirmed the existence of the reclamation and dredging </a:t>
            </a:r>
            <a:r>
              <a:rPr lang="af-ZA" sz="2000" b="1" dirty="0" smtClean="0">
                <a:solidFill>
                  <a:srgbClr val="003300"/>
                </a:solidFill>
                <a:latin typeface="+mn-lt"/>
                <a:ea typeface="Calibri" pitchFamily="34" charset="0"/>
                <a:cs typeface="Microsoft Uighur" pitchFamily="2" charset="-78"/>
              </a:rPr>
              <a:t>Committee</a:t>
            </a:r>
            <a:r>
              <a:rPr lang="en-US" sz="2000" b="1" dirty="0" smtClean="0">
                <a:solidFill>
                  <a:srgbClr val="003300"/>
                </a:solidFill>
                <a:latin typeface="+mn-lt"/>
                <a:ea typeface="Calibri" pitchFamily="34" charset="0"/>
                <a:cs typeface="Microsoft Uighur" pitchFamily="2" charset="-78"/>
              </a:rPr>
              <a:t> .</a:t>
            </a:r>
          </a:p>
          <a:p>
            <a:pPr algn="just"/>
            <a:r>
              <a:rPr lang="en-US" sz="2000" b="1" dirty="0" smtClean="0">
                <a:solidFill>
                  <a:srgbClr val="003300"/>
                </a:solidFill>
                <a:latin typeface="+mn-lt"/>
                <a:ea typeface="Calibri" pitchFamily="34" charset="0"/>
                <a:cs typeface="Microsoft Uighur" pitchFamily="2" charset="-78"/>
              </a:rPr>
              <a:t>which </a:t>
            </a:r>
            <a:r>
              <a:rPr lang="af-ZA" sz="2000" b="1" dirty="0" smtClean="0">
                <a:solidFill>
                  <a:srgbClr val="003300"/>
                </a:solidFill>
                <a:latin typeface="+mn-lt"/>
                <a:ea typeface="Calibri" pitchFamily="34" charset="0"/>
                <a:cs typeface="Microsoft Uighur" pitchFamily="2" charset="-78"/>
              </a:rPr>
              <a:t>Established </a:t>
            </a:r>
            <a:r>
              <a:rPr lang="en-US" sz="2000" b="1" dirty="0" smtClean="0">
                <a:solidFill>
                  <a:srgbClr val="003300"/>
                </a:solidFill>
                <a:latin typeface="+mn-lt"/>
                <a:ea typeface="Calibri" pitchFamily="34" charset="0"/>
                <a:cs typeface="Microsoft Uighur" pitchFamily="2" charset="-78"/>
              </a:rPr>
              <a:t>under the ordinance No. 937 / x in Date of 28/09/1419 .</a:t>
            </a:r>
          </a:p>
          <a:p>
            <a:pPr algn="just"/>
            <a:r>
              <a:rPr lang="en-US" sz="2000" b="1" dirty="0" smtClean="0">
                <a:solidFill>
                  <a:srgbClr val="003300"/>
                </a:solidFill>
                <a:latin typeface="+mn-lt"/>
                <a:ea typeface="Calibri" pitchFamily="34" charset="0"/>
                <a:cs typeface="Microsoft Uighur" pitchFamily="2" charset="-78"/>
              </a:rPr>
              <a:t>  In charge of the establishment this committee to study applications for reclamation and dredging.</a:t>
            </a:r>
          </a:p>
          <a:p>
            <a:pPr algn="just"/>
            <a:r>
              <a:rPr lang="en-US" sz="2000" b="1" dirty="0" smtClean="0">
                <a:solidFill>
                  <a:srgbClr val="003300"/>
                </a:solidFill>
                <a:latin typeface="+mn-lt"/>
                <a:ea typeface="Calibri" pitchFamily="34" charset="0"/>
                <a:cs typeface="Microsoft Uighur" pitchFamily="2" charset="-78"/>
              </a:rPr>
              <a:t>it is composed of several government agencies</a:t>
            </a:r>
            <a:r>
              <a:rPr lang="ar-SA" sz="2000" b="1" dirty="0" smtClean="0">
                <a:solidFill>
                  <a:srgbClr val="003300"/>
                </a:solidFill>
                <a:latin typeface="+mn-lt"/>
                <a:ea typeface="Calibri" pitchFamily="34" charset="0"/>
                <a:cs typeface="Microsoft Uighur" pitchFamily="2" charset="-78"/>
              </a:rPr>
              <a:t> </a:t>
            </a:r>
            <a:r>
              <a:rPr lang="en-US" sz="2000" b="1" dirty="0" smtClean="0">
                <a:solidFill>
                  <a:srgbClr val="003300"/>
                </a:solidFill>
                <a:latin typeface="+mn-lt"/>
                <a:ea typeface="Calibri" pitchFamily="34" charset="0"/>
                <a:cs typeface="Microsoft Uighur" pitchFamily="2" charset="-78"/>
              </a:rPr>
              <a:t>Represented by  (Ministry of Municipal and Rural Affairs -</a:t>
            </a:r>
            <a:r>
              <a:rPr lang="en-US" sz="2000" b="1" dirty="0" smtClean="0">
                <a:solidFill>
                  <a:srgbClr val="FF0000"/>
                </a:solidFill>
                <a:latin typeface="+mn-lt"/>
                <a:ea typeface="Calibri" pitchFamily="34" charset="0"/>
                <a:cs typeface="Microsoft Uighur" pitchFamily="2" charset="-78"/>
              </a:rPr>
              <a:t>Secretariat for the organization </a:t>
            </a:r>
            <a:r>
              <a:rPr lang="en-US" sz="2000" b="1" dirty="0" smtClean="0">
                <a:solidFill>
                  <a:srgbClr val="003300"/>
                </a:solidFill>
                <a:latin typeface="+mn-lt"/>
                <a:ea typeface="Calibri" pitchFamily="34" charset="0"/>
                <a:cs typeface="Microsoft Uighur" pitchFamily="2" charset="-78"/>
              </a:rPr>
              <a:t>- Ministry of Defense - General Authority for Meteorology and Environmental Protection - Ministry of Interior - Border Guard - Ministry of Agriculture - Directorate General for Fisheries -Directorate General for Environment of aquaculture has been added as the Ministry of Finance as a member of the Committee.</a:t>
            </a:r>
            <a:endParaRPr lang="ar-SA" sz="2000" b="1" dirty="0">
              <a:solidFill>
                <a:srgbClr val="003300"/>
              </a:solidFill>
              <a:latin typeface="+mn-lt"/>
              <a:ea typeface="Calibri" pitchFamily="34" charset="0"/>
              <a:cs typeface="Microsoft Uighur" pitchFamily="2" charset="-78"/>
            </a:endParaRPr>
          </a:p>
        </p:txBody>
      </p:sp>
      <p:sp>
        <p:nvSpPr>
          <p:cNvPr id="5" name="عنصر نائب لرقم الشريحة 4"/>
          <p:cNvSpPr>
            <a:spLocks noGrp="1"/>
          </p:cNvSpPr>
          <p:nvPr>
            <p:ph type="sldNum" sz="quarter" idx="12"/>
          </p:nvPr>
        </p:nvSpPr>
        <p:spPr/>
        <p:txBody>
          <a:bodyPr/>
          <a:lstStyle/>
          <a:p>
            <a:pPr>
              <a:defRPr/>
            </a:pPr>
            <a:fld id="{10AA14C9-6FFF-4774-85BB-ED8E785D5CDA}" type="slidenum">
              <a:rPr lang="fr-CA" smtClean="0"/>
              <a:pPr>
                <a:defRPr/>
              </a:pPr>
              <a:t>15</a:t>
            </a:fld>
            <a:endParaRPr lang="fr-CA"/>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tiya alzahrani\Desktop\خلفيات عرض بور بوينت\green-ornament-powerpoint-background\0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7" name="مستطيل 6"/>
          <p:cNvSpPr/>
          <p:nvPr/>
        </p:nvSpPr>
        <p:spPr>
          <a:xfrm>
            <a:off x="428596" y="302359"/>
            <a:ext cx="8215370" cy="6247864"/>
          </a:xfrm>
          <a:prstGeom prst="rect">
            <a:avLst/>
          </a:prstGeom>
        </p:spPr>
        <p:txBody>
          <a:bodyPr wrap="square">
            <a:spAutoFit/>
          </a:bodyPr>
          <a:lstStyle/>
          <a:p>
            <a:pPr algn="just"/>
            <a:r>
              <a:rPr lang="en-US" sz="2000" b="1" dirty="0" smtClean="0">
                <a:solidFill>
                  <a:srgbClr val="003300"/>
                </a:solidFill>
                <a:latin typeface="+mn-lt"/>
                <a:ea typeface="Calibri" pitchFamily="34" charset="0"/>
                <a:cs typeface="Microsoft Uighur" pitchFamily="2" charset="-78"/>
              </a:rPr>
              <a:t>He Confirmed  </a:t>
            </a:r>
            <a:r>
              <a:rPr lang="af-ZA" sz="2000" b="1" dirty="0" smtClean="0">
                <a:solidFill>
                  <a:srgbClr val="003300"/>
                </a:solidFill>
                <a:latin typeface="+mn-lt"/>
                <a:ea typeface="Calibri" pitchFamily="34" charset="0"/>
                <a:cs typeface="Microsoft Uighur" pitchFamily="2" charset="-78"/>
              </a:rPr>
              <a:t>issuance of </a:t>
            </a:r>
            <a:r>
              <a:rPr lang="en-US" sz="2000" b="1" dirty="0" smtClean="0">
                <a:solidFill>
                  <a:srgbClr val="003300"/>
                </a:solidFill>
                <a:latin typeface="+mn-lt"/>
                <a:ea typeface="Calibri" pitchFamily="34" charset="0"/>
                <a:cs typeface="Microsoft Uighur" pitchFamily="2" charset="-78"/>
              </a:rPr>
              <a:t>an order No. 1004 dated 01.20.1419 E prevents the filling and it was applied And the imposition of fines by offenders . He also stressed that the concerned authorities in this matter has a great and effective role in the protection of mangrove and coastal plants in general</a:t>
            </a:r>
          </a:p>
          <a:p>
            <a:pPr algn="just"/>
            <a:r>
              <a:rPr lang="en-US" sz="2000" b="1" dirty="0" smtClean="0">
                <a:solidFill>
                  <a:srgbClr val="003300"/>
                </a:solidFill>
                <a:latin typeface="+mn-lt"/>
                <a:ea typeface="Calibri" pitchFamily="34" charset="0"/>
                <a:cs typeface="Microsoft Uighur" pitchFamily="2" charset="-78"/>
              </a:rPr>
              <a:t>We have then a visit to the General Presidency of  Meteorology and Environment Protection, who assured us that the General Presidency of  Meteorology and Environment Protection  has active role in common with some government agencies to maintain mangroves plant and try to monitor all the excesses over this plant and make the reasons to maintain it and that by preventing the filling and dredging and the prevention of throwing waste sanitation and waste vessels and leaks oil and address that by  technical and mechanical ways, as confirmed to us that the General  Directorate of  fisheries has role in the cultivation of this plant on the coast of the eastern region under the program implemented with the United Nations and the areas affected by the first Gulf War in 1991</a:t>
            </a:r>
          </a:p>
          <a:p>
            <a:pPr algn="just"/>
            <a:r>
              <a:rPr lang="en-US" sz="2000" b="1" dirty="0" smtClean="0">
                <a:solidFill>
                  <a:srgbClr val="003300"/>
                </a:solidFill>
                <a:latin typeface="+mn-lt"/>
                <a:ea typeface="Calibri" pitchFamily="34" charset="0"/>
                <a:cs typeface="Microsoft Uighur" pitchFamily="2" charset="-78"/>
              </a:rPr>
              <a:t>It also confirmed to us by Dr. </a:t>
            </a:r>
            <a:r>
              <a:rPr lang="en-US" sz="2000" b="1" dirty="0" err="1" smtClean="0">
                <a:solidFill>
                  <a:srgbClr val="003300"/>
                </a:solidFill>
                <a:latin typeface="+mn-lt"/>
                <a:ea typeface="Calibri" pitchFamily="34" charset="0"/>
                <a:cs typeface="Microsoft Uighur" pitchFamily="2" charset="-78"/>
              </a:rPr>
              <a:t>Asaad</a:t>
            </a:r>
            <a:r>
              <a:rPr lang="en-US" sz="2000" b="1" dirty="0" smtClean="0">
                <a:solidFill>
                  <a:srgbClr val="003300"/>
                </a:solidFill>
                <a:latin typeface="+mn-lt"/>
                <a:ea typeface="Calibri" pitchFamily="34" charset="0"/>
                <a:cs typeface="Microsoft Uighur" pitchFamily="2" charset="-78"/>
              </a:rPr>
              <a:t>  Al-</a:t>
            </a:r>
            <a:r>
              <a:rPr lang="en-US" sz="2000" b="1" dirty="0" err="1" smtClean="0">
                <a:solidFill>
                  <a:srgbClr val="003300"/>
                </a:solidFill>
                <a:latin typeface="+mn-lt"/>
                <a:ea typeface="Calibri" pitchFamily="34" charset="0"/>
                <a:cs typeface="Microsoft Uighur" pitchFamily="2" charset="-78"/>
              </a:rPr>
              <a:t>dekair</a:t>
            </a:r>
            <a:r>
              <a:rPr lang="en-US" sz="2000" b="1" dirty="0" smtClean="0">
                <a:solidFill>
                  <a:srgbClr val="003300"/>
                </a:solidFill>
                <a:latin typeface="+mn-lt"/>
                <a:ea typeface="Calibri" pitchFamily="34" charset="0"/>
                <a:cs typeface="Microsoft Uighur" pitchFamily="2" charset="-78"/>
              </a:rPr>
              <a:t>  (faculty member at King Fahd University of Petroleum and Minerals  / Environment  Department ) the importance of environmental awareness and attention to mangrove plant  and care from extinction.</a:t>
            </a:r>
            <a:endParaRPr lang="en-US" sz="2000" b="1" dirty="0">
              <a:solidFill>
                <a:srgbClr val="003300"/>
              </a:solidFill>
              <a:latin typeface="+mn-lt"/>
              <a:ea typeface="Calibri" pitchFamily="34" charset="0"/>
              <a:cs typeface="Microsoft Uighur" pitchFamily="2" charset="-78"/>
            </a:endParaRPr>
          </a:p>
        </p:txBody>
      </p:sp>
      <p:sp>
        <p:nvSpPr>
          <p:cNvPr id="4" name="عنصر نائب لرقم الشريحة 3"/>
          <p:cNvSpPr>
            <a:spLocks noGrp="1"/>
          </p:cNvSpPr>
          <p:nvPr>
            <p:ph type="sldNum" sz="quarter" idx="12"/>
          </p:nvPr>
        </p:nvSpPr>
        <p:spPr/>
        <p:txBody>
          <a:bodyPr/>
          <a:lstStyle/>
          <a:p>
            <a:pPr>
              <a:defRPr/>
            </a:pPr>
            <a:fld id="{10AA14C9-6FFF-4774-85BB-ED8E785D5CDA}" type="slidenum">
              <a:rPr lang="fr-CA" smtClean="0"/>
              <a:pPr>
                <a:defRPr/>
              </a:pPr>
              <a:t>16</a:t>
            </a:fld>
            <a:endParaRPr lang="fr-CA"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tiya alzahrani\Desktop\خلفيات عرض بور بوينت\green-ornament-powerpoint-background\0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مستطيل 3"/>
          <p:cNvSpPr/>
          <p:nvPr/>
        </p:nvSpPr>
        <p:spPr>
          <a:xfrm>
            <a:off x="214282" y="1463293"/>
            <a:ext cx="8712968" cy="3477875"/>
          </a:xfrm>
          <a:prstGeom prst="rect">
            <a:avLst/>
          </a:prstGeom>
        </p:spPr>
        <p:txBody>
          <a:bodyPr wrap="square">
            <a:spAutoFit/>
          </a:bodyPr>
          <a:lstStyle/>
          <a:p>
            <a:pPr algn="just"/>
            <a:r>
              <a:rPr lang="en-US" sz="2000" b="1" dirty="0" smtClean="0">
                <a:solidFill>
                  <a:srgbClr val="003300"/>
                </a:solidFill>
                <a:latin typeface="+mn-lt"/>
                <a:ea typeface="Calibri" pitchFamily="34" charset="0"/>
                <a:cs typeface="Microsoft Uighur" pitchFamily="2" charset="-78"/>
              </a:rPr>
              <a:t>We also then visited the  Saudi  </a:t>
            </a:r>
            <a:r>
              <a:rPr lang="en-US" sz="2000" b="1" dirty="0" err="1" smtClean="0">
                <a:solidFill>
                  <a:srgbClr val="003300"/>
                </a:solidFill>
                <a:latin typeface="+mn-lt"/>
                <a:ea typeface="Calibri" pitchFamily="34" charset="0"/>
                <a:cs typeface="Microsoft Uighur" pitchFamily="2" charset="-78"/>
              </a:rPr>
              <a:t>Aramco</a:t>
            </a:r>
            <a:r>
              <a:rPr lang="en-US" sz="2000" b="1" dirty="0" smtClean="0">
                <a:solidFill>
                  <a:srgbClr val="003300"/>
                </a:solidFill>
                <a:latin typeface="+mn-lt"/>
                <a:ea typeface="Calibri" pitchFamily="34" charset="0"/>
                <a:cs typeface="Microsoft Uighur" pitchFamily="2" charset="-78"/>
              </a:rPr>
              <a:t>  Department of  Environmental  Health, and they assured us also on the existence of  the problem and  that  there  is a role  for Saudi  </a:t>
            </a:r>
            <a:r>
              <a:rPr lang="en-US" sz="2000" b="1" dirty="0" err="1" smtClean="0">
                <a:solidFill>
                  <a:srgbClr val="003300"/>
                </a:solidFill>
                <a:latin typeface="+mn-lt"/>
                <a:ea typeface="Calibri" pitchFamily="34" charset="0"/>
                <a:cs typeface="Microsoft Uighur" pitchFamily="2" charset="-78"/>
              </a:rPr>
              <a:t>Aramco</a:t>
            </a:r>
            <a:r>
              <a:rPr lang="en-US" sz="2000" b="1" dirty="0" smtClean="0">
                <a:solidFill>
                  <a:srgbClr val="003300"/>
                </a:solidFill>
                <a:latin typeface="+mn-lt"/>
                <a:ea typeface="Calibri" pitchFamily="34" charset="0"/>
                <a:cs typeface="Microsoft Uighur" pitchFamily="2" charset="-78"/>
              </a:rPr>
              <a:t> in the social services  to the community and the environment to maintain the  mangrove plant  and awareness </a:t>
            </a:r>
          </a:p>
          <a:p>
            <a:pPr algn="just"/>
            <a:r>
              <a:rPr lang="en-US" sz="2000" b="1" dirty="0" smtClean="0">
                <a:solidFill>
                  <a:srgbClr val="003300"/>
                </a:solidFill>
                <a:latin typeface="+mn-lt"/>
                <a:ea typeface="Calibri" pitchFamily="34" charset="0"/>
                <a:cs typeface="Microsoft Uighur" pitchFamily="2" charset="-78"/>
              </a:rPr>
              <a:t>so as we visited the beaches of the island of  Tarot and </a:t>
            </a:r>
            <a:r>
              <a:rPr lang="en-US" sz="2000" b="1" dirty="0" err="1" smtClean="0">
                <a:solidFill>
                  <a:srgbClr val="003300"/>
                </a:solidFill>
                <a:latin typeface="+mn-lt"/>
                <a:ea typeface="Calibri" pitchFamily="34" charset="0"/>
                <a:cs typeface="Microsoft Uighur" pitchFamily="2" charset="-78"/>
              </a:rPr>
              <a:t>Awamiya</a:t>
            </a:r>
            <a:r>
              <a:rPr lang="en-US" sz="2000" b="1" dirty="0" smtClean="0">
                <a:solidFill>
                  <a:srgbClr val="003300"/>
                </a:solidFill>
                <a:latin typeface="+mn-lt"/>
                <a:ea typeface="Calibri" pitchFamily="34" charset="0"/>
                <a:cs typeface="Microsoft Uighur" pitchFamily="2" charset="-78"/>
              </a:rPr>
              <a:t> and tried to interview  some of  the fisher men or farmers of the region's people who confirmed  that all  the bodies and  NGOs  in the region  monitor and prevent  abuses on the mangrove Plant  </a:t>
            </a:r>
          </a:p>
          <a:p>
            <a:pPr algn="just"/>
            <a:r>
              <a:rPr lang="en-US" sz="2000" b="1" dirty="0" smtClean="0">
                <a:solidFill>
                  <a:srgbClr val="003300"/>
                </a:solidFill>
                <a:latin typeface="+mn-lt"/>
                <a:ea typeface="Calibri" pitchFamily="34" charset="0"/>
                <a:cs typeface="Microsoft Uighur" pitchFamily="2" charset="-78"/>
              </a:rPr>
              <a:t>and Mr. </a:t>
            </a:r>
            <a:r>
              <a:rPr lang="en-US" sz="2000" b="1" dirty="0" err="1" smtClean="0">
                <a:solidFill>
                  <a:srgbClr val="003300"/>
                </a:solidFill>
                <a:latin typeface="+mn-lt"/>
                <a:ea typeface="Calibri" pitchFamily="34" charset="0"/>
                <a:cs typeface="Microsoft Uighur" pitchFamily="2" charset="-78"/>
              </a:rPr>
              <a:t>Shukry</a:t>
            </a:r>
            <a:r>
              <a:rPr lang="en-US" sz="2000" b="1" dirty="0" smtClean="0">
                <a:solidFill>
                  <a:srgbClr val="003300"/>
                </a:solidFill>
                <a:latin typeface="+mn-lt"/>
                <a:ea typeface="Calibri" pitchFamily="34" charset="0"/>
                <a:cs typeface="Microsoft Uighur" pitchFamily="2" charset="-78"/>
              </a:rPr>
              <a:t>  a fisher man  from the people of the region, assured us  that the  </a:t>
            </a:r>
            <a:r>
              <a:rPr lang="en-US" sz="2000" b="1" dirty="0" smtClean="0">
                <a:solidFill>
                  <a:srgbClr val="003300"/>
                </a:solidFill>
                <a:latin typeface="+mn-lt"/>
                <a:cs typeface="Microsoft Uighur" pitchFamily="2" charset="-78"/>
              </a:rPr>
              <a:t>f</a:t>
            </a:r>
            <a:r>
              <a:rPr lang="en-US" sz="2000" b="1" dirty="0" smtClean="0">
                <a:solidFill>
                  <a:srgbClr val="003300"/>
                </a:solidFill>
                <a:latin typeface="+mn-lt"/>
                <a:ea typeface="Calibri" pitchFamily="34" charset="0"/>
                <a:cs typeface="Microsoft Uighur" pitchFamily="2" charset="-78"/>
              </a:rPr>
              <a:t>isheries less than in the past because of extinction, and damage to plant mangrove.</a:t>
            </a:r>
            <a:endParaRPr lang="ar-SA" sz="2000" b="1" dirty="0">
              <a:solidFill>
                <a:srgbClr val="003300"/>
              </a:solidFill>
              <a:latin typeface="+mn-lt"/>
              <a:ea typeface="Calibri" pitchFamily="34" charset="0"/>
              <a:cs typeface="Microsoft Uighur" pitchFamily="2" charset="-78"/>
            </a:endParaRPr>
          </a:p>
        </p:txBody>
      </p:sp>
      <p:sp>
        <p:nvSpPr>
          <p:cNvPr id="5" name="عنصر نائب لرقم الشريحة 4"/>
          <p:cNvSpPr>
            <a:spLocks noGrp="1"/>
          </p:cNvSpPr>
          <p:nvPr>
            <p:ph type="sldNum" sz="quarter" idx="12"/>
          </p:nvPr>
        </p:nvSpPr>
        <p:spPr/>
        <p:txBody>
          <a:bodyPr/>
          <a:lstStyle/>
          <a:p>
            <a:pPr>
              <a:defRPr/>
            </a:pPr>
            <a:fld id="{10AA14C9-6FFF-4774-85BB-ED8E785D5CDA}" type="slidenum">
              <a:rPr lang="fr-CA" smtClean="0"/>
              <a:pPr>
                <a:defRPr/>
              </a:pPr>
              <a:t>17</a:t>
            </a:fld>
            <a:endParaRPr lang="fr-CA"/>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tiya alzahrani\Desktop\خلفيات عرض بور بوينت\green-ornament-powerpoint-background\04.jpg"/>
          <p:cNvPicPr>
            <a:picLocks noChangeAspect="1" noChangeArrowheads="1"/>
          </p:cNvPicPr>
          <p:nvPr/>
        </p:nvPicPr>
        <p:blipFill>
          <a:blip r:embed="rId2" cstate="print"/>
          <a:srcRect/>
          <a:stretch>
            <a:fillRect/>
          </a:stretch>
        </p:blipFill>
        <p:spPr bwMode="auto">
          <a:xfrm>
            <a:off x="-18814" y="0"/>
            <a:ext cx="9144000" cy="6858000"/>
          </a:xfrm>
          <a:prstGeom prst="rect">
            <a:avLst/>
          </a:prstGeom>
          <a:noFill/>
        </p:spPr>
      </p:pic>
      <p:sp>
        <p:nvSpPr>
          <p:cNvPr id="3" name="مستطيل 2"/>
          <p:cNvSpPr/>
          <p:nvPr/>
        </p:nvSpPr>
        <p:spPr>
          <a:xfrm>
            <a:off x="0" y="214290"/>
            <a:ext cx="9144000" cy="1015663"/>
          </a:xfrm>
          <a:prstGeom prst="rect">
            <a:avLst/>
          </a:prstGeom>
        </p:spPr>
        <p:txBody>
          <a:bodyPr wrap="square">
            <a:spAutoFit/>
          </a:bodyPr>
          <a:lstStyle/>
          <a:p>
            <a:pPr algn="ctr"/>
            <a:r>
              <a:rPr lang="en-US" sz="3000" b="1" dirty="0" smtClean="0">
                <a:solidFill>
                  <a:srgbClr val="FF3300"/>
                </a:solidFill>
                <a:latin typeface="+mn-lt"/>
                <a:ea typeface="Calibri" pitchFamily="34" charset="0"/>
                <a:cs typeface="PT Simple Bold Ruled" pitchFamily="2" charset="-78"/>
              </a:rPr>
              <a:t>Third: filling and dredging and its impact on plant mangrove</a:t>
            </a:r>
            <a:endParaRPr lang="ar-SA" sz="3000" b="1" dirty="0" smtClean="0">
              <a:solidFill>
                <a:srgbClr val="FF3300"/>
              </a:solidFill>
              <a:latin typeface="+mn-lt"/>
              <a:cs typeface="PT Bold Heading" pitchFamily="2" charset="-78"/>
            </a:endParaRPr>
          </a:p>
        </p:txBody>
      </p:sp>
      <p:sp>
        <p:nvSpPr>
          <p:cNvPr id="4" name="مستطيل 3"/>
          <p:cNvSpPr/>
          <p:nvPr/>
        </p:nvSpPr>
        <p:spPr>
          <a:xfrm>
            <a:off x="197768" y="1142984"/>
            <a:ext cx="8748464" cy="5016758"/>
          </a:xfrm>
          <a:prstGeom prst="rect">
            <a:avLst/>
          </a:prstGeom>
        </p:spPr>
        <p:txBody>
          <a:bodyPr wrap="square">
            <a:spAutoFit/>
          </a:bodyPr>
          <a:lstStyle/>
          <a:p>
            <a:pPr algn="just"/>
            <a:r>
              <a:rPr lang="en-US" sz="2000" b="1" dirty="0">
                <a:solidFill>
                  <a:srgbClr val="003300"/>
                </a:solidFill>
                <a:latin typeface="+mn-lt"/>
                <a:ea typeface="Calibri" pitchFamily="34" charset="0"/>
                <a:cs typeface="Microsoft Uighur" pitchFamily="2" charset="-78"/>
              </a:rPr>
              <a:t>T</a:t>
            </a:r>
            <a:r>
              <a:rPr lang="en-US" sz="2000" b="1" dirty="0" smtClean="0">
                <a:solidFill>
                  <a:srgbClr val="003300"/>
                </a:solidFill>
                <a:latin typeface="+mn-lt"/>
                <a:ea typeface="Calibri" pitchFamily="34" charset="0"/>
                <a:cs typeface="Microsoft Uighur" pitchFamily="2" charset="-78"/>
              </a:rPr>
              <a:t>he coast of the eastern region Suffer from the problems of  land reclamation and dredging which caused serious environmental problems was the most  important one is elimination of organisms </a:t>
            </a:r>
          </a:p>
          <a:p>
            <a:pPr algn="just"/>
            <a:r>
              <a:rPr lang="en-US" sz="2000" b="1" dirty="0" smtClean="0">
                <a:solidFill>
                  <a:srgbClr val="003300"/>
                </a:solidFill>
                <a:latin typeface="+mn-lt"/>
                <a:ea typeface="Calibri" pitchFamily="34" charset="0"/>
                <a:cs typeface="Microsoft Uighur" pitchFamily="2" charset="-78"/>
              </a:rPr>
              <a:t>the Tarot  island was the largest island in the Arabian Gulf  40  years ago it was separated by the sea by a distance estimated at 5 km but because of  continued  land reclamation and dredging  made ​​it attached  geographically  to  </a:t>
            </a:r>
            <a:r>
              <a:rPr lang="en-US" sz="2000" b="1" dirty="0" err="1" smtClean="0">
                <a:solidFill>
                  <a:srgbClr val="003300"/>
                </a:solidFill>
                <a:latin typeface="+mn-lt"/>
                <a:ea typeface="Calibri" pitchFamily="34" charset="0"/>
                <a:cs typeface="Microsoft Uighur" pitchFamily="2" charset="-78"/>
              </a:rPr>
              <a:t>Qatif</a:t>
            </a:r>
            <a:r>
              <a:rPr lang="en-US" sz="2000" b="1" dirty="0" smtClean="0">
                <a:solidFill>
                  <a:srgbClr val="003300"/>
                </a:solidFill>
                <a:latin typeface="+mn-lt"/>
                <a:ea typeface="Calibri" pitchFamily="34" charset="0"/>
                <a:cs typeface="Microsoft Uighur" pitchFamily="2" charset="-78"/>
              </a:rPr>
              <a:t> </a:t>
            </a:r>
          </a:p>
          <a:p>
            <a:pPr algn="just"/>
            <a:r>
              <a:rPr lang="en-US" sz="2000" dirty="0" smtClean="0">
                <a:latin typeface="+mn-lt"/>
              </a:rPr>
              <a:t> </a:t>
            </a:r>
            <a:r>
              <a:rPr lang="en-US" sz="2000" b="1" dirty="0" smtClean="0">
                <a:solidFill>
                  <a:srgbClr val="003300"/>
                </a:solidFill>
                <a:latin typeface="+mn-lt"/>
                <a:ea typeface="Calibri" pitchFamily="34" charset="0"/>
                <a:cs typeface="Microsoft Uighur" pitchFamily="2" charset="-78"/>
              </a:rPr>
              <a:t>the estimated area  covered  by land reclamation in the Arabic Gulf and Red Sea more than 2500 kilometers. Fishermen and who interested in the marine environment afraid of causing reclamation and dredging in the elimination of these rich ecosystems</a:t>
            </a:r>
          </a:p>
          <a:p>
            <a:pPr algn="just"/>
            <a:r>
              <a:rPr lang="en-US" sz="2000" b="1" dirty="0" smtClean="0">
                <a:solidFill>
                  <a:srgbClr val="003300"/>
                </a:solidFill>
                <a:latin typeface="+mn-lt"/>
                <a:ea typeface="Calibri" pitchFamily="34" charset="0"/>
                <a:cs typeface="Microsoft Uighur" pitchFamily="2" charset="-78"/>
              </a:rPr>
              <a:t>After the beach was a haven for some small living creatures before they migrate to deep water in addition to that it was full of mangrove plant which is the environment for these organisms. After reclamation and dredging the beach changed  and the environmental problem occurred . And the shores of the eastern region were filled with " mangrove“ trees.  There was forests along the coasts of many cities, regions and islands of the eastern region.</a:t>
            </a:r>
            <a:endParaRPr lang="en-US" sz="2000" b="1" dirty="0">
              <a:solidFill>
                <a:srgbClr val="003300"/>
              </a:solidFill>
              <a:latin typeface="+mn-lt"/>
              <a:ea typeface="Calibri" pitchFamily="34" charset="0"/>
              <a:cs typeface="Microsoft Uighur" pitchFamily="2" charset="-78"/>
            </a:endParaRPr>
          </a:p>
        </p:txBody>
      </p:sp>
      <p:sp>
        <p:nvSpPr>
          <p:cNvPr id="5" name="عنصر نائب لرقم الشريحة 4"/>
          <p:cNvSpPr>
            <a:spLocks noGrp="1"/>
          </p:cNvSpPr>
          <p:nvPr>
            <p:ph type="sldNum" sz="quarter" idx="12"/>
          </p:nvPr>
        </p:nvSpPr>
        <p:spPr/>
        <p:txBody>
          <a:bodyPr/>
          <a:lstStyle/>
          <a:p>
            <a:pPr>
              <a:defRPr/>
            </a:pPr>
            <a:fld id="{10AA14C9-6FFF-4774-85BB-ED8E785D5CDA}" type="slidenum">
              <a:rPr lang="fr-CA" smtClean="0"/>
              <a:pPr>
                <a:defRPr/>
              </a:pPr>
              <a:t>18</a:t>
            </a:fld>
            <a:endParaRPr lang="fr-CA"/>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tiya alzahrani\Desktop\خلفيات عرض بور بوينت\green-ornament-powerpoint-background\0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مستطيل 2"/>
          <p:cNvSpPr/>
          <p:nvPr/>
        </p:nvSpPr>
        <p:spPr>
          <a:xfrm>
            <a:off x="0" y="437763"/>
            <a:ext cx="8748464" cy="400110"/>
          </a:xfrm>
          <a:prstGeom prst="rect">
            <a:avLst/>
          </a:prstGeom>
        </p:spPr>
        <p:txBody>
          <a:bodyPr wrap="square">
            <a:spAutoFit/>
          </a:bodyPr>
          <a:lstStyle/>
          <a:p>
            <a:pPr algn="ctr"/>
            <a:r>
              <a:rPr lang="en-US" sz="2000" b="1" dirty="0" smtClean="0">
                <a:latin typeface="+mn-lt"/>
                <a:ea typeface="Calibri" pitchFamily="34" charset="0"/>
                <a:cs typeface="PT Simple Bold Ruled" pitchFamily="2" charset="-78"/>
              </a:rPr>
              <a:t> Reclamation and dredging on the coasts of the eastern region</a:t>
            </a:r>
            <a:endParaRPr lang="en-US" sz="2000" b="1" dirty="0">
              <a:latin typeface="+mn-lt"/>
              <a:cs typeface="PT Bold Heading" pitchFamily="2" charset="-78"/>
            </a:endParaRPr>
          </a:p>
        </p:txBody>
      </p:sp>
      <p:pic>
        <p:nvPicPr>
          <p:cNvPr id="2" name="Picture 2" descr="G:\صور للردم\e30.jpg"/>
          <p:cNvPicPr>
            <a:picLocks noChangeAspect="1" noChangeArrowheads="1"/>
          </p:cNvPicPr>
          <p:nvPr/>
        </p:nvPicPr>
        <p:blipFill>
          <a:blip r:embed="rId3" cstate="print">
            <a:lum/>
          </a:blip>
          <a:srcRect/>
          <a:stretch>
            <a:fillRect/>
          </a:stretch>
        </p:blipFill>
        <p:spPr bwMode="auto">
          <a:xfrm>
            <a:off x="-170369" y="1340768"/>
            <a:ext cx="4814377" cy="5544616"/>
          </a:xfrm>
          <a:prstGeom prst="ellipse">
            <a:avLst/>
          </a:prstGeom>
          <a:ln>
            <a:noFill/>
          </a:ln>
          <a:effectLst>
            <a:softEdge rad="112500"/>
          </a:effectLst>
        </p:spPr>
      </p:pic>
      <p:pic>
        <p:nvPicPr>
          <p:cNvPr id="6" name="Picture 2"/>
          <p:cNvPicPr>
            <a:picLocks noChangeAspect="1" noChangeArrowheads="1"/>
          </p:cNvPicPr>
          <p:nvPr/>
        </p:nvPicPr>
        <p:blipFill>
          <a:blip r:embed="rId4" cstate="print">
            <a:lum/>
          </a:blip>
          <a:srcRect/>
          <a:stretch>
            <a:fillRect/>
          </a:stretch>
        </p:blipFill>
        <p:spPr bwMode="auto">
          <a:xfrm>
            <a:off x="4176464" y="1412776"/>
            <a:ext cx="4716016" cy="5373216"/>
          </a:xfrm>
          <a:prstGeom prst="ellipse">
            <a:avLst/>
          </a:prstGeom>
          <a:ln>
            <a:noFill/>
          </a:ln>
          <a:effectLst>
            <a:softEdge rad="112500"/>
          </a:effectLst>
        </p:spPr>
      </p:pic>
      <p:sp>
        <p:nvSpPr>
          <p:cNvPr id="7" name="عنصر نائب لرقم الشريحة 6"/>
          <p:cNvSpPr>
            <a:spLocks noGrp="1"/>
          </p:cNvSpPr>
          <p:nvPr>
            <p:ph type="sldNum" sz="quarter" idx="12"/>
          </p:nvPr>
        </p:nvSpPr>
        <p:spPr/>
        <p:txBody>
          <a:bodyPr/>
          <a:lstStyle/>
          <a:p>
            <a:pPr>
              <a:defRPr/>
            </a:pPr>
            <a:fld id="{10AA14C9-6FFF-4774-85BB-ED8E785D5CDA}" type="slidenum">
              <a:rPr lang="fr-CA" smtClean="0"/>
              <a:pPr>
                <a:defRPr/>
              </a:pPr>
              <a:t>19</a:t>
            </a:fld>
            <a:endParaRPr lang="fr-CA"/>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755576" y="357166"/>
            <a:ext cx="806489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rtl="1"/>
            <a:r>
              <a:rPr lang="en-US" sz="3600" b="1" dirty="0" smtClean="0">
                <a:solidFill>
                  <a:srgbClr val="FF0000"/>
                </a:solidFill>
                <a:latin typeface="+mn-lt"/>
                <a:ea typeface="Calibri" pitchFamily="34" charset="0"/>
              </a:rPr>
              <a:t>Introduction</a:t>
            </a:r>
            <a:endParaRPr lang="ar-SA" sz="3600" b="1" dirty="0" smtClean="0">
              <a:solidFill>
                <a:srgbClr val="FF0000"/>
              </a:solidFill>
              <a:latin typeface="+mn-lt"/>
            </a:endParaRPr>
          </a:p>
        </p:txBody>
      </p:sp>
      <p:sp>
        <p:nvSpPr>
          <p:cNvPr id="3" name="Rectangle 2"/>
          <p:cNvSpPr>
            <a:spLocks noChangeArrowheads="1"/>
          </p:cNvSpPr>
          <p:nvPr/>
        </p:nvSpPr>
        <p:spPr bwMode="auto">
          <a:xfrm>
            <a:off x="642910" y="1336404"/>
            <a:ext cx="7959842"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Low"/>
            <a:r>
              <a:rPr lang="en-US" sz="2000" b="1" dirty="0" smtClean="0">
                <a:solidFill>
                  <a:srgbClr val="003300"/>
                </a:solidFill>
                <a:latin typeface="+mn-lt"/>
                <a:ea typeface="Calibri" pitchFamily="34" charset="0"/>
              </a:rPr>
              <a:t>Eastern Region and Arabian </a:t>
            </a:r>
            <a:r>
              <a:rPr lang="en-US" sz="2000" b="1" dirty="0">
                <a:solidFill>
                  <a:srgbClr val="003300"/>
                </a:solidFill>
                <a:latin typeface="+mn-lt"/>
                <a:ea typeface="Calibri" pitchFamily="34" charset="0"/>
              </a:rPr>
              <a:t>G</a:t>
            </a:r>
            <a:r>
              <a:rPr lang="en-US" sz="2000" b="1" dirty="0" smtClean="0">
                <a:solidFill>
                  <a:srgbClr val="003300"/>
                </a:solidFill>
                <a:latin typeface="+mn-lt"/>
                <a:ea typeface="Calibri" pitchFamily="34" charset="0"/>
              </a:rPr>
              <a:t>ulf coast suffering in general  from many environmental </a:t>
            </a:r>
            <a:r>
              <a:rPr lang="en-US" sz="2000" b="1" dirty="0" smtClean="0">
                <a:solidFill>
                  <a:srgbClr val="003300"/>
                </a:solidFill>
                <a:latin typeface="+mn-lt"/>
                <a:ea typeface="Calibri" pitchFamily="34" charset="0"/>
                <a:cs typeface="+mj-cs"/>
              </a:rPr>
              <a:t>problems, especially after the Gulf  War in 1991 . Also, by virtue of  the site of trade and commercial exchanges and the movement of oil tankers.</a:t>
            </a:r>
          </a:p>
          <a:p>
            <a:pPr lvl="0" algn="justLow"/>
            <a:r>
              <a:rPr lang="en-US" sz="2000" b="1" dirty="0" smtClean="0">
                <a:solidFill>
                  <a:srgbClr val="003300"/>
                </a:solidFill>
                <a:latin typeface="+mn-lt"/>
                <a:ea typeface="Calibri" pitchFamily="34" charset="0"/>
                <a:cs typeface="+mj-cs"/>
              </a:rPr>
              <a:t>As well as  </a:t>
            </a:r>
            <a:r>
              <a:rPr lang="af-ZA" sz="2000" b="1" dirty="0" smtClean="0">
                <a:solidFill>
                  <a:srgbClr val="003300"/>
                </a:solidFill>
                <a:latin typeface="+mn-lt"/>
                <a:ea typeface="Calibri" pitchFamily="34" charset="0"/>
                <a:cs typeface="+mj-cs"/>
              </a:rPr>
              <a:t>spread in recent tim</a:t>
            </a:r>
            <a:r>
              <a:rPr lang="en-US" sz="2000" b="1" dirty="0" smtClean="0">
                <a:solidFill>
                  <a:srgbClr val="003300"/>
                </a:solidFill>
                <a:latin typeface="+mn-lt"/>
                <a:ea typeface="Calibri" pitchFamily="34" charset="0"/>
                <a:cs typeface="+mj-cs"/>
              </a:rPr>
              <a:t>e </a:t>
            </a:r>
            <a:r>
              <a:rPr lang="af-ZA" sz="2000" b="1" dirty="0" smtClean="0">
                <a:solidFill>
                  <a:srgbClr val="003300"/>
                </a:solidFill>
                <a:latin typeface="+mn-lt"/>
                <a:ea typeface="Calibri" pitchFamily="34" charset="0"/>
                <a:cs typeface="+mj-cs"/>
              </a:rPr>
              <a:t>big environmental problem</a:t>
            </a:r>
            <a:r>
              <a:rPr lang="ar-SA" sz="2000" b="1" dirty="0" smtClean="0">
                <a:solidFill>
                  <a:srgbClr val="003300"/>
                </a:solidFill>
                <a:latin typeface="+mn-lt"/>
                <a:ea typeface="Calibri" pitchFamily="34" charset="0"/>
                <a:cs typeface="+mj-cs"/>
              </a:rPr>
              <a:t> </a:t>
            </a:r>
            <a:r>
              <a:rPr lang="en-US" sz="2000" b="1" dirty="0" smtClean="0">
                <a:solidFill>
                  <a:srgbClr val="003300"/>
                </a:solidFill>
                <a:latin typeface="+mn-lt"/>
                <a:ea typeface="Calibri" pitchFamily="34" charset="0"/>
                <a:cs typeface="+mj-cs"/>
              </a:rPr>
              <a:t>which is </a:t>
            </a:r>
            <a:r>
              <a:rPr lang="af-ZA" sz="2000" b="1" dirty="0">
                <a:solidFill>
                  <a:srgbClr val="003300"/>
                </a:solidFill>
                <a:latin typeface="+mn-lt"/>
                <a:ea typeface="Calibri" pitchFamily="34" charset="0"/>
                <a:cs typeface="+mj-cs"/>
              </a:rPr>
              <a:t>b</a:t>
            </a:r>
            <a:r>
              <a:rPr lang="af-ZA" sz="2000" b="1" dirty="0" smtClean="0">
                <a:solidFill>
                  <a:srgbClr val="003300"/>
                </a:solidFill>
                <a:latin typeface="+mn-lt"/>
                <a:ea typeface="Calibri" pitchFamily="34" charset="0"/>
                <a:cs typeface="+mj-cs"/>
              </a:rPr>
              <a:t>ridging and dredging</a:t>
            </a:r>
            <a:r>
              <a:rPr lang="ar-SA" sz="2000" b="1" dirty="0" smtClean="0">
                <a:solidFill>
                  <a:srgbClr val="003300"/>
                </a:solidFill>
                <a:latin typeface="+mn-lt"/>
                <a:ea typeface="Calibri" pitchFamily="34" charset="0"/>
                <a:cs typeface="+mj-cs"/>
              </a:rPr>
              <a:t> </a:t>
            </a:r>
            <a:r>
              <a:rPr lang="en-US" sz="2000" b="1" dirty="0" smtClean="0">
                <a:solidFill>
                  <a:srgbClr val="003300"/>
                </a:solidFill>
                <a:latin typeface="+mn-lt"/>
                <a:ea typeface="Calibri" pitchFamily="34" charset="0"/>
                <a:cs typeface="+mj-cs"/>
              </a:rPr>
              <a:t>on the coast of  Eastern Region and Arabian </a:t>
            </a:r>
            <a:r>
              <a:rPr lang="en-US" sz="2000" b="1" dirty="0">
                <a:solidFill>
                  <a:srgbClr val="003300"/>
                </a:solidFill>
                <a:latin typeface="+mn-lt"/>
                <a:ea typeface="Calibri" pitchFamily="34" charset="0"/>
                <a:cs typeface="+mj-cs"/>
              </a:rPr>
              <a:t>G</a:t>
            </a:r>
            <a:r>
              <a:rPr lang="en-US" sz="2000" b="1" dirty="0" smtClean="0">
                <a:solidFill>
                  <a:srgbClr val="003300"/>
                </a:solidFill>
                <a:latin typeface="+mn-lt"/>
                <a:ea typeface="Calibri" pitchFamily="34" charset="0"/>
                <a:cs typeface="+mj-cs"/>
              </a:rPr>
              <a:t>ulf in order to </a:t>
            </a:r>
            <a:r>
              <a:rPr lang="af-ZA" sz="2000" b="1" dirty="0" smtClean="0">
                <a:solidFill>
                  <a:srgbClr val="003300"/>
                </a:solidFill>
                <a:latin typeface="+mn-lt"/>
                <a:ea typeface="Calibri" pitchFamily="34" charset="0"/>
                <a:cs typeface="+mj-cs"/>
              </a:rPr>
              <a:t>urbanization.</a:t>
            </a:r>
          </a:p>
          <a:p>
            <a:pPr lvl="0" algn="justLow"/>
            <a:r>
              <a:rPr lang="en-US" sz="2000" b="1" dirty="0" smtClean="0">
                <a:solidFill>
                  <a:srgbClr val="003300"/>
                </a:solidFill>
                <a:latin typeface="+mn-lt"/>
                <a:ea typeface="Calibri" pitchFamily="34" charset="0"/>
                <a:cs typeface="+mj-cs"/>
              </a:rPr>
              <a:t>Here in this research we like to point out these problems, the environment and its impact on marine organisms, particularly mangrove plant. So in this research we will give some information about the mangrove plant and its importance as well as the environmental problem filling and dredging and caused problems for the environment. Then we will present some recommendations to solve this environmental problem which will coming strongly  to the Arabian Gulf.</a:t>
            </a:r>
            <a:endParaRPr lang="af-ZA" sz="2000" b="1" dirty="0">
              <a:solidFill>
                <a:srgbClr val="003300"/>
              </a:solidFill>
              <a:latin typeface="+mn-lt"/>
              <a:ea typeface="Calibri" pitchFamily="34" charset="0"/>
              <a:cs typeface="+mj-cs"/>
            </a:endParaRPr>
          </a:p>
        </p:txBody>
      </p:sp>
      <p:sp>
        <p:nvSpPr>
          <p:cNvPr id="4" name="عنصر نائب لرقم الشريحة 3"/>
          <p:cNvSpPr>
            <a:spLocks noGrp="1"/>
          </p:cNvSpPr>
          <p:nvPr>
            <p:ph type="sldNum" sz="quarter" idx="12"/>
          </p:nvPr>
        </p:nvSpPr>
        <p:spPr/>
        <p:txBody>
          <a:bodyPr/>
          <a:lstStyle/>
          <a:p>
            <a:pPr>
              <a:defRPr/>
            </a:pPr>
            <a:fld id="{10AA14C9-6FFF-4774-85BB-ED8E785D5CDA}" type="slidenum">
              <a:rPr lang="fr-CA" smtClean="0"/>
              <a:pPr>
                <a:defRPr/>
              </a:pPr>
              <a:t>2</a:t>
            </a:fld>
            <a:endParaRPr lang="fr-CA"/>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tiya alzahrani\Desktop\خلفيات عرض بور بوينت\green-ornament-powerpoint-background\0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مستطيل 2"/>
          <p:cNvSpPr/>
          <p:nvPr/>
        </p:nvSpPr>
        <p:spPr>
          <a:xfrm>
            <a:off x="214282" y="214290"/>
            <a:ext cx="8748464" cy="1384995"/>
          </a:xfrm>
          <a:prstGeom prst="rect">
            <a:avLst/>
          </a:prstGeom>
        </p:spPr>
        <p:txBody>
          <a:bodyPr wrap="square">
            <a:spAutoFit/>
          </a:bodyPr>
          <a:lstStyle/>
          <a:p>
            <a:pPr algn="ctr"/>
            <a:r>
              <a:rPr lang="en-US" sz="2800" b="1" dirty="0" smtClean="0">
                <a:solidFill>
                  <a:srgbClr val="FF3300"/>
                </a:solidFill>
                <a:latin typeface="+mn-lt"/>
              </a:rPr>
              <a:t> How does the reclamation and dredging effect to mangroves plant and cause many environmental problems?</a:t>
            </a:r>
            <a:endParaRPr lang="en-US" sz="2800" b="1" dirty="0">
              <a:ln w="19050">
                <a:solidFill>
                  <a:schemeClr val="tx2">
                    <a:tint val="1000"/>
                  </a:schemeClr>
                </a:solidFill>
                <a:prstDash val="solid"/>
              </a:ln>
              <a:solidFill>
                <a:srgbClr val="FF3300"/>
              </a:solidFill>
              <a:effectLst>
                <a:outerShdw blurRad="50000" dist="50800" dir="7500000" algn="tl">
                  <a:srgbClr val="000000">
                    <a:shade val="5000"/>
                    <a:alpha val="35000"/>
                  </a:srgbClr>
                </a:outerShdw>
              </a:effectLst>
              <a:latin typeface="+mn-lt"/>
              <a:cs typeface="PT Bold Heading" pitchFamily="2" charset="-78"/>
            </a:endParaRPr>
          </a:p>
        </p:txBody>
      </p:sp>
      <p:sp>
        <p:nvSpPr>
          <p:cNvPr id="4" name="مستطيل 3"/>
          <p:cNvSpPr/>
          <p:nvPr/>
        </p:nvSpPr>
        <p:spPr>
          <a:xfrm>
            <a:off x="179512" y="1772816"/>
            <a:ext cx="8783234" cy="3785652"/>
          </a:xfrm>
          <a:prstGeom prst="rect">
            <a:avLst/>
          </a:prstGeom>
        </p:spPr>
        <p:txBody>
          <a:bodyPr wrap="square">
            <a:spAutoFit/>
          </a:bodyPr>
          <a:lstStyle/>
          <a:p>
            <a:pPr algn="just"/>
            <a:r>
              <a:rPr lang="en-US" sz="2000" b="1" dirty="0" smtClean="0">
                <a:solidFill>
                  <a:srgbClr val="003300"/>
                </a:solidFill>
                <a:latin typeface="+mn-lt"/>
                <a:cs typeface="AdvertisingLight" pitchFamily="2" charset="-78"/>
              </a:rPr>
              <a:t> </a:t>
            </a:r>
            <a:r>
              <a:rPr lang="en-US" sz="2000" b="1" dirty="0" smtClean="0">
                <a:solidFill>
                  <a:srgbClr val="003300"/>
                </a:solidFill>
                <a:latin typeface="+mn-lt"/>
                <a:ea typeface="Calibri" pitchFamily="34" charset="0"/>
                <a:cs typeface="Microsoft Uighur" pitchFamily="2" charset="-78"/>
              </a:rPr>
              <a:t>Mangrove plant is very suitable for the proliferation of a number of  large and small fish and invertebrates, plants and animals outstanding and shrimp, as well as large birds, where there are Food network based on organic production of the swamps "mangrove" port, which Accounts for about 60 per cent of the diet of "shrimp“. Also fed by the fish that live in shallow water.</a:t>
            </a:r>
          </a:p>
          <a:p>
            <a:pPr algn="just"/>
            <a:r>
              <a:rPr lang="en-US" sz="2000" b="1" dirty="0" smtClean="0">
                <a:solidFill>
                  <a:srgbClr val="003300"/>
                </a:solidFill>
                <a:latin typeface="+mn-lt"/>
                <a:ea typeface="Calibri" pitchFamily="34" charset="0"/>
                <a:cs typeface="Microsoft Uighur" pitchFamily="2" charset="-78"/>
              </a:rPr>
              <a:t>Previously concluded that the over-filling and dredging may destroy the mangrove plant, and when this happens,  we do the process of extinction sequence starting from a plant mangrove and ends the disappearance of fish or extinction that feed on plankton and small organisms that live between the mangroves plant and so disappear the birds that feed on fish and thus the effect will be evident in the lack of fish and therefore affected the economy of the fishermen and the consumer.</a:t>
            </a:r>
            <a:endParaRPr lang="ar-SA" sz="2000" b="1" dirty="0">
              <a:solidFill>
                <a:srgbClr val="003300"/>
              </a:solidFill>
              <a:latin typeface="+mn-lt"/>
              <a:ea typeface="Calibri" pitchFamily="34" charset="0"/>
              <a:cs typeface="Microsoft Uighur" pitchFamily="2" charset="-78"/>
            </a:endParaRPr>
          </a:p>
        </p:txBody>
      </p:sp>
      <p:sp>
        <p:nvSpPr>
          <p:cNvPr id="5" name="عنصر نائب لرقم الشريحة 4"/>
          <p:cNvSpPr>
            <a:spLocks noGrp="1"/>
          </p:cNvSpPr>
          <p:nvPr>
            <p:ph type="sldNum" sz="quarter" idx="12"/>
          </p:nvPr>
        </p:nvSpPr>
        <p:spPr/>
        <p:txBody>
          <a:bodyPr/>
          <a:lstStyle/>
          <a:p>
            <a:pPr>
              <a:defRPr/>
            </a:pPr>
            <a:fld id="{10AA14C9-6FFF-4774-85BB-ED8E785D5CDA}" type="slidenum">
              <a:rPr lang="fr-CA" smtClean="0"/>
              <a:pPr>
                <a:defRPr/>
              </a:pPr>
              <a:t>20</a:t>
            </a:fld>
            <a:endParaRPr lang="fr-CA"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tiya alzahrani\Desktop\خلفيات عرض بور بوينت\green-ornament-powerpoint-background\0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عنصر نائب لرقم الشريحة 4"/>
          <p:cNvSpPr>
            <a:spLocks noGrp="1"/>
          </p:cNvSpPr>
          <p:nvPr>
            <p:ph type="sldNum" sz="quarter" idx="12"/>
          </p:nvPr>
        </p:nvSpPr>
        <p:spPr/>
        <p:txBody>
          <a:bodyPr/>
          <a:lstStyle/>
          <a:p>
            <a:pPr>
              <a:defRPr/>
            </a:pPr>
            <a:fld id="{10AA14C9-6FFF-4774-85BB-ED8E785D5CDA}" type="slidenum">
              <a:rPr lang="fr-CA" smtClean="0"/>
              <a:pPr>
                <a:defRPr/>
              </a:pPr>
              <a:t>21</a:t>
            </a:fld>
            <a:endParaRPr lang="fr-CA"/>
          </a:p>
        </p:txBody>
      </p:sp>
      <p:pic>
        <p:nvPicPr>
          <p:cNvPr id="1027" name="Picture 3" descr="F:\295730_253305978049051_115573831822267_678127_1370780504_n.jpg"/>
          <p:cNvPicPr>
            <a:picLocks noChangeAspect="1" noChangeArrowheads="1"/>
          </p:cNvPicPr>
          <p:nvPr/>
        </p:nvPicPr>
        <p:blipFill>
          <a:blip r:embed="rId3"/>
          <a:srcRect/>
          <a:stretch>
            <a:fillRect/>
          </a:stretch>
        </p:blipFill>
        <p:spPr bwMode="auto">
          <a:xfrm>
            <a:off x="4929190" y="0"/>
            <a:ext cx="3643338" cy="41148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028" name="Picture 4" descr="F:\317752_256589004387415_115573831822267_688489_739904321_n.jpg"/>
          <p:cNvPicPr>
            <a:picLocks noChangeAspect="1" noChangeArrowheads="1"/>
          </p:cNvPicPr>
          <p:nvPr/>
        </p:nvPicPr>
        <p:blipFill>
          <a:blip r:embed="rId4"/>
          <a:srcRect/>
          <a:stretch>
            <a:fillRect/>
          </a:stretch>
        </p:blipFill>
        <p:spPr bwMode="auto">
          <a:xfrm>
            <a:off x="428596" y="642918"/>
            <a:ext cx="3619501" cy="271462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30" name="Picture 6" descr="F:\296500_255416404504675_115573831822267_684597_1364183957_n.jpg"/>
          <p:cNvPicPr>
            <a:picLocks noChangeAspect="1" noChangeArrowheads="1"/>
          </p:cNvPicPr>
          <p:nvPr/>
        </p:nvPicPr>
        <p:blipFill>
          <a:blip r:embed="rId5"/>
          <a:srcRect/>
          <a:stretch>
            <a:fillRect/>
          </a:stretch>
        </p:blipFill>
        <p:spPr bwMode="auto">
          <a:xfrm>
            <a:off x="2214546" y="3714752"/>
            <a:ext cx="3743332" cy="28075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tiya alzahrani\Desktop\خلفيات عرض بور بوينت\green-ornament-powerpoint-background\0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مستطيل 2"/>
          <p:cNvSpPr/>
          <p:nvPr/>
        </p:nvSpPr>
        <p:spPr>
          <a:xfrm>
            <a:off x="0" y="283295"/>
            <a:ext cx="9144000" cy="584775"/>
          </a:xfrm>
          <a:prstGeom prst="rect">
            <a:avLst/>
          </a:prstGeom>
        </p:spPr>
        <p:txBody>
          <a:bodyPr wrap="square">
            <a:spAutoFit/>
          </a:bodyPr>
          <a:lstStyle/>
          <a:p>
            <a:pPr algn="ctr"/>
            <a:r>
              <a:rPr lang="en-US" sz="3200" b="1" dirty="0" smtClean="0">
                <a:solidFill>
                  <a:srgbClr val="FF3300"/>
                </a:solidFill>
                <a:latin typeface="+mn-lt"/>
                <a:ea typeface="Calibri" pitchFamily="34" charset="0"/>
                <a:cs typeface="PT Simple Bold Ruled" pitchFamily="2" charset="-78"/>
              </a:rPr>
              <a:t>Fourth: </a:t>
            </a:r>
            <a:r>
              <a:rPr lang="af-ZA" sz="3200" b="1" dirty="0">
                <a:solidFill>
                  <a:srgbClr val="FF3300"/>
                </a:solidFill>
                <a:latin typeface="+mn-lt"/>
                <a:ea typeface="Calibri" pitchFamily="34" charset="0"/>
                <a:cs typeface="PT Simple Bold Ruled" pitchFamily="2" charset="-78"/>
              </a:rPr>
              <a:t>C</a:t>
            </a:r>
            <a:r>
              <a:rPr lang="af-ZA" sz="3200" b="1" dirty="0" smtClean="0">
                <a:solidFill>
                  <a:srgbClr val="FF3300"/>
                </a:solidFill>
                <a:latin typeface="+mn-lt"/>
                <a:ea typeface="Calibri" pitchFamily="34" charset="0"/>
                <a:cs typeface="PT Simple Bold Ruled" pitchFamily="2" charset="-78"/>
              </a:rPr>
              <a:t>ase studies and questionnaires</a:t>
            </a:r>
            <a:endParaRPr lang="ar-SA" sz="3200" b="1" dirty="0">
              <a:solidFill>
                <a:srgbClr val="FF3300"/>
              </a:solidFill>
              <a:latin typeface="+mn-lt"/>
              <a:cs typeface="PT Simple Bold Ruled" pitchFamily="2" charset="-78"/>
            </a:endParaRPr>
          </a:p>
        </p:txBody>
      </p:sp>
      <p:sp>
        <p:nvSpPr>
          <p:cNvPr id="6" name="مستطيل 5"/>
          <p:cNvSpPr/>
          <p:nvPr/>
        </p:nvSpPr>
        <p:spPr>
          <a:xfrm>
            <a:off x="2286000" y="2690336"/>
            <a:ext cx="4572000" cy="369332"/>
          </a:xfrm>
          <a:prstGeom prst="rect">
            <a:avLst/>
          </a:prstGeom>
        </p:spPr>
        <p:txBody>
          <a:bodyPr>
            <a:spAutoFit/>
          </a:bodyPr>
          <a:lstStyle/>
          <a:p>
            <a:pPr algn="r"/>
            <a:endParaRPr lang="ar-SA" dirty="0">
              <a:latin typeface="ae_Dimnah" pitchFamily="18" charset="-78"/>
              <a:cs typeface="ae_Dimnah" pitchFamily="18" charset="-78"/>
            </a:endParaRPr>
          </a:p>
        </p:txBody>
      </p:sp>
      <p:graphicFrame>
        <p:nvGraphicFramePr>
          <p:cNvPr id="9" name="جدول 8"/>
          <p:cNvGraphicFramePr>
            <a:graphicFrameLocks noGrp="1"/>
          </p:cNvGraphicFramePr>
          <p:nvPr>
            <p:extLst>
              <p:ext uri="{D42A27DB-BD31-4B8C-83A1-F6EECF244321}">
                <p14:modId xmlns:p14="http://schemas.microsoft.com/office/powerpoint/2010/main" val="4091637733"/>
              </p:ext>
            </p:extLst>
          </p:nvPr>
        </p:nvGraphicFramePr>
        <p:xfrm>
          <a:off x="1393982" y="3140968"/>
          <a:ext cx="6357982" cy="3206178"/>
        </p:xfrm>
        <a:graphic>
          <a:graphicData uri="http://schemas.openxmlformats.org/drawingml/2006/table">
            <a:tbl>
              <a:tblPr rtl="1"/>
              <a:tblGrid>
                <a:gridCol w="338715"/>
                <a:gridCol w="3986981"/>
                <a:gridCol w="706525"/>
                <a:gridCol w="706525"/>
                <a:gridCol w="619236"/>
              </a:tblGrid>
              <a:tr h="288032">
                <a:tc>
                  <a:txBody>
                    <a:bodyPr/>
                    <a:lstStyle/>
                    <a:p>
                      <a:pPr algn="ctr" rtl="1">
                        <a:lnSpc>
                          <a:spcPct val="115000"/>
                        </a:lnSpc>
                        <a:spcAft>
                          <a:spcPts val="0"/>
                        </a:spcAft>
                      </a:pPr>
                      <a:endParaRPr lang="en-US" sz="1200" b="1" dirty="0">
                        <a:latin typeface="+mn-lt"/>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r>
                        <a:rPr lang="en-US" sz="1200" b="1" dirty="0" smtClean="0">
                          <a:latin typeface="+mn-lt"/>
                        </a:rPr>
                        <a:t>Questions </a:t>
                      </a:r>
                      <a:endParaRPr lang="ar-SA" sz="1200" b="1"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r>
                        <a:rPr lang="en-US" sz="1200" b="1" dirty="0" smtClean="0">
                          <a:latin typeface="+mn-lt"/>
                        </a:rPr>
                        <a:t>yes</a:t>
                      </a:r>
                      <a:endParaRPr lang="ar-SA" sz="1200" b="1"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200" b="1" dirty="0" smtClean="0">
                          <a:latin typeface="+mn-lt"/>
                          <a:ea typeface="Calibri"/>
                          <a:cs typeface="PT Bold Heading"/>
                        </a:rPr>
                        <a:t>no</a:t>
                      </a:r>
                      <a:endParaRPr lang="en-US" sz="1200" b="1" dirty="0">
                        <a:latin typeface="+mn-lt"/>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200" b="1" dirty="0" smtClean="0">
                          <a:latin typeface="+mn-lt"/>
                          <a:ea typeface="Calibri"/>
                          <a:cs typeface="PT Bold Heading"/>
                        </a:rPr>
                        <a:t>maybe</a:t>
                      </a:r>
                      <a:endParaRPr lang="en-US" sz="1200" b="1" dirty="0">
                        <a:latin typeface="+mn-lt"/>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516">
                <a:tc>
                  <a:txBody>
                    <a:bodyPr/>
                    <a:lstStyle/>
                    <a:p>
                      <a:pPr algn="ctr" rtl="1">
                        <a:lnSpc>
                          <a:spcPct val="115000"/>
                        </a:lnSpc>
                        <a:spcAft>
                          <a:spcPts val="0"/>
                        </a:spcAft>
                      </a:pPr>
                      <a:r>
                        <a:rPr lang="en-US" sz="1200" b="1" dirty="0" smtClean="0">
                          <a:latin typeface="+mn-lt"/>
                          <a:ea typeface="Calibri"/>
                          <a:cs typeface="PT Bold Heading"/>
                        </a:rPr>
                        <a:t>1</a:t>
                      </a:r>
                      <a:endParaRPr lang="en-US" sz="1200" b="1" dirty="0">
                        <a:latin typeface="+mn-lt"/>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r>
                        <a:rPr lang="en-US" sz="1200" b="1" kern="1200" dirty="0" smtClean="0">
                          <a:solidFill>
                            <a:srgbClr val="003300"/>
                          </a:solidFill>
                          <a:latin typeface="+mn-lt"/>
                          <a:ea typeface="Calibri" pitchFamily="34" charset="0"/>
                          <a:cs typeface="Microsoft Uighur" pitchFamily="2" charset="-78"/>
                        </a:rPr>
                        <a:t>Do you know the mangrove plant?</a:t>
                      </a:r>
                      <a:endParaRPr lang="ar-SA" sz="1200" b="1" kern="1200" dirty="0">
                        <a:solidFill>
                          <a:srgbClr val="003300"/>
                        </a:solidFill>
                        <a:latin typeface="+mn-lt"/>
                        <a:ea typeface="Calibri" pitchFamily="34" charset="0"/>
                        <a:cs typeface="Microsoft Uighu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200" b="1" dirty="0" smtClean="0">
                          <a:latin typeface="+mn-lt"/>
                          <a:ea typeface="Calibri"/>
                          <a:cs typeface="Arial"/>
                        </a:rPr>
                        <a:t>42%</a:t>
                      </a:r>
                      <a:endParaRPr lang="en-US" sz="1200" b="1" dirty="0">
                        <a:latin typeface="+mn-lt"/>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200" b="1" dirty="0" smtClean="0">
                          <a:latin typeface="+mn-lt"/>
                          <a:ea typeface="Calibri"/>
                          <a:cs typeface="Arial"/>
                        </a:rPr>
                        <a:t>58%</a:t>
                      </a:r>
                      <a:endParaRPr lang="en-US" sz="1200" b="1" dirty="0">
                        <a:latin typeface="+mn-lt"/>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200" b="1" dirty="0" smtClean="0">
                          <a:latin typeface="+mn-lt"/>
                          <a:ea typeface="Calibri"/>
                          <a:cs typeface="Arial"/>
                        </a:rPr>
                        <a:t>-</a:t>
                      </a:r>
                      <a:endParaRPr lang="en-US" sz="1200" b="1" dirty="0">
                        <a:latin typeface="+mn-lt"/>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470">
                <a:tc>
                  <a:txBody>
                    <a:bodyPr/>
                    <a:lstStyle/>
                    <a:p>
                      <a:pPr algn="ctr" rtl="1">
                        <a:lnSpc>
                          <a:spcPct val="115000"/>
                        </a:lnSpc>
                        <a:spcAft>
                          <a:spcPts val="0"/>
                        </a:spcAft>
                      </a:pPr>
                      <a:r>
                        <a:rPr lang="ar-SA" sz="1200" b="1" dirty="0" smtClean="0">
                          <a:latin typeface="+mn-lt"/>
                          <a:ea typeface="Calibri"/>
                          <a:cs typeface="PT Bold Heading"/>
                        </a:rPr>
                        <a:t> </a:t>
                      </a:r>
                      <a:r>
                        <a:rPr lang="en-US" sz="1200" b="1" dirty="0" smtClean="0">
                          <a:latin typeface="+mn-lt"/>
                          <a:ea typeface="Calibri"/>
                          <a:cs typeface="PT Bold Heading"/>
                        </a:rPr>
                        <a:t>2</a:t>
                      </a:r>
                      <a:endParaRPr lang="en-US" sz="1200" b="1" dirty="0">
                        <a:latin typeface="+mn-lt"/>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r>
                        <a:rPr lang="en-US" sz="1200" b="1" kern="1200" dirty="0" smtClean="0">
                          <a:solidFill>
                            <a:srgbClr val="003300"/>
                          </a:solidFill>
                          <a:latin typeface="+mn-lt"/>
                          <a:ea typeface="Calibri" pitchFamily="34" charset="0"/>
                          <a:cs typeface="Microsoft Uighur" pitchFamily="2" charset="-78"/>
                        </a:rPr>
                        <a:t>Do you practice the profession of fishing?</a:t>
                      </a:r>
                      <a:endParaRPr lang="ar-SA" sz="1200" b="1" kern="1200" dirty="0">
                        <a:solidFill>
                          <a:srgbClr val="003300"/>
                        </a:solidFill>
                        <a:latin typeface="+mn-lt"/>
                        <a:ea typeface="Calibri" pitchFamily="34" charset="0"/>
                        <a:cs typeface="Microsoft Uighu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200" b="1" dirty="0" smtClean="0">
                          <a:latin typeface="+mn-lt"/>
                          <a:ea typeface="Calibri"/>
                          <a:cs typeface="PT Bold Heading"/>
                        </a:rPr>
                        <a:t>22%</a:t>
                      </a:r>
                      <a:endParaRPr lang="ar-SA" sz="1200" b="1" dirty="0">
                        <a:latin typeface="+mn-lt"/>
                        <a:ea typeface="Calibri"/>
                        <a:cs typeface="PT Bold Heading"/>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200" b="1" dirty="0" smtClean="0">
                          <a:latin typeface="+mn-lt"/>
                          <a:ea typeface="Calibri"/>
                          <a:cs typeface="PT Bold Heading"/>
                        </a:rPr>
                        <a:t>78%</a:t>
                      </a:r>
                      <a:endParaRPr lang="ar-SA" sz="1200" b="1" dirty="0">
                        <a:latin typeface="+mn-lt"/>
                        <a:ea typeface="Calibri"/>
                        <a:cs typeface="PT Bold Heading"/>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ar-SA" sz="1200" b="1" dirty="0">
                        <a:latin typeface="+mn-lt"/>
                        <a:ea typeface="Calibri"/>
                        <a:cs typeface="PT Bold Heading"/>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470">
                <a:tc>
                  <a:txBody>
                    <a:bodyPr/>
                    <a:lstStyle/>
                    <a:p>
                      <a:pPr algn="ctr" rtl="1">
                        <a:lnSpc>
                          <a:spcPct val="115000"/>
                        </a:lnSpc>
                        <a:spcAft>
                          <a:spcPts val="0"/>
                        </a:spcAft>
                      </a:pPr>
                      <a:r>
                        <a:rPr lang="en-US" sz="1200" b="1" dirty="0" smtClean="0">
                          <a:latin typeface="+mn-lt"/>
                          <a:ea typeface="Calibri"/>
                          <a:cs typeface="PT Bold Heading"/>
                        </a:rPr>
                        <a:t>3</a:t>
                      </a:r>
                      <a:endParaRPr lang="en-US" sz="1200" b="1" dirty="0">
                        <a:latin typeface="+mn-lt"/>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r>
                        <a:rPr lang="en-US" sz="1200" b="1" kern="1200" dirty="0" smtClean="0">
                          <a:solidFill>
                            <a:srgbClr val="003300"/>
                          </a:solidFill>
                          <a:latin typeface="+mn-lt"/>
                          <a:ea typeface="Calibri" pitchFamily="34" charset="0"/>
                          <a:cs typeface="Microsoft Uighur" pitchFamily="2" charset="-78"/>
                        </a:rPr>
                        <a:t>Are fisheries decreased in the recent period?</a:t>
                      </a:r>
                      <a:endParaRPr lang="ar-SA" sz="1200" b="1" kern="1200" dirty="0">
                        <a:solidFill>
                          <a:srgbClr val="003300"/>
                        </a:solidFill>
                        <a:latin typeface="+mn-lt"/>
                        <a:ea typeface="Calibri" pitchFamily="34" charset="0"/>
                        <a:cs typeface="Microsoft Uighu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200" b="1" dirty="0" smtClean="0">
                          <a:latin typeface="+mn-lt"/>
                          <a:ea typeface="Calibri"/>
                          <a:cs typeface="PT Bold Heading"/>
                        </a:rPr>
                        <a:t>77%</a:t>
                      </a:r>
                      <a:endParaRPr lang="ar-SA" sz="1200" b="1" dirty="0">
                        <a:latin typeface="+mn-lt"/>
                        <a:ea typeface="Calibri"/>
                        <a:cs typeface="PT Bold Heading"/>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200" b="1" dirty="0" smtClean="0">
                          <a:latin typeface="+mn-lt"/>
                          <a:ea typeface="Calibri"/>
                          <a:cs typeface="PT Bold Heading"/>
                        </a:rPr>
                        <a:t>3%</a:t>
                      </a:r>
                      <a:endParaRPr lang="ar-SA" sz="1200" b="1" dirty="0">
                        <a:latin typeface="+mn-lt"/>
                        <a:ea typeface="Calibri"/>
                        <a:cs typeface="PT Bold Heading"/>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200" b="1" dirty="0" smtClean="0">
                          <a:latin typeface="+mn-lt"/>
                          <a:ea typeface="Calibri"/>
                          <a:cs typeface="PT Bold Heading"/>
                        </a:rPr>
                        <a:t>20%</a:t>
                      </a:r>
                      <a:endParaRPr lang="ar-SA" sz="1200" b="1" dirty="0">
                        <a:latin typeface="+mn-lt"/>
                        <a:ea typeface="Calibri"/>
                        <a:cs typeface="PT Bold Heading"/>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470">
                <a:tc>
                  <a:txBody>
                    <a:bodyPr/>
                    <a:lstStyle/>
                    <a:p>
                      <a:pPr algn="ctr" rtl="1">
                        <a:lnSpc>
                          <a:spcPct val="115000"/>
                        </a:lnSpc>
                        <a:spcAft>
                          <a:spcPts val="0"/>
                        </a:spcAft>
                      </a:pPr>
                      <a:r>
                        <a:rPr lang="en-US" sz="1200" b="1" dirty="0" smtClean="0">
                          <a:latin typeface="+mn-lt"/>
                          <a:ea typeface="Calibri"/>
                          <a:cs typeface="PT Bold Heading"/>
                        </a:rPr>
                        <a:t>4</a:t>
                      </a:r>
                      <a:endParaRPr lang="en-US" sz="1200" b="1" dirty="0">
                        <a:latin typeface="+mn-lt"/>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r>
                        <a:rPr lang="en-US" sz="1200" b="1" kern="1200" dirty="0" smtClean="0">
                          <a:solidFill>
                            <a:srgbClr val="003300"/>
                          </a:solidFill>
                          <a:latin typeface="+mn-lt"/>
                          <a:ea typeface="Calibri" pitchFamily="34" charset="0"/>
                          <a:cs typeface="Microsoft Uighur" pitchFamily="2" charset="-78"/>
                        </a:rPr>
                        <a:t>Did shrimp less than in the past?</a:t>
                      </a:r>
                      <a:endParaRPr lang="ar-SA" sz="1200" b="1" kern="1200" dirty="0">
                        <a:solidFill>
                          <a:srgbClr val="003300"/>
                        </a:solidFill>
                        <a:latin typeface="+mn-lt"/>
                        <a:ea typeface="Calibri" pitchFamily="34" charset="0"/>
                        <a:cs typeface="Microsoft Uighu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200" b="1" dirty="0" smtClean="0">
                          <a:latin typeface="+mn-lt"/>
                          <a:ea typeface="Calibri"/>
                          <a:cs typeface="PT Bold Heading"/>
                        </a:rPr>
                        <a:t>83%</a:t>
                      </a:r>
                      <a:endParaRPr lang="ar-SA" sz="1200" b="1" dirty="0">
                        <a:latin typeface="+mn-lt"/>
                        <a:ea typeface="Calibri"/>
                        <a:cs typeface="PT Bold Heading"/>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200" b="1" dirty="0" smtClean="0">
                          <a:latin typeface="+mn-lt"/>
                          <a:ea typeface="Calibri"/>
                          <a:cs typeface="PT Bold Heading"/>
                        </a:rPr>
                        <a:t>7%</a:t>
                      </a:r>
                      <a:endParaRPr lang="ar-SA" sz="1200" b="1" dirty="0">
                        <a:latin typeface="+mn-lt"/>
                        <a:ea typeface="Calibri"/>
                        <a:cs typeface="PT Bold Heading"/>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200" b="1" dirty="0" smtClean="0">
                          <a:latin typeface="+mn-lt"/>
                          <a:ea typeface="Calibri"/>
                          <a:cs typeface="PT Bold Heading"/>
                        </a:rPr>
                        <a:t>10%</a:t>
                      </a:r>
                      <a:endParaRPr lang="ar-SA" sz="1200" b="1" dirty="0">
                        <a:latin typeface="+mn-lt"/>
                        <a:ea typeface="Calibri"/>
                        <a:cs typeface="PT Bold Heading"/>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9144">
                <a:tc>
                  <a:txBody>
                    <a:bodyPr/>
                    <a:lstStyle/>
                    <a:p>
                      <a:pPr algn="ctr" rtl="1">
                        <a:lnSpc>
                          <a:spcPct val="115000"/>
                        </a:lnSpc>
                        <a:spcAft>
                          <a:spcPts val="0"/>
                        </a:spcAft>
                      </a:pPr>
                      <a:r>
                        <a:rPr lang="en-US" sz="1200" b="1" dirty="0" smtClean="0">
                          <a:latin typeface="+mn-lt"/>
                          <a:ea typeface="Calibri"/>
                          <a:cs typeface="PT Bold Heading"/>
                        </a:rPr>
                        <a:t>5</a:t>
                      </a:r>
                      <a:endParaRPr lang="en-US" sz="1200" b="1" dirty="0">
                        <a:latin typeface="+mn-lt"/>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r>
                        <a:rPr lang="en-US" sz="1200" b="1" kern="1200" dirty="0" smtClean="0">
                          <a:solidFill>
                            <a:srgbClr val="003300"/>
                          </a:solidFill>
                          <a:latin typeface="+mn-lt"/>
                          <a:ea typeface="Calibri" pitchFamily="34" charset="0"/>
                          <a:cs typeface="Microsoft Uighur" pitchFamily="2" charset="-78"/>
                        </a:rPr>
                        <a:t>Do you like the beach to be created by the very nature of God?</a:t>
                      </a:r>
                      <a:endParaRPr lang="ar-SA" sz="1200" b="1" kern="1200" dirty="0">
                        <a:solidFill>
                          <a:srgbClr val="003300"/>
                        </a:solidFill>
                        <a:latin typeface="+mn-lt"/>
                        <a:ea typeface="Calibri" pitchFamily="34" charset="0"/>
                        <a:cs typeface="Microsoft Uighu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200" b="1" dirty="0" smtClean="0">
                          <a:latin typeface="+mn-lt"/>
                          <a:ea typeface="Calibri"/>
                          <a:cs typeface="PT Bold Heading"/>
                        </a:rPr>
                        <a:t>83%</a:t>
                      </a:r>
                      <a:endParaRPr lang="ar-SA" sz="1200" b="1" dirty="0">
                        <a:latin typeface="+mn-lt"/>
                        <a:ea typeface="Calibri"/>
                        <a:cs typeface="PT Bold Heading"/>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200" b="1" dirty="0" smtClean="0">
                          <a:latin typeface="+mn-lt"/>
                          <a:ea typeface="Calibri"/>
                          <a:cs typeface="PT Bold Heading"/>
                        </a:rPr>
                        <a:t>17%</a:t>
                      </a:r>
                      <a:endParaRPr lang="ar-SA" sz="1200" b="1" dirty="0">
                        <a:latin typeface="+mn-lt"/>
                        <a:ea typeface="Calibri"/>
                        <a:cs typeface="PT Bold Heading"/>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ar-SA" sz="1200" b="1" dirty="0">
                        <a:latin typeface="+mn-lt"/>
                        <a:ea typeface="Calibri"/>
                        <a:cs typeface="PT Bold Heading"/>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8715">
                <a:tc>
                  <a:txBody>
                    <a:bodyPr/>
                    <a:lstStyle/>
                    <a:p>
                      <a:pPr algn="ctr" rtl="1">
                        <a:lnSpc>
                          <a:spcPct val="115000"/>
                        </a:lnSpc>
                        <a:spcAft>
                          <a:spcPts val="0"/>
                        </a:spcAft>
                      </a:pPr>
                      <a:r>
                        <a:rPr lang="en-US" sz="1200" b="1" dirty="0" smtClean="0">
                          <a:latin typeface="+mn-lt"/>
                          <a:ea typeface="Calibri"/>
                          <a:cs typeface="PT Bold Heading"/>
                        </a:rPr>
                        <a:t>6</a:t>
                      </a:r>
                      <a:endParaRPr lang="en-US" sz="1200" b="1" dirty="0">
                        <a:latin typeface="+mn-lt"/>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r>
                        <a:rPr lang="en-US" sz="1200" b="1" kern="1200" dirty="0" smtClean="0">
                          <a:solidFill>
                            <a:srgbClr val="003300"/>
                          </a:solidFill>
                          <a:latin typeface="+mn-lt"/>
                          <a:ea typeface="Calibri" pitchFamily="34" charset="0"/>
                          <a:cs typeface="ae_Mashq"/>
                        </a:rPr>
                        <a:t>Do you support the beaches bridge  in order to the urban expansion and the establishment of housing schemes?</a:t>
                      </a:r>
                      <a:endParaRPr lang="ar-SA" sz="1200" b="1" kern="1200" dirty="0" smtClean="0">
                        <a:solidFill>
                          <a:srgbClr val="003300"/>
                        </a:solidFill>
                        <a:latin typeface="+mn-lt"/>
                        <a:ea typeface="Calibri" pitchFamily="34" charset="0"/>
                        <a:cs typeface="ae_Mashq"/>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200" b="1" dirty="0" smtClean="0">
                          <a:latin typeface="+mn-lt"/>
                          <a:ea typeface="Calibri"/>
                          <a:cs typeface="PT Bold Heading"/>
                        </a:rPr>
                        <a:t>11%</a:t>
                      </a:r>
                      <a:endParaRPr lang="ar-SA" sz="1200" b="1" dirty="0">
                        <a:latin typeface="+mn-lt"/>
                        <a:ea typeface="Calibri"/>
                        <a:cs typeface="PT Bold Heading"/>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200" b="1" dirty="0" smtClean="0">
                          <a:latin typeface="+mn-lt"/>
                          <a:ea typeface="Calibri"/>
                          <a:cs typeface="PT Bold Heading"/>
                        </a:rPr>
                        <a:t>83%</a:t>
                      </a:r>
                      <a:endParaRPr lang="ar-SA" sz="1200" b="1" dirty="0">
                        <a:latin typeface="+mn-lt"/>
                        <a:ea typeface="Calibri"/>
                        <a:cs typeface="PT Bold Heading"/>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200" b="1" dirty="0" smtClean="0">
                          <a:latin typeface="+mn-lt"/>
                          <a:ea typeface="Calibri"/>
                          <a:cs typeface="PT Bold Heading"/>
                        </a:rPr>
                        <a:t>7%</a:t>
                      </a:r>
                      <a:endParaRPr lang="ar-SA" sz="1200" b="1" dirty="0">
                        <a:latin typeface="+mn-lt"/>
                        <a:ea typeface="Calibri"/>
                        <a:cs typeface="PT Bold Heading"/>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4963">
                <a:tc>
                  <a:txBody>
                    <a:bodyPr/>
                    <a:lstStyle/>
                    <a:p>
                      <a:pPr algn="ctr" rtl="1">
                        <a:lnSpc>
                          <a:spcPct val="115000"/>
                        </a:lnSpc>
                        <a:spcAft>
                          <a:spcPts val="0"/>
                        </a:spcAft>
                      </a:pPr>
                      <a:r>
                        <a:rPr lang="en-US" sz="1200" b="1" dirty="0" smtClean="0">
                          <a:latin typeface="+mn-lt"/>
                          <a:ea typeface="Calibri"/>
                          <a:cs typeface="PT Bold Heading"/>
                        </a:rPr>
                        <a:t>7</a:t>
                      </a:r>
                      <a:endParaRPr lang="en-US" sz="1200" b="1" dirty="0">
                        <a:latin typeface="+mn-lt"/>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r>
                        <a:rPr lang="en-US" sz="1200" b="1" kern="1200" dirty="0" smtClean="0">
                          <a:solidFill>
                            <a:srgbClr val="003300"/>
                          </a:solidFill>
                          <a:latin typeface="+mn-lt"/>
                          <a:ea typeface="Calibri" pitchFamily="34" charset="0"/>
                          <a:cs typeface="ae_Mashq"/>
                        </a:rPr>
                        <a:t>Do you support the bridge to the beaches of development projects (roads - </a:t>
                      </a:r>
                      <a:r>
                        <a:rPr lang="en-US" sz="1200" b="1" kern="1200" dirty="0" err="1" smtClean="0">
                          <a:solidFill>
                            <a:srgbClr val="003300"/>
                          </a:solidFill>
                          <a:latin typeface="+mn-lt"/>
                          <a:ea typeface="Calibri" pitchFamily="34" charset="0"/>
                          <a:cs typeface="ae_Mashq"/>
                        </a:rPr>
                        <a:t>Corniche</a:t>
                      </a:r>
                      <a:r>
                        <a:rPr lang="en-US" sz="1200" b="1" kern="1200" dirty="0" smtClean="0">
                          <a:solidFill>
                            <a:srgbClr val="003300"/>
                          </a:solidFill>
                          <a:latin typeface="+mn-lt"/>
                          <a:ea typeface="Calibri" pitchFamily="34" charset="0"/>
                          <a:cs typeface="ae_Mashq"/>
                        </a:rPr>
                        <a:t> -bridges and bridges)?</a:t>
                      </a:r>
                      <a:endParaRPr lang="ar-SA" sz="1200" b="1" kern="1200" dirty="0" smtClean="0">
                        <a:solidFill>
                          <a:srgbClr val="003300"/>
                        </a:solidFill>
                        <a:latin typeface="+mn-lt"/>
                        <a:ea typeface="Calibri" pitchFamily="34" charset="0"/>
                        <a:cs typeface="ae_Mashq"/>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200" b="1" dirty="0" smtClean="0">
                          <a:latin typeface="+mn-lt"/>
                          <a:ea typeface="Calibri"/>
                          <a:cs typeface="PT Bold Heading"/>
                        </a:rPr>
                        <a:t>60%</a:t>
                      </a:r>
                      <a:endParaRPr lang="ar-SA" sz="1200" b="1" dirty="0">
                        <a:latin typeface="+mn-lt"/>
                        <a:ea typeface="Calibri"/>
                        <a:cs typeface="PT Bold Heading"/>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200" b="1" dirty="0" smtClean="0">
                          <a:latin typeface="+mn-lt"/>
                          <a:ea typeface="Calibri"/>
                          <a:cs typeface="PT Bold Heading"/>
                        </a:rPr>
                        <a:t>7%</a:t>
                      </a:r>
                      <a:endParaRPr lang="ar-SA" sz="1200" b="1" dirty="0">
                        <a:latin typeface="+mn-lt"/>
                        <a:ea typeface="Calibri"/>
                        <a:cs typeface="PT Bold Heading"/>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200" b="1" dirty="0" smtClean="0">
                          <a:latin typeface="+mn-lt"/>
                          <a:ea typeface="Calibri"/>
                          <a:cs typeface="PT Bold Heading"/>
                        </a:rPr>
                        <a:t>35%</a:t>
                      </a:r>
                      <a:endParaRPr lang="ar-SA" sz="1200" b="1" dirty="0">
                        <a:latin typeface="+mn-lt"/>
                        <a:ea typeface="Calibri"/>
                        <a:cs typeface="PT Bold Heading"/>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470">
                <a:tc>
                  <a:txBody>
                    <a:bodyPr/>
                    <a:lstStyle/>
                    <a:p>
                      <a:pPr algn="ctr" rtl="1">
                        <a:lnSpc>
                          <a:spcPct val="115000"/>
                        </a:lnSpc>
                        <a:spcAft>
                          <a:spcPts val="0"/>
                        </a:spcAft>
                      </a:pPr>
                      <a:r>
                        <a:rPr lang="en-US" sz="1200" b="1" dirty="0" smtClean="0">
                          <a:latin typeface="+mn-lt"/>
                          <a:ea typeface="Calibri"/>
                          <a:cs typeface="PT Bold Heading"/>
                        </a:rPr>
                        <a:t>8</a:t>
                      </a:r>
                      <a:endParaRPr lang="en-US" sz="1200" b="1" dirty="0">
                        <a:latin typeface="+mn-lt"/>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r>
                        <a:rPr lang="en-US" sz="1200" b="1" kern="1200" dirty="0" smtClean="0">
                          <a:solidFill>
                            <a:srgbClr val="003300"/>
                          </a:solidFill>
                          <a:latin typeface="+mn-lt"/>
                          <a:ea typeface="Calibri" pitchFamily="34" charset="0"/>
                          <a:cs typeface="Microsoft Uighur" pitchFamily="2" charset="-78"/>
                        </a:rPr>
                        <a:t>Do you suffer from high price of fish?</a:t>
                      </a:r>
                      <a:endParaRPr lang="ar-SA" sz="1200" b="1" kern="1200" dirty="0" smtClean="0">
                        <a:solidFill>
                          <a:srgbClr val="003300"/>
                        </a:solidFill>
                        <a:latin typeface="+mn-lt"/>
                        <a:ea typeface="Calibri" pitchFamily="34" charset="0"/>
                        <a:cs typeface="Microsoft Uighu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200" b="1" dirty="0" smtClean="0">
                          <a:latin typeface="+mn-lt"/>
                          <a:ea typeface="Calibri"/>
                          <a:cs typeface="PT Bold Heading"/>
                        </a:rPr>
                        <a:t>90%</a:t>
                      </a:r>
                      <a:endParaRPr lang="ar-SA" sz="1200" b="1" dirty="0">
                        <a:latin typeface="+mn-lt"/>
                        <a:ea typeface="Calibri"/>
                        <a:cs typeface="PT Bold Heading"/>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200" b="1" dirty="0" smtClean="0">
                          <a:latin typeface="+mn-lt"/>
                          <a:ea typeface="Calibri"/>
                          <a:cs typeface="PT Bold Heading"/>
                        </a:rPr>
                        <a:t>10%</a:t>
                      </a:r>
                      <a:endParaRPr lang="ar-SA" sz="1200" b="1" dirty="0">
                        <a:latin typeface="+mn-lt"/>
                        <a:ea typeface="Calibri"/>
                        <a:cs typeface="PT Bold Heading"/>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ar-SA" sz="1200" b="1" dirty="0">
                        <a:latin typeface="+mn-lt"/>
                        <a:ea typeface="Calibri"/>
                        <a:cs typeface="PT Bold Heading"/>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511">
                <a:tc>
                  <a:txBody>
                    <a:bodyPr/>
                    <a:lstStyle/>
                    <a:p>
                      <a:pPr algn="ctr" rtl="1">
                        <a:lnSpc>
                          <a:spcPct val="115000"/>
                        </a:lnSpc>
                        <a:spcAft>
                          <a:spcPts val="0"/>
                        </a:spcAft>
                      </a:pPr>
                      <a:r>
                        <a:rPr lang="en-US" sz="1200" b="1" dirty="0">
                          <a:latin typeface="+mn-lt"/>
                          <a:ea typeface="Calibri"/>
                          <a:cs typeface="PT Bold Heading"/>
                        </a:rPr>
                        <a:t>9</a:t>
                      </a:r>
                      <a:endParaRPr lang="en-US" sz="1200" b="1" dirty="0">
                        <a:latin typeface="+mn-lt"/>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r>
                        <a:rPr lang="en-US" sz="1200" b="1" kern="1200" dirty="0" smtClean="0">
                          <a:solidFill>
                            <a:srgbClr val="003300"/>
                          </a:solidFill>
                          <a:latin typeface="+mn-lt"/>
                          <a:ea typeface="Calibri" pitchFamily="34" charset="0"/>
                          <a:cs typeface="Microsoft Uighur" pitchFamily="2" charset="-78"/>
                        </a:rPr>
                        <a:t>Do you suffer from high prices of shrimp?</a:t>
                      </a:r>
                      <a:endParaRPr lang="ar-SA" sz="1200" b="1" kern="1200" dirty="0" smtClean="0">
                        <a:solidFill>
                          <a:srgbClr val="003300"/>
                        </a:solidFill>
                        <a:latin typeface="+mn-lt"/>
                        <a:ea typeface="Calibri" pitchFamily="34" charset="0"/>
                        <a:cs typeface="Microsoft Uighu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200" b="1" dirty="0" smtClean="0">
                          <a:latin typeface="+mn-lt"/>
                          <a:ea typeface="Calibri"/>
                          <a:cs typeface="PT Bold Heading"/>
                        </a:rPr>
                        <a:t>90%</a:t>
                      </a:r>
                      <a:endParaRPr lang="ar-SA" sz="1200" b="1" dirty="0">
                        <a:latin typeface="+mn-lt"/>
                        <a:ea typeface="Calibri"/>
                        <a:cs typeface="PT Bold Heading"/>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200" b="1" dirty="0" smtClean="0">
                          <a:latin typeface="+mn-lt"/>
                          <a:ea typeface="Calibri"/>
                          <a:cs typeface="PT Bold Heading"/>
                        </a:rPr>
                        <a:t>10%</a:t>
                      </a:r>
                      <a:endParaRPr lang="ar-SA" sz="1200" b="1" dirty="0">
                        <a:latin typeface="+mn-lt"/>
                        <a:ea typeface="Calibri"/>
                        <a:cs typeface="PT Bold Heading"/>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ar-SA" sz="1200" b="1" dirty="0">
                        <a:latin typeface="+mn-lt"/>
                        <a:ea typeface="Calibri"/>
                        <a:cs typeface="PT Bold Heading"/>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2769" name="Rectangle 1"/>
          <p:cNvSpPr>
            <a:spLocks noChangeArrowheads="1"/>
          </p:cNvSpPr>
          <p:nvPr/>
        </p:nvSpPr>
        <p:spPr bwMode="auto">
          <a:xfrm>
            <a:off x="1367574" y="744960"/>
            <a:ext cx="6000792"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600" b="1" dirty="0" smtClean="0">
                <a:solidFill>
                  <a:srgbClr val="003300"/>
                </a:solidFill>
                <a:latin typeface="+mn-lt"/>
                <a:ea typeface="Microsoft JhengHei" pitchFamily="34" charset="-120"/>
                <a:cs typeface="Microsoft Uighur" pitchFamily="2" charset="-78"/>
              </a:rPr>
              <a:t>Dear brother, this questionnaire will help us after God in the task of our research on (the extinction of mangrove plant from the shores of the eastern region) is simply a step in the search index does not entail you when you participate in any responsibility</a:t>
            </a:r>
          </a:p>
          <a:p>
            <a:r>
              <a:rPr lang="en-US" sz="1600" b="1" dirty="0" smtClean="0">
                <a:solidFill>
                  <a:srgbClr val="003300"/>
                </a:solidFill>
                <a:latin typeface="+mn-lt"/>
                <a:ea typeface="Microsoft JhengHei" pitchFamily="34" charset="-120"/>
                <a:cs typeface="Microsoft Uighur" pitchFamily="2" charset="-78"/>
              </a:rPr>
              <a:t>Name:</a:t>
            </a:r>
            <a:br>
              <a:rPr lang="en-US" sz="1600" b="1" dirty="0" smtClean="0">
                <a:solidFill>
                  <a:srgbClr val="003300"/>
                </a:solidFill>
                <a:latin typeface="+mn-lt"/>
                <a:ea typeface="Microsoft JhengHei" pitchFamily="34" charset="-120"/>
                <a:cs typeface="Microsoft Uighur" pitchFamily="2" charset="-78"/>
              </a:rPr>
            </a:br>
            <a:r>
              <a:rPr lang="en-US" sz="1600" b="1" dirty="0" smtClean="0">
                <a:solidFill>
                  <a:srgbClr val="003300"/>
                </a:solidFill>
                <a:latin typeface="+mn-lt"/>
                <a:ea typeface="Microsoft JhengHei" pitchFamily="34" charset="-120"/>
                <a:cs typeface="Microsoft Uighur" pitchFamily="2" charset="-78"/>
              </a:rPr>
              <a:t>Profession</a:t>
            </a:r>
            <a:br>
              <a:rPr lang="en-US" sz="1600" b="1" dirty="0" smtClean="0">
                <a:solidFill>
                  <a:srgbClr val="003300"/>
                </a:solidFill>
                <a:latin typeface="+mn-lt"/>
                <a:ea typeface="Microsoft JhengHei" pitchFamily="34" charset="-120"/>
                <a:cs typeface="Microsoft Uighur" pitchFamily="2" charset="-78"/>
              </a:rPr>
            </a:br>
            <a:r>
              <a:rPr lang="en-US" sz="1600" b="1" dirty="0" smtClean="0">
                <a:solidFill>
                  <a:srgbClr val="003300"/>
                </a:solidFill>
                <a:latin typeface="+mn-lt"/>
                <a:ea typeface="Microsoft JhengHei" pitchFamily="34" charset="-120"/>
                <a:cs typeface="Microsoft Uighur" pitchFamily="2" charset="-78"/>
              </a:rPr>
              <a:t>Title (region):</a:t>
            </a:r>
            <a:br>
              <a:rPr lang="en-US" sz="1600" b="1" dirty="0" smtClean="0">
                <a:solidFill>
                  <a:srgbClr val="003300"/>
                </a:solidFill>
                <a:latin typeface="+mn-lt"/>
                <a:ea typeface="Microsoft JhengHei" pitchFamily="34" charset="-120"/>
                <a:cs typeface="Microsoft Uighur" pitchFamily="2" charset="-78"/>
              </a:rPr>
            </a:br>
            <a:r>
              <a:rPr lang="en-US" sz="1600" b="1" dirty="0" smtClean="0">
                <a:solidFill>
                  <a:srgbClr val="003300"/>
                </a:solidFill>
                <a:latin typeface="+mn-lt"/>
                <a:ea typeface="Microsoft JhengHei" pitchFamily="34" charset="-120"/>
                <a:cs typeface="Microsoft Uighur" pitchFamily="2" charset="-78"/>
              </a:rPr>
              <a:t>Means of communication:</a:t>
            </a:r>
            <a:br>
              <a:rPr lang="en-US" sz="1600" b="1" dirty="0" smtClean="0">
                <a:solidFill>
                  <a:srgbClr val="003300"/>
                </a:solidFill>
                <a:latin typeface="+mn-lt"/>
                <a:ea typeface="Microsoft JhengHei" pitchFamily="34" charset="-120"/>
                <a:cs typeface="Microsoft Uighur" pitchFamily="2" charset="-78"/>
              </a:rPr>
            </a:br>
            <a:r>
              <a:rPr lang="en-US" sz="1600" b="1" dirty="0" smtClean="0">
                <a:solidFill>
                  <a:srgbClr val="003300"/>
                </a:solidFill>
                <a:latin typeface="+mn-lt"/>
                <a:ea typeface="Microsoft JhengHei" pitchFamily="34" charset="-120"/>
                <a:cs typeface="Microsoft Uighur" pitchFamily="2" charset="-78"/>
              </a:rPr>
              <a:t>E-mail: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n-lt"/>
              <a:cs typeface="Arial" pitchFamily="34" charset="0"/>
            </a:endParaRPr>
          </a:p>
        </p:txBody>
      </p:sp>
      <p:sp>
        <p:nvSpPr>
          <p:cNvPr id="7" name="عنصر نائب لرقم الشريحة 6"/>
          <p:cNvSpPr>
            <a:spLocks noGrp="1"/>
          </p:cNvSpPr>
          <p:nvPr>
            <p:ph type="sldNum" sz="quarter" idx="12"/>
          </p:nvPr>
        </p:nvSpPr>
        <p:spPr>
          <a:xfrm>
            <a:off x="6715140" y="6492875"/>
            <a:ext cx="2133600" cy="365125"/>
          </a:xfrm>
        </p:spPr>
        <p:txBody>
          <a:bodyPr/>
          <a:lstStyle/>
          <a:p>
            <a:pPr>
              <a:defRPr/>
            </a:pPr>
            <a:fld id="{10AA14C9-6FFF-4774-85BB-ED8E785D5CDA}" type="slidenum">
              <a:rPr lang="fr-CA" smtClean="0"/>
              <a:pPr>
                <a:defRPr/>
              </a:pPr>
              <a:t>22</a:t>
            </a:fld>
            <a:endParaRPr lang="fr-CA"/>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endParaRPr lang="ar-SA" dirty="0" smtClean="0"/>
          </a:p>
        </p:txBody>
      </p:sp>
      <p:graphicFrame>
        <p:nvGraphicFramePr>
          <p:cNvPr id="5" name="Table 4"/>
          <p:cNvGraphicFramePr>
            <a:graphicFrameLocks noGrp="1"/>
          </p:cNvGraphicFramePr>
          <p:nvPr>
            <p:extLst>
              <p:ext uri="{D42A27DB-BD31-4B8C-83A1-F6EECF244321}">
                <p14:modId xmlns:p14="http://schemas.microsoft.com/office/powerpoint/2010/main" val="1417726316"/>
              </p:ext>
            </p:extLst>
          </p:nvPr>
        </p:nvGraphicFramePr>
        <p:xfrm>
          <a:off x="0" y="0"/>
          <a:ext cx="9067800" cy="6814496"/>
        </p:xfrm>
        <a:graphic>
          <a:graphicData uri="http://schemas.openxmlformats.org/drawingml/2006/table">
            <a:tbl>
              <a:tblPr firstRow="1" bandRow="1">
                <a:tableStyleId>{5C22544A-7EE6-4342-B048-85BDC9FD1C3A}</a:tableStyleId>
              </a:tblPr>
              <a:tblGrid>
                <a:gridCol w="5029201"/>
                <a:gridCol w="4038599"/>
              </a:tblGrid>
              <a:tr h="260648">
                <a:tc>
                  <a:txBody>
                    <a:bodyPr/>
                    <a:lstStyle/>
                    <a:p>
                      <a:pPr algn="l" rtl="0"/>
                      <a:r>
                        <a:rPr lang="af-ZA" sz="1400" b="1" i="0" kern="1200" dirty="0" smtClean="0">
                          <a:solidFill>
                            <a:schemeClr val="lt1"/>
                          </a:solidFill>
                          <a:latin typeface="+mn-lt"/>
                          <a:ea typeface="+mn-ea"/>
                          <a:cs typeface="+mn-cs"/>
                        </a:rPr>
                        <a:t>Results of the referendum</a:t>
                      </a:r>
                      <a:endParaRPr lang="ar-SA" sz="1400" b="1" dirty="0" smtClean="0">
                        <a:latin typeface="+mn-lt"/>
                      </a:endParaRPr>
                    </a:p>
                  </a:txBody>
                  <a:tcPr marT="45718" marB="45718"/>
                </a:tc>
                <a:tc>
                  <a:txBody>
                    <a:bodyPr/>
                    <a:lstStyle/>
                    <a:p>
                      <a:pPr algn="l" rtl="0"/>
                      <a:r>
                        <a:rPr lang="en-US" sz="1400" b="1" i="0" kern="1200" dirty="0" smtClean="0">
                          <a:solidFill>
                            <a:schemeClr val="lt1"/>
                          </a:solidFill>
                          <a:latin typeface="+mn-lt"/>
                          <a:ea typeface="+mn-ea"/>
                          <a:cs typeface="+mn-cs"/>
                        </a:rPr>
                        <a:t>Questions that have been put forward</a:t>
                      </a:r>
                      <a:endParaRPr lang="ar-SA" sz="1400" b="1" dirty="0" smtClean="0">
                        <a:latin typeface="+mn-lt"/>
                      </a:endParaRPr>
                    </a:p>
                  </a:txBody>
                  <a:tcPr marT="45718" marB="45718"/>
                </a:tc>
              </a:tr>
              <a:tr h="274364">
                <a:tc>
                  <a:txBody>
                    <a:bodyPr/>
                    <a:lstStyle/>
                    <a:p>
                      <a:pPr algn="l" rtl="0"/>
                      <a:r>
                        <a:rPr lang="en-US" sz="1400" b="1" kern="1200" dirty="0" smtClean="0">
                          <a:solidFill>
                            <a:srgbClr val="003300"/>
                          </a:solidFill>
                          <a:latin typeface="+mn-lt"/>
                          <a:ea typeface="Calibri" pitchFamily="34" charset="0"/>
                          <a:cs typeface="Microsoft Uighur" pitchFamily="2" charset="-78"/>
                        </a:rPr>
                        <a:t>Yes, only 42% know it, while 58% do not know</a:t>
                      </a:r>
                    </a:p>
                  </a:txBody>
                  <a:tcPr marT="45718" marB="4571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rPr>
                        <a:t>1-</a:t>
                      </a:r>
                      <a:r>
                        <a:rPr lang="en-US" sz="1400" b="1" kern="1200" dirty="0" smtClean="0">
                          <a:solidFill>
                            <a:srgbClr val="003300"/>
                          </a:solidFill>
                          <a:latin typeface="+mn-lt"/>
                          <a:ea typeface="Calibri" pitchFamily="34" charset="0"/>
                          <a:cs typeface="Microsoft Uighur" pitchFamily="2" charset="-78"/>
                        </a:rPr>
                        <a:t>Do you know the mangrove plant?</a:t>
                      </a:r>
                      <a:endParaRPr lang="ar-SA" sz="1400" b="1" kern="1200" dirty="0" smtClean="0">
                        <a:solidFill>
                          <a:srgbClr val="003300"/>
                        </a:solidFill>
                        <a:latin typeface="+mn-lt"/>
                        <a:ea typeface="Calibri" pitchFamily="34" charset="0"/>
                        <a:cs typeface="Microsoft Uighur" pitchFamily="2" charset="-78"/>
                      </a:endParaRPr>
                    </a:p>
                  </a:txBody>
                  <a:tcPr marT="45718" marB="45718"/>
                </a:tc>
              </a:tr>
              <a:tr h="432048">
                <a:tc>
                  <a:txBody>
                    <a:bodyPr/>
                    <a:lstStyle/>
                    <a:p>
                      <a:pPr algn="l" rtl="0"/>
                      <a:r>
                        <a:rPr lang="en-US" sz="1400" b="1" kern="1200" dirty="0" smtClean="0">
                          <a:solidFill>
                            <a:srgbClr val="003300"/>
                          </a:solidFill>
                          <a:latin typeface="+mn-lt"/>
                          <a:ea typeface="Calibri" pitchFamily="34" charset="0"/>
                          <a:cs typeface="Microsoft Uighur" pitchFamily="2" charset="-78"/>
                        </a:rPr>
                        <a:t/>
                      </a:r>
                      <a:br>
                        <a:rPr lang="en-US" sz="1400" b="1" kern="1200" dirty="0" smtClean="0">
                          <a:solidFill>
                            <a:srgbClr val="003300"/>
                          </a:solidFill>
                          <a:latin typeface="+mn-lt"/>
                          <a:ea typeface="Calibri" pitchFamily="34" charset="0"/>
                          <a:cs typeface="Microsoft Uighur" pitchFamily="2" charset="-78"/>
                        </a:rPr>
                      </a:br>
                      <a:r>
                        <a:rPr lang="en-US" sz="1400" b="1" kern="1200" dirty="0" smtClean="0">
                          <a:solidFill>
                            <a:srgbClr val="003300"/>
                          </a:solidFill>
                          <a:latin typeface="+mn-lt"/>
                          <a:ea typeface="Calibri" pitchFamily="34" charset="0"/>
                          <a:cs typeface="Microsoft Uighur" pitchFamily="2" charset="-78"/>
                        </a:rPr>
                        <a:t>22% Yes fishing fish while 78% do not fishing fish</a:t>
                      </a:r>
                      <a:endParaRPr lang="ar-SA" sz="1400" b="1" kern="1200" dirty="0" smtClean="0">
                        <a:solidFill>
                          <a:srgbClr val="003300"/>
                        </a:solidFill>
                        <a:latin typeface="+mn-lt"/>
                        <a:ea typeface="Calibri" pitchFamily="34" charset="0"/>
                        <a:cs typeface="Microsoft Uighur" pitchFamily="2" charset="-78"/>
                      </a:endParaRPr>
                    </a:p>
                  </a:txBody>
                  <a:tcPr marT="45718" marB="4571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ar-SA" sz="1400" b="1" kern="1200" dirty="0" smtClean="0">
                        <a:solidFill>
                          <a:srgbClr val="003300"/>
                        </a:solidFill>
                        <a:latin typeface="+mn-lt"/>
                        <a:ea typeface="Calibri" pitchFamily="34" charset="0"/>
                        <a:cs typeface="Microsoft Uighur" pitchFamily="2" charset="-7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rPr>
                        <a:t>2-</a:t>
                      </a:r>
                      <a:r>
                        <a:rPr lang="en-US" sz="1400" b="1" kern="1200" dirty="0" smtClean="0">
                          <a:solidFill>
                            <a:srgbClr val="003300"/>
                          </a:solidFill>
                          <a:latin typeface="+mn-lt"/>
                          <a:ea typeface="Calibri" pitchFamily="34" charset="0"/>
                          <a:cs typeface="Microsoft Uighur" pitchFamily="2" charset="-78"/>
                        </a:rPr>
                        <a:t>Do you practice the profession of  fishing?</a:t>
                      </a:r>
                      <a:endParaRPr lang="ar-SA" sz="1400" b="1" kern="1200" dirty="0" smtClean="0">
                        <a:solidFill>
                          <a:srgbClr val="003300"/>
                        </a:solidFill>
                        <a:latin typeface="+mn-lt"/>
                        <a:ea typeface="Calibri" pitchFamily="34" charset="0"/>
                        <a:cs typeface="Microsoft Uighur" pitchFamily="2" charset="-78"/>
                      </a:endParaRPr>
                    </a:p>
                  </a:txBody>
                  <a:tcPr marT="45718" marB="45718"/>
                </a:tc>
              </a:tr>
              <a:tr h="432048">
                <a:tc>
                  <a:txBody>
                    <a:bodyPr/>
                    <a:lstStyle/>
                    <a:p>
                      <a:pPr algn="l" rtl="0"/>
                      <a:r>
                        <a:rPr lang="en-US" sz="1400" b="1" kern="1200" dirty="0" smtClean="0">
                          <a:solidFill>
                            <a:srgbClr val="003300"/>
                          </a:solidFill>
                          <a:latin typeface="+mn-lt"/>
                          <a:ea typeface="Calibri" pitchFamily="34" charset="0"/>
                          <a:cs typeface="Microsoft Uighur" pitchFamily="2" charset="-78"/>
                        </a:rPr>
                        <a:t>3% do not know, while 20% did not say no, while 77% confirmed that the fish I said about the former and</a:t>
                      </a:r>
                      <a:endParaRPr lang="ar-SA" sz="1400" b="1" kern="1200" dirty="0" smtClean="0">
                        <a:solidFill>
                          <a:srgbClr val="003300"/>
                        </a:solidFill>
                        <a:latin typeface="+mn-lt"/>
                        <a:ea typeface="Calibri" pitchFamily="34" charset="0"/>
                        <a:cs typeface="Microsoft Uighur" pitchFamily="2" charset="-78"/>
                      </a:endParaRPr>
                    </a:p>
                  </a:txBody>
                  <a:tcPr marT="45718" marB="45718"/>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400" b="1" dirty="0" smtClean="0">
                          <a:latin typeface="+mn-lt"/>
                        </a:rPr>
                        <a:t>3-</a:t>
                      </a:r>
                      <a:r>
                        <a:rPr lang="en-US" sz="1400" b="1" kern="1200" dirty="0" smtClean="0">
                          <a:solidFill>
                            <a:srgbClr val="003300"/>
                          </a:solidFill>
                          <a:latin typeface="+mn-lt"/>
                          <a:ea typeface="Calibri" pitchFamily="34" charset="0"/>
                          <a:cs typeface="Microsoft Uighur" pitchFamily="2" charset="-78"/>
                        </a:rPr>
                        <a:t>Are fisheries decreased in the recent period?</a:t>
                      </a:r>
                    </a:p>
                  </a:txBody>
                  <a:tcPr marT="45718" marB="45718"/>
                </a:tc>
              </a:tr>
              <a:tr h="6884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rgbClr val="003300"/>
                          </a:solidFill>
                          <a:latin typeface="+mn-lt"/>
                          <a:ea typeface="Calibri" pitchFamily="34" charset="0"/>
                          <a:cs typeface="Microsoft Uighur" pitchFamily="2" charset="-78"/>
                        </a:rPr>
                        <a:t>Confirmed that 83% less than in the past where the eastern region  was one of  the regions of  the most availability of shrimp in  the world, While 10% found no difference from the past, while 7%do not know</a:t>
                      </a:r>
                      <a:endParaRPr lang="ar-SA" sz="1400" b="1" kern="1200" dirty="0" smtClean="0">
                        <a:solidFill>
                          <a:srgbClr val="003300"/>
                        </a:solidFill>
                        <a:latin typeface="+mn-lt"/>
                        <a:ea typeface="Calibri" pitchFamily="34" charset="0"/>
                        <a:cs typeface="Microsoft Uighur" pitchFamily="2" charset="-78"/>
                      </a:endParaRPr>
                    </a:p>
                  </a:txBody>
                  <a:tcPr marT="45718" marB="45718"/>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400" b="1" dirty="0" smtClean="0">
                          <a:latin typeface="+mn-lt"/>
                        </a:rPr>
                        <a:t>4-</a:t>
                      </a:r>
                      <a:r>
                        <a:rPr lang="en-US" sz="1400" b="1" kern="1200" dirty="0" smtClean="0">
                          <a:solidFill>
                            <a:srgbClr val="003300"/>
                          </a:solidFill>
                          <a:latin typeface="+mn-lt"/>
                          <a:ea typeface="Calibri" pitchFamily="34" charset="0"/>
                          <a:cs typeface="Microsoft Uighur" pitchFamily="2" charset="-78"/>
                        </a:rPr>
                        <a:t>Did shrimp less than in the past?</a:t>
                      </a:r>
                    </a:p>
                  </a:txBody>
                  <a:tcPr marT="45718" marB="45718"/>
                </a:tc>
              </a:tr>
              <a:tr h="7490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rgbClr val="003300"/>
                          </a:solidFill>
                          <a:latin typeface="+mn-lt"/>
                          <a:ea typeface="Calibri" pitchFamily="34" charset="0"/>
                          <a:cs typeface="Microsoft Uighur" pitchFamily="2" charset="-78"/>
                        </a:rPr>
                        <a:t>83% yes, while 17% do not like. This confirms that the nature and the human instinct shore like human nature and try to maintain and benefit from them without damaging it</a:t>
                      </a:r>
                      <a:endParaRPr lang="ar-SA" sz="1400" b="1" kern="1200" dirty="0" smtClean="0">
                        <a:solidFill>
                          <a:srgbClr val="003300"/>
                        </a:solidFill>
                        <a:latin typeface="+mn-lt"/>
                        <a:ea typeface="Calibri" pitchFamily="34" charset="0"/>
                        <a:cs typeface="Microsoft Uighur" pitchFamily="2" charset="-78"/>
                      </a:endParaRPr>
                    </a:p>
                  </a:txBody>
                  <a:tcPr marT="45718" marB="4571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rPr>
                        <a:t>5-</a:t>
                      </a:r>
                      <a:r>
                        <a:rPr lang="en-US" sz="1400" b="1" kern="1200" dirty="0" smtClean="0">
                          <a:solidFill>
                            <a:srgbClr val="003300"/>
                          </a:solidFill>
                          <a:latin typeface="+mn-lt"/>
                          <a:ea typeface="Calibri" pitchFamily="34" charset="0"/>
                          <a:cs typeface="Microsoft Uighur" pitchFamily="2" charset="-78"/>
                        </a:rPr>
                        <a:t>Do you like the beach to be created by the very nature of God?</a:t>
                      </a:r>
                      <a:endParaRPr lang="ar-SA" sz="1400" b="1" kern="1200" dirty="0" smtClean="0">
                        <a:solidFill>
                          <a:srgbClr val="003300"/>
                        </a:solidFill>
                        <a:latin typeface="+mn-lt"/>
                        <a:ea typeface="Calibri" pitchFamily="34" charset="0"/>
                        <a:cs typeface="Microsoft Uighur" pitchFamily="2" charset="-78"/>
                      </a:endParaRPr>
                    </a:p>
                  </a:txBody>
                  <a:tcPr marT="45718" marB="45718"/>
                </a:tc>
              </a:tr>
              <a:tr h="648072">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400" b="1" kern="1200" dirty="0" smtClean="0">
                          <a:solidFill>
                            <a:srgbClr val="003300"/>
                          </a:solidFill>
                          <a:latin typeface="+mn-lt"/>
                          <a:ea typeface="Calibri" pitchFamily="34" charset="0"/>
                          <a:cs typeface="Microsoft Uighur" pitchFamily="2" charset="-78"/>
                        </a:rPr>
                        <a:t>83% do not support it while 11% support it and 7% did not know anything about the subject</a:t>
                      </a:r>
                      <a:br>
                        <a:rPr lang="en-US" sz="1400" b="1" kern="1200" dirty="0" smtClean="0">
                          <a:solidFill>
                            <a:srgbClr val="003300"/>
                          </a:solidFill>
                          <a:latin typeface="+mn-lt"/>
                          <a:ea typeface="Calibri" pitchFamily="34" charset="0"/>
                          <a:cs typeface="Microsoft Uighur" pitchFamily="2" charset="-78"/>
                        </a:rPr>
                      </a:br>
                      <a:r>
                        <a:rPr lang="en-US" sz="1400" b="1" kern="1200" dirty="0" smtClean="0">
                          <a:solidFill>
                            <a:srgbClr val="003300"/>
                          </a:solidFill>
                          <a:latin typeface="+mn-lt"/>
                          <a:ea typeface="Calibri" pitchFamily="34" charset="0"/>
                          <a:cs typeface="Microsoft Uighur" pitchFamily="2" charset="-78"/>
                        </a:rPr>
                        <a:t>This confirms that the reclamation and dredging of the most important factors in the extinction of mangrove plant and that everyone did not support it</a:t>
                      </a:r>
                      <a:endParaRPr lang="ar-SA" sz="1400" b="1" kern="1200" dirty="0" smtClean="0">
                        <a:solidFill>
                          <a:srgbClr val="003300"/>
                        </a:solidFill>
                        <a:latin typeface="+mn-lt"/>
                        <a:ea typeface="Calibri" pitchFamily="34" charset="0"/>
                        <a:cs typeface="Microsoft Uighur" pitchFamily="2" charset="-78"/>
                      </a:endParaRPr>
                    </a:p>
                  </a:txBody>
                  <a:tcPr marT="45718" marB="4571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rPr>
                        <a:t>6-</a:t>
                      </a:r>
                      <a:r>
                        <a:rPr lang="en-US" sz="1400" b="1" kern="1200" dirty="0" smtClean="0">
                          <a:solidFill>
                            <a:srgbClr val="003300"/>
                          </a:solidFill>
                          <a:latin typeface="+mn-lt"/>
                          <a:ea typeface="Calibri" pitchFamily="34" charset="0"/>
                          <a:cs typeface="Microsoft Uighur" pitchFamily="2" charset="-78"/>
                        </a:rPr>
                        <a:t>Do you support the beaches bridge  in order to the urban expansion and the establishment of housing schemes?</a:t>
                      </a:r>
                    </a:p>
                  </a:txBody>
                  <a:tcPr marT="45718" marB="45718"/>
                </a:tc>
              </a:tr>
              <a:tr h="423276">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400" b="1" kern="1200" dirty="0" smtClean="0">
                          <a:solidFill>
                            <a:srgbClr val="003300"/>
                          </a:solidFill>
                          <a:latin typeface="+mn-lt"/>
                          <a:ea typeface="Calibri" pitchFamily="34" charset="0"/>
                          <a:cs typeface="Microsoft Uighur" pitchFamily="2" charset="-78"/>
                        </a:rPr>
                        <a:t>60% do not support it while 35% do not mind to have, while 5% do not know.  The answer to this question confirms the community's rejection of the bridge, even for projects and they assert that the development of alternatives and finding another solutions</a:t>
                      </a:r>
                      <a:endParaRPr lang="ar-SA" sz="1400" b="1" kern="1200" dirty="0" smtClean="0">
                        <a:solidFill>
                          <a:srgbClr val="003300"/>
                        </a:solidFill>
                        <a:latin typeface="+mn-lt"/>
                        <a:ea typeface="Calibri" pitchFamily="34" charset="0"/>
                        <a:cs typeface="Microsoft Uighur" pitchFamily="2" charset="-78"/>
                      </a:endParaRPr>
                    </a:p>
                  </a:txBody>
                  <a:tcPr marT="45718" marB="45718"/>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400" b="1" dirty="0" smtClean="0">
                          <a:latin typeface="+mn-lt"/>
                        </a:rPr>
                        <a:t>7-</a:t>
                      </a:r>
                      <a:r>
                        <a:rPr lang="en-US" sz="1400" b="1" kern="1200" dirty="0" smtClean="0">
                          <a:solidFill>
                            <a:srgbClr val="003300"/>
                          </a:solidFill>
                          <a:latin typeface="+mn-lt"/>
                          <a:ea typeface="Calibri" pitchFamily="34" charset="0"/>
                          <a:cs typeface="Microsoft Uighur" pitchFamily="2" charset="-78"/>
                        </a:rPr>
                        <a:t>Do you support the bridge to the beaches of development projects (roads - </a:t>
                      </a:r>
                      <a:r>
                        <a:rPr lang="en-US" sz="1400" b="1" kern="1200" dirty="0" err="1" smtClean="0">
                          <a:solidFill>
                            <a:srgbClr val="003300"/>
                          </a:solidFill>
                          <a:latin typeface="+mn-lt"/>
                          <a:ea typeface="Calibri" pitchFamily="34" charset="0"/>
                          <a:cs typeface="Microsoft Uighur" pitchFamily="2" charset="-78"/>
                        </a:rPr>
                        <a:t>Corniche</a:t>
                      </a:r>
                      <a:r>
                        <a:rPr lang="en-US" sz="1400" b="1" kern="1200" dirty="0" smtClean="0">
                          <a:solidFill>
                            <a:srgbClr val="003300"/>
                          </a:solidFill>
                          <a:latin typeface="+mn-lt"/>
                          <a:ea typeface="Calibri" pitchFamily="34" charset="0"/>
                          <a:cs typeface="Microsoft Uighur" pitchFamily="2" charset="-78"/>
                        </a:rPr>
                        <a:t> -bridges and bridges)?</a:t>
                      </a:r>
                      <a:endParaRPr lang="ar-SA" sz="1400" b="1" kern="1200" dirty="0" smtClean="0">
                        <a:solidFill>
                          <a:srgbClr val="003300"/>
                        </a:solidFill>
                        <a:latin typeface="+mn-lt"/>
                        <a:ea typeface="Calibri" pitchFamily="34" charset="0"/>
                        <a:cs typeface="Microsoft Uighur" pitchFamily="2" charset="-78"/>
                      </a:endParaRPr>
                    </a:p>
                  </a:txBody>
                  <a:tcPr marT="45718" marB="45718"/>
                </a:tc>
              </a:tr>
              <a:tr h="423276">
                <a:tc rowSpan="2">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400" b="1" kern="1200" dirty="0" smtClean="0">
                          <a:solidFill>
                            <a:srgbClr val="003300"/>
                          </a:solidFill>
                          <a:latin typeface="+mn-lt"/>
                          <a:ea typeface="Calibri" pitchFamily="34" charset="0"/>
                          <a:cs typeface="Microsoft Uighur" pitchFamily="2" charset="-78"/>
                        </a:rPr>
                        <a:t>More than 90% said they suffer from high prices, while less than 10% do not suffer and this confirms the difference between the previous and the current time in a few fish and shrimp in the eastern region and thus the high prices of fish and shrimp are large and clear from the past</a:t>
                      </a:r>
                      <a:endParaRPr lang="en-US" sz="1400" b="1" dirty="0" smtClean="0">
                        <a:latin typeface="+mn-lt"/>
                      </a:endParaRPr>
                    </a:p>
                  </a:txBody>
                  <a:tcPr marT="45718" marB="45718"/>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400" b="1" dirty="0" smtClean="0">
                          <a:latin typeface="+mn-lt"/>
                        </a:rPr>
                        <a:t>8-</a:t>
                      </a:r>
                      <a:r>
                        <a:rPr lang="en-US" sz="1400" b="1" kern="1200" dirty="0" smtClean="0">
                          <a:solidFill>
                            <a:srgbClr val="003300"/>
                          </a:solidFill>
                          <a:latin typeface="+mn-lt"/>
                          <a:ea typeface="Calibri" pitchFamily="34" charset="0"/>
                          <a:cs typeface="Microsoft Uighur" pitchFamily="2" charset="-78"/>
                        </a:rPr>
                        <a:t>Do you suffer from high price of fish?</a:t>
                      </a:r>
                      <a:endParaRPr lang="en-US" sz="1400" b="1" dirty="0" smtClean="0">
                        <a:latin typeface="+mn-lt"/>
                      </a:endParaRPr>
                    </a:p>
                  </a:txBody>
                  <a:tcPr marT="45718" marB="45718"/>
                </a:tc>
              </a:tr>
              <a:tr h="423276">
                <a:tc vMerge="1">
                  <a:txBody>
                    <a:bodyPr/>
                    <a:lstStyle/>
                    <a:p>
                      <a:endParaRPr lang="en-US" sz="1200" dirty="0">
                        <a:latin typeface="+mn-lt"/>
                      </a:endParaRPr>
                    </a:p>
                  </a:txBody>
                  <a:tcPr marT="45718" marB="45718"/>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400" b="1" dirty="0" smtClean="0">
                          <a:latin typeface="+mn-lt"/>
                        </a:rPr>
                        <a:t>9-</a:t>
                      </a:r>
                      <a:r>
                        <a:rPr lang="en-US" sz="1400" b="1" kern="1200" dirty="0" smtClean="0">
                          <a:solidFill>
                            <a:srgbClr val="003300"/>
                          </a:solidFill>
                          <a:latin typeface="+mn-lt"/>
                          <a:ea typeface="Calibri" pitchFamily="34" charset="0"/>
                          <a:cs typeface="Microsoft Uighur" pitchFamily="2" charset="-78"/>
                        </a:rPr>
                        <a:t>Do you suffer from high prices of shrimp?</a:t>
                      </a:r>
                      <a:endParaRPr lang="ar-SA" sz="1400" b="1" kern="1200" dirty="0" smtClean="0">
                        <a:solidFill>
                          <a:srgbClr val="003300"/>
                        </a:solidFill>
                        <a:latin typeface="+mn-lt"/>
                        <a:ea typeface="Calibri" pitchFamily="34" charset="0"/>
                        <a:cs typeface="Microsoft Uighur" pitchFamily="2" charset="-78"/>
                      </a:endParaRPr>
                    </a:p>
                  </a:txBody>
                  <a:tcPr marT="45718" marB="45718"/>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خلفيات عرض بور بوينت\green-ornament-powerpoint-background\0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مستطيل 2"/>
          <p:cNvSpPr/>
          <p:nvPr/>
        </p:nvSpPr>
        <p:spPr>
          <a:xfrm>
            <a:off x="24773" y="332656"/>
            <a:ext cx="9144000" cy="584775"/>
          </a:xfrm>
          <a:prstGeom prst="rect">
            <a:avLst/>
          </a:prstGeom>
          <a:noFill/>
        </p:spPr>
        <p:txBody>
          <a:bodyPr wrap="square" lIns="91440" tIns="45720" rIns="91440" bIns="45720">
            <a:spAutoFit/>
          </a:bodyPr>
          <a:lstStyle/>
          <a:p>
            <a:pPr algn="ctr"/>
            <a:r>
              <a:rPr lang="af-ZA" sz="3200" b="1" dirty="0" smtClean="0">
                <a:solidFill>
                  <a:srgbClr val="FF3300"/>
                </a:solidFill>
                <a:latin typeface="+mn-lt"/>
                <a:ea typeface="Calibri" pitchFamily="34" charset="0"/>
                <a:cs typeface="PT Simple Bold Ruled" pitchFamily="2" charset="-78"/>
              </a:rPr>
              <a:t>Fifth:applications and solutions</a:t>
            </a:r>
            <a:endParaRPr lang="ar-SA" sz="3200" b="1" dirty="0">
              <a:solidFill>
                <a:srgbClr val="FF3300"/>
              </a:solidFill>
              <a:latin typeface="+mn-lt"/>
              <a:cs typeface="PT Simple Bold Ruled" pitchFamily="2" charset="-78"/>
            </a:endParaRPr>
          </a:p>
        </p:txBody>
      </p:sp>
      <p:sp>
        <p:nvSpPr>
          <p:cNvPr id="5" name="مستطيل 4"/>
          <p:cNvSpPr/>
          <p:nvPr/>
        </p:nvSpPr>
        <p:spPr>
          <a:xfrm>
            <a:off x="467544" y="1268760"/>
            <a:ext cx="8424936" cy="4093428"/>
          </a:xfrm>
          <a:prstGeom prst="rect">
            <a:avLst/>
          </a:prstGeom>
        </p:spPr>
        <p:txBody>
          <a:bodyPr wrap="square">
            <a:spAutoFit/>
          </a:bodyPr>
          <a:lstStyle/>
          <a:p>
            <a:pPr algn="just"/>
            <a:r>
              <a:rPr lang="en-US" sz="2000" b="1" dirty="0" smtClean="0">
                <a:solidFill>
                  <a:srgbClr val="003300"/>
                </a:solidFill>
                <a:latin typeface="+mn-lt"/>
                <a:ea typeface="Calibri" pitchFamily="34" charset="0"/>
                <a:cs typeface="Microsoft Uighur" pitchFamily="2" charset="-78"/>
              </a:rPr>
              <a:t>1-The effective application of environmental laws.</a:t>
            </a:r>
          </a:p>
          <a:p>
            <a:pPr algn="just"/>
            <a:r>
              <a:rPr lang="en-US" sz="2000" b="1" dirty="0" smtClean="0">
                <a:solidFill>
                  <a:srgbClr val="003300"/>
                </a:solidFill>
                <a:latin typeface="+mn-lt"/>
                <a:ea typeface="Calibri" pitchFamily="34" charset="0"/>
                <a:cs typeface="Microsoft Uighur" pitchFamily="2" charset="-78"/>
              </a:rPr>
              <a:t>2-Prevent the filling and dredging and the imposition of censorship on the field and the allocation of security to protect beaches.</a:t>
            </a:r>
          </a:p>
          <a:p>
            <a:pPr algn="just"/>
            <a:r>
              <a:rPr lang="en-US" sz="2000" b="1" dirty="0" smtClean="0">
                <a:solidFill>
                  <a:srgbClr val="003300"/>
                </a:solidFill>
                <a:latin typeface="+mn-lt"/>
                <a:ea typeface="Calibri" pitchFamily="34" charset="0"/>
                <a:cs typeface="Microsoft Uighur" pitchFamily="2" charset="-78"/>
              </a:rPr>
              <a:t>3-Find solutions and alternatives to the problems of land reclamation and dredging, such as expansion on land and the creation of bridges to link the islands coasts instead of landfill.</a:t>
            </a:r>
          </a:p>
          <a:p>
            <a:pPr algn="just"/>
            <a:r>
              <a:rPr lang="en-US" sz="2000" b="1" dirty="0" smtClean="0">
                <a:solidFill>
                  <a:srgbClr val="003300"/>
                </a:solidFill>
                <a:latin typeface="+mn-lt"/>
                <a:ea typeface="Calibri" pitchFamily="34" charset="0"/>
                <a:cs typeface="Microsoft Uighur" pitchFamily="2" charset="-78"/>
              </a:rPr>
              <a:t>4-Cultivation of mangrove plant.</a:t>
            </a:r>
          </a:p>
          <a:p>
            <a:pPr algn="just"/>
            <a:r>
              <a:rPr lang="en-US" sz="2000" b="1" dirty="0" smtClean="0">
                <a:solidFill>
                  <a:srgbClr val="003300"/>
                </a:solidFill>
                <a:latin typeface="+mn-lt"/>
                <a:ea typeface="Calibri" pitchFamily="34" charset="0"/>
                <a:cs typeface="Microsoft Uighur" pitchFamily="2" charset="-78"/>
              </a:rPr>
              <a:t>5-Increased environmental awareness among parents and decision makers of the importance of mangrove.</a:t>
            </a:r>
          </a:p>
          <a:p>
            <a:pPr algn="just"/>
            <a:r>
              <a:rPr lang="en-US" sz="2000" b="1" dirty="0" smtClean="0">
                <a:solidFill>
                  <a:srgbClr val="003300"/>
                </a:solidFill>
                <a:latin typeface="+mn-lt"/>
                <a:ea typeface="Calibri" pitchFamily="34" charset="0"/>
                <a:cs typeface="Microsoft Uighur" pitchFamily="2" charset="-78"/>
              </a:rPr>
              <a:t>6-Teaching parents new ways to benefit from this plant such as its use as a farmer for fish and crustaceans, and others which may draw the attention of parents to maintain mangrove plant.</a:t>
            </a:r>
          </a:p>
          <a:p>
            <a:pPr algn="just"/>
            <a:endParaRPr lang="ar-SA" sz="2000" b="1" dirty="0" smtClean="0">
              <a:latin typeface="+mn-lt"/>
              <a:cs typeface="AdvertisingLight" pitchFamily="2" charset="-78"/>
            </a:endParaRPr>
          </a:p>
        </p:txBody>
      </p:sp>
      <p:sp>
        <p:nvSpPr>
          <p:cNvPr id="6" name="عنصر نائب لرقم الشريحة 5"/>
          <p:cNvSpPr>
            <a:spLocks noGrp="1"/>
          </p:cNvSpPr>
          <p:nvPr>
            <p:ph type="sldNum" sz="quarter" idx="12"/>
          </p:nvPr>
        </p:nvSpPr>
        <p:spPr/>
        <p:txBody>
          <a:bodyPr/>
          <a:lstStyle/>
          <a:p>
            <a:pPr>
              <a:defRPr/>
            </a:pPr>
            <a:fld id="{10AA14C9-6FFF-4774-85BB-ED8E785D5CDA}" type="slidenum">
              <a:rPr lang="fr-CA" smtClean="0"/>
              <a:pPr>
                <a:defRPr/>
              </a:pPr>
              <a:t>24</a:t>
            </a:fld>
            <a:endParaRPr lang="fr-CA"/>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خلفيات عرض بور بوينت\green-ornament-powerpoint-background\0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مستطيل 4"/>
          <p:cNvSpPr/>
          <p:nvPr/>
        </p:nvSpPr>
        <p:spPr>
          <a:xfrm>
            <a:off x="656582" y="836712"/>
            <a:ext cx="7740352" cy="4401205"/>
          </a:xfrm>
          <a:prstGeom prst="rect">
            <a:avLst/>
          </a:prstGeom>
        </p:spPr>
        <p:txBody>
          <a:bodyPr wrap="square">
            <a:spAutoFit/>
          </a:bodyPr>
          <a:lstStyle/>
          <a:p>
            <a:pPr algn="just"/>
            <a:endParaRPr lang="ar-SA" sz="2000" b="1" dirty="0" smtClean="0">
              <a:latin typeface="+mn-lt"/>
              <a:cs typeface="AdvertisingLight" pitchFamily="2" charset="-78"/>
            </a:endParaRPr>
          </a:p>
          <a:p>
            <a:pPr algn="just"/>
            <a:r>
              <a:rPr lang="en-US" sz="2000" b="1" dirty="0" smtClean="0">
                <a:latin typeface="+mn-lt"/>
                <a:cs typeface="AdvertisingLight" pitchFamily="2" charset="-78"/>
              </a:rPr>
              <a:t>7-</a:t>
            </a:r>
            <a:r>
              <a:rPr lang="ar-SA" sz="2000" b="1" dirty="0" smtClean="0">
                <a:latin typeface="+mn-lt"/>
                <a:cs typeface="AdvertisingLight" pitchFamily="2" charset="-78"/>
              </a:rPr>
              <a:t> </a:t>
            </a:r>
            <a:r>
              <a:rPr lang="en-US" sz="2000" b="1" dirty="0" smtClean="0">
                <a:solidFill>
                  <a:srgbClr val="003300"/>
                </a:solidFill>
                <a:latin typeface="+mn-lt"/>
                <a:ea typeface="Calibri" pitchFamily="34" charset="0"/>
                <a:cs typeface="Microsoft Uighur" pitchFamily="2" charset="-78"/>
              </a:rPr>
              <a:t>The work of an environmental monitoring program of the Mangrove.</a:t>
            </a:r>
          </a:p>
          <a:p>
            <a:pPr algn="just"/>
            <a:r>
              <a:rPr lang="en-US" sz="2000" b="1" dirty="0" smtClean="0">
                <a:solidFill>
                  <a:srgbClr val="003300"/>
                </a:solidFill>
                <a:latin typeface="+mn-lt"/>
                <a:ea typeface="Calibri" pitchFamily="34" charset="0"/>
                <a:cs typeface="Microsoft Uighur" pitchFamily="2" charset="-78"/>
              </a:rPr>
              <a:t>8-Monitor the plant breeding and production of seedling growth and success in different locations for plant growth.</a:t>
            </a:r>
          </a:p>
          <a:p>
            <a:pPr algn="just"/>
            <a:r>
              <a:rPr lang="en-US" sz="2000" b="1" dirty="0" smtClean="0">
                <a:solidFill>
                  <a:srgbClr val="003300"/>
                </a:solidFill>
                <a:latin typeface="+mn-lt"/>
                <a:ea typeface="Calibri" pitchFamily="34" charset="0"/>
                <a:cs typeface="Microsoft Uighur" pitchFamily="2" charset="-78"/>
              </a:rPr>
              <a:t> 9-Stop building the traditional and random along the coast of the sea so as not to be affected by plant communities.</a:t>
            </a:r>
          </a:p>
          <a:p>
            <a:pPr algn="just"/>
            <a:r>
              <a:rPr lang="en-US" sz="2000" b="1" dirty="0" smtClean="0">
                <a:solidFill>
                  <a:srgbClr val="003300"/>
                </a:solidFill>
                <a:latin typeface="+mn-lt"/>
                <a:ea typeface="Calibri" pitchFamily="34" charset="0"/>
                <a:cs typeface="Microsoft Uighur" pitchFamily="2" charset="-78"/>
              </a:rPr>
              <a:t>10-Study of micro-organisms associated with this plant and the possibility of benefit from it.</a:t>
            </a:r>
          </a:p>
          <a:p>
            <a:pPr algn="just"/>
            <a:r>
              <a:rPr lang="en-US" sz="2000" b="1" dirty="0" smtClean="0">
                <a:solidFill>
                  <a:srgbClr val="003300"/>
                </a:solidFill>
                <a:latin typeface="+mn-lt"/>
                <a:ea typeface="Calibri" pitchFamily="34" charset="0"/>
                <a:cs typeface="Microsoft Uighur" pitchFamily="2" charset="-78"/>
              </a:rPr>
              <a:t>11- Determine the whereabouts of this plant in the coming years and the previous  to Guide us to places of propagation.</a:t>
            </a:r>
          </a:p>
          <a:p>
            <a:pPr algn="just"/>
            <a:r>
              <a:rPr lang="en-US" sz="2000" b="1" dirty="0" smtClean="0">
                <a:solidFill>
                  <a:srgbClr val="003300"/>
                </a:solidFill>
                <a:latin typeface="+mn-lt"/>
                <a:ea typeface="Calibri" pitchFamily="34" charset="0"/>
                <a:cs typeface="Microsoft Uighur" pitchFamily="2" charset="-78"/>
              </a:rPr>
              <a:t> 12-Develop or assign a special security to protect beaches from encroachment.</a:t>
            </a:r>
          </a:p>
          <a:p>
            <a:pPr algn="just"/>
            <a:r>
              <a:rPr lang="en-US" sz="2000" b="1" dirty="0" smtClean="0">
                <a:solidFill>
                  <a:srgbClr val="003300"/>
                </a:solidFill>
                <a:latin typeface="+mn-lt"/>
                <a:ea typeface="Calibri" pitchFamily="34" charset="0"/>
                <a:cs typeface="Microsoft Uighur" pitchFamily="2" charset="-78"/>
              </a:rPr>
              <a:t>13- Prevent and stop throwing sewage on the beaches.</a:t>
            </a:r>
          </a:p>
          <a:p>
            <a:pPr algn="just"/>
            <a:r>
              <a:rPr lang="ar-SA" sz="2000" b="1" dirty="0" smtClean="0">
                <a:latin typeface="+mn-lt"/>
                <a:cs typeface="AdvertisingLight" pitchFamily="2" charset="-78"/>
              </a:rPr>
              <a:t> </a:t>
            </a:r>
            <a:endParaRPr lang="ar-SA" sz="2000" b="1" dirty="0">
              <a:latin typeface="+mn-lt"/>
              <a:cs typeface="AdvertisingLight" pitchFamily="2" charset="-78"/>
            </a:endParaRPr>
          </a:p>
        </p:txBody>
      </p:sp>
      <p:sp>
        <p:nvSpPr>
          <p:cNvPr id="4" name="عنصر نائب لرقم الشريحة 3"/>
          <p:cNvSpPr>
            <a:spLocks noGrp="1"/>
          </p:cNvSpPr>
          <p:nvPr>
            <p:ph type="sldNum" sz="quarter" idx="12"/>
          </p:nvPr>
        </p:nvSpPr>
        <p:spPr/>
        <p:txBody>
          <a:bodyPr/>
          <a:lstStyle/>
          <a:p>
            <a:pPr>
              <a:defRPr/>
            </a:pPr>
            <a:fld id="{10AA14C9-6FFF-4774-85BB-ED8E785D5CDA}" type="slidenum">
              <a:rPr lang="fr-CA" smtClean="0"/>
              <a:pPr>
                <a:defRPr/>
              </a:pPr>
              <a:t>25</a:t>
            </a:fld>
            <a:endParaRPr lang="fr-CA"/>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خلفيات عرض بور بوينت\green-ornament-powerpoint-background\0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مستطيل 2"/>
          <p:cNvSpPr/>
          <p:nvPr/>
        </p:nvSpPr>
        <p:spPr>
          <a:xfrm>
            <a:off x="1331640" y="214290"/>
            <a:ext cx="6480720" cy="646331"/>
          </a:xfrm>
          <a:prstGeom prst="rect">
            <a:avLst/>
          </a:prstGeom>
          <a:noFill/>
        </p:spPr>
        <p:txBody>
          <a:bodyPr wrap="square" lIns="91440" tIns="45720" rIns="91440" bIns="45720">
            <a:spAutoFit/>
          </a:bodyPr>
          <a:lstStyle/>
          <a:p>
            <a:pPr algn="ctr"/>
            <a:r>
              <a:rPr lang="af-ZA" sz="3600" b="1" smtClean="0">
                <a:solidFill>
                  <a:srgbClr val="FF3300"/>
                </a:solidFill>
                <a:latin typeface="+mn-lt"/>
              </a:rPr>
              <a:t>Conclusion</a:t>
            </a:r>
            <a:endParaRPr lang="ar-SA" sz="3600" b="1" cap="none" spc="0" dirty="0">
              <a:ln w="19050">
                <a:solidFill>
                  <a:schemeClr val="tx2">
                    <a:tint val="1000"/>
                  </a:schemeClr>
                </a:solidFill>
                <a:prstDash val="solid"/>
              </a:ln>
              <a:solidFill>
                <a:srgbClr val="FF3300"/>
              </a:solidFill>
              <a:effectLst>
                <a:outerShdw blurRad="50000" dist="50800" dir="7500000" algn="tl">
                  <a:srgbClr val="000000">
                    <a:shade val="5000"/>
                    <a:alpha val="35000"/>
                  </a:srgbClr>
                </a:outerShdw>
              </a:effectLst>
              <a:latin typeface="+mn-lt"/>
              <a:cs typeface="PT Simple Bold Ruled" pitchFamily="2" charset="-78"/>
            </a:endParaRPr>
          </a:p>
        </p:txBody>
      </p:sp>
      <p:sp>
        <p:nvSpPr>
          <p:cNvPr id="6" name="مربع نص 5"/>
          <p:cNvSpPr txBox="1"/>
          <p:nvPr/>
        </p:nvSpPr>
        <p:spPr>
          <a:xfrm>
            <a:off x="213465" y="1196752"/>
            <a:ext cx="8786842" cy="4401205"/>
          </a:xfrm>
          <a:prstGeom prst="rect">
            <a:avLst/>
          </a:prstGeom>
          <a:noFill/>
        </p:spPr>
        <p:txBody>
          <a:bodyPr wrap="square" rtlCol="1">
            <a:spAutoFit/>
          </a:bodyPr>
          <a:lstStyle/>
          <a:p>
            <a:r>
              <a:rPr lang="en-US" sz="2000" b="1" dirty="0" smtClean="0">
                <a:latin typeface="+mn-lt"/>
              </a:rPr>
              <a:t>This research (mangrove wealth)</a:t>
            </a:r>
            <a:br>
              <a:rPr lang="en-US" sz="2000" b="1" dirty="0" smtClean="0">
                <a:latin typeface="+mn-lt"/>
              </a:rPr>
            </a:br>
            <a:r>
              <a:rPr lang="en-US" sz="2000" b="1" dirty="0" smtClean="0">
                <a:latin typeface="+mn-lt"/>
              </a:rPr>
              <a:t>Within activities and events of GLOBE in  </a:t>
            </a:r>
            <a:r>
              <a:rPr lang="en-US" sz="2000" b="1" dirty="0">
                <a:latin typeface="+mn-lt"/>
              </a:rPr>
              <a:t>Prince Saud </a:t>
            </a:r>
            <a:r>
              <a:rPr lang="en-US" sz="2000" b="1" dirty="0" smtClean="0">
                <a:latin typeface="+mn-lt"/>
              </a:rPr>
              <a:t>bin </a:t>
            </a:r>
            <a:r>
              <a:rPr lang="en-US" sz="2000" b="1" dirty="0" err="1" smtClean="0">
                <a:latin typeface="+mn-lt"/>
              </a:rPr>
              <a:t>Naif</a:t>
            </a:r>
            <a:r>
              <a:rPr lang="en-US" sz="2000" b="1" dirty="0">
                <a:latin typeface="+mn-lt"/>
              </a:rPr>
              <a:t> Educational  </a:t>
            </a:r>
            <a:r>
              <a:rPr lang="en-US" sz="2000" b="1" dirty="0" smtClean="0">
                <a:latin typeface="+mn-lt"/>
              </a:rPr>
              <a:t>Complex.</a:t>
            </a:r>
            <a:br>
              <a:rPr lang="en-US" sz="2000" b="1" dirty="0" smtClean="0">
                <a:latin typeface="+mn-lt"/>
              </a:rPr>
            </a:br>
            <a:r>
              <a:rPr lang="en-US" sz="2000" b="1" dirty="0" smtClean="0">
                <a:latin typeface="+mn-lt"/>
              </a:rPr>
              <a:t>And our commitment to provide a useful manual for the most important problems of modern threats to plant mangroves in general and in the eastern region in particular, as we have some of the visits and the most important studies and recommendations and solutions to fix the problem and wish to God that we have been successful in that.</a:t>
            </a:r>
            <a:br>
              <a:rPr lang="en-US" sz="2000" b="1" dirty="0" smtClean="0">
                <a:latin typeface="+mn-lt"/>
              </a:rPr>
            </a:br>
            <a:endParaRPr lang="en-US" sz="2000" b="1" dirty="0" smtClean="0">
              <a:latin typeface="+mn-lt"/>
            </a:endParaRPr>
          </a:p>
          <a:p>
            <a:pPr rtl="0">
              <a:buNone/>
            </a:pPr>
            <a:r>
              <a:rPr lang="en-US" sz="2000" b="1" dirty="0" smtClean="0">
                <a:latin typeface="+mn-lt"/>
              </a:rPr>
              <a:t>With greetings from the researchers:</a:t>
            </a:r>
          </a:p>
          <a:p>
            <a:pPr rtl="0">
              <a:buNone/>
            </a:pPr>
            <a:r>
              <a:rPr lang="en-US" sz="2000" b="1" dirty="0" err="1" smtClean="0">
                <a:latin typeface="+mn-lt"/>
              </a:rPr>
              <a:t>Ghanem</a:t>
            </a:r>
            <a:r>
              <a:rPr lang="en-US" sz="2000" b="1" dirty="0" smtClean="0">
                <a:latin typeface="+mn-lt"/>
              </a:rPr>
              <a:t> al-</a:t>
            </a:r>
            <a:r>
              <a:rPr lang="en-US" sz="2000" b="1" dirty="0" err="1" smtClean="0">
                <a:latin typeface="+mn-lt"/>
              </a:rPr>
              <a:t>ghamdi</a:t>
            </a:r>
            <a:r>
              <a:rPr lang="en-US" sz="2000" b="1" dirty="0" smtClean="0">
                <a:latin typeface="+mn-lt"/>
              </a:rPr>
              <a:t>, Muhammad </a:t>
            </a:r>
            <a:r>
              <a:rPr lang="en-US" sz="2000" b="1" dirty="0" err="1" smtClean="0">
                <a:latin typeface="+mn-lt"/>
              </a:rPr>
              <a:t>J.AlNaimi</a:t>
            </a:r>
            <a:r>
              <a:rPr lang="en-US" sz="2000" b="1" dirty="0" smtClean="0">
                <a:latin typeface="+mn-lt"/>
              </a:rPr>
              <a:t> and </a:t>
            </a:r>
            <a:r>
              <a:rPr lang="en-US" sz="2000" b="1" dirty="0" err="1" smtClean="0">
                <a:latin typeface="+mn-lt"/>
              </a:rPr>
              <a:t>Fawaz</a:t>
            </a:r>
            <a:r>
              <a:rPr lang="en-US" sz="2000" b="1" dirty="0" smtClean="0">
                <a:latin typeface="+mn-lt"/>
              </a:rPr>
              <a:t> </a:t>
            </a:r>
            <a:r>
              <a:rPr lang="en-US" sz="2000" b="1" dirty="0" err="1" smtClean="0">
                <a:latin typeface="+mn-lt"/>
              </a:rPr>
              <a:t>AlRasheed</a:t>
            </a:r>
            <a:endParaRPr lang="en-US" sz="2000" b="1" dirty="0" smtClean="0">
              <a:latin typeface="+mn-lt"/>
            </a:endParaRPr>
          </a:p>
          <a:p>
            <a:pPr rtl="0">
              <a:buNone/>
            </a:pPr>
            <a:endParaRPr lang="ar-SA" sz="2000" b="1" dirty="0" smtClean="0">
              <a:latin typeface="+mn-lt"/>
            </a:endParaRPr>
          </a:p>
          <a:p>
            <a:pPr rtl="0">
              <a:buNone/>
            </a:pPr>
            <a:endParaRPr lang="ar-SA" sz="2000" b="1" dirty="0" smtClean="0">
              <a:latin typeface="+mn-lt"/>
            </a:endParaRPr>
          </a:p>
          <a:p>
            <a:r>
              <a:rPr lang="ar-SA" sz="2000" b="1" dirty="0" smtClean="0">
                <a:latin typeface="+mn-lt"/>
              </a:rPr>
              <a:t> </a:t>
            </a:r>
            <a:endParaRPr lang="ar-SA" sz="2000" b="1" dirty="0">
              <a:latin typeface="+mn-lt"/>
            </a:endParaRPr>
          </a:p>
        </p:txBody>
      </p:sp>
      <p:sp>
        <p:nvSpPr>
          <p:cNvPr id="5" name="عنصر نائب لرقم الشريحة 4"/>
          <p:cNvSpPr>
            <a:spLocks noGrp="1"/>
          </p:cNvSpPr>
          <p:nvPr>
            <p:ph type="sldNum" sz="quarter" idx="12"/>
          </p:nvPr>
        </p:nvSpPr>
        <p:spPr/>
        <p:txBody>
          <a:bodyPr/>
          <a:lstStyle/>
          <a:p>
            <a:pPr>
              <a:defRPr/>
            </a:pPr>
            <a:fld id="{10AA14C9-6FFF-4774-85BB-ED8E785D5CDA}" type="slidenum">
              <a:rPr lang="fr-CA" smtClean="0"/>
              <a:pPr>
                <a:defRPr/>
              </a:pPr>
              <a:t>26</a:t>
            </a:fld>
            <a:endParaRPr lang="fr-CA"/>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خلفيات عرض بور بوينت\green-ornament-powerpoint-background\0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مستطيل 2"/>
          <p:cNvSpPr/>
          <p:nvPr/>
        </p:nvSpPr>
        <p:spPr>
          <a:xfrm>
            <a:off x="-285784" y="285728"/>
            <a:ext cx="9144000" cy="584775"/>
          </a:xfrm>
          <a:prstGeom prst="rect">
            <a:avLst/>
          </a:prstGeom>
          <a:noFill/>
        </p:spPr>
        <p:txBody>
          <a:bodyPr wrap="square" lIns="91440" tIns="45720" rIns="91440" bIns="45720">
            <a:spAutoFit/>
          </a:bodyPr>
          <a:lstStyle/>
          <a:p>
            <a:pPr algn="ctr"/>
            <a:r>
              <a:rPr lang="af-ZA" sz="3200" b="1" dirty="0" smtClean="0">
                <a:solidFill>
                  <a:srgbClr val="FF3300"/>
                </a:solidFill>
                <a:latin typeface="+mn-lt"/>
              </a:rPr>
              <a:t>Acknowledgment </a:t>
            </a:r>
            <a:endParaRPr lang="ar-SA" sz="3200" b="1" cap="none" spc="0" dirty="0">
              <a:ln w="19050">
                <a:solidFill>
                  <a:schemeClr val="tx2">
                    <a:tint val="1000"/>
                  </a:schemeClr>
                </a:solidFill>
                <a:prstDash val="solid"/>
              </a:ln>
              <a:solidFill>
                <a:srgbClr val="FF3300"/>
              </a:solidFill>
              <a:effectLst>
                <a:outerShdw blurRad="50000" dist="50800" dir="7500000" algn="tl">
                  <a:srgbClr val="000000">
                    <a:shade val="5000"/>
                    <a:alpha val="35000"/>
                  </a:srgbClr>
                </a:outerShdw>
              </a:effectLst>
              <a:latin typeface="+mn-lt"/>
              <a:cs typeface="PT Simple Bold Ruled" pitchFamily="2" charset="-78"/>
            </a:endParaRPr>
          </a:p>
        </p:txBody>
      </p:sp>
      <p:sp>
        <p:nvSpPr>
          <p:cNvPr id="6" name="مربع نص 5"/>
          <p:cNvSpPr txBox="1"/>
          <p:nvPr/>
        </p:nvSpPr>
        <p:spPr>
          <a:xfrm>
            <a:off x="520680" y="1401514"/>
            <a:ext cx="8102640" cy="3785652"/>
          </a:xfrm>
          <a:prstGeom prst="rect">
            <a:avLst/>
          </a:prstGeom>
          <a:noFill/>
        </p:spPr>
        <p:txBody>
          <a:bodyPr wrap="square" rtlCol="1">
            <a:spAutoFit/>
          </a:bodyPr>
          <a:lstStyle/>
          <a:p>
            <a:r>
              <a:rPr lang="en-US" sz="2400" b="1" dirty="0" smtClean="0">
                <a:solidFill>
                  <a:srgbClr val="003300"/>
                </a:solidFill>
                <a:latin typeface="+mn-lt"/>
                <a:ea typeface="Calibri" pitchFamily="34" charset="0"/>
                <a:cs typeface="Microsoft Uighur" pitchFamily="2" charset="-78"/>
              </a:rPr>
              <a:t>This environmental research is for all who contributed to the collection and take it out...... : </a:t>
            </a:r>
            <a:br>
              <a:rPr lang="en-US" sz="2400" b="1" dirty="0" smtClean="0">
                <a:solidFill>
                  <a:srgbClr val="003300"/>
                </a:solidFill>
                <a:latin typeface="+mn-lt"/>
                <a:ea typeface="Calibri" pitchFamily="34" charset="0"/>
                <a:cs typeface="Microsoft Uighur" pitchFamily="2" charset="-78"/>
              </a:rPr>
            </a:br>
            <a:r>
              <a:rPr lang="en-US" sz="2400" b="1" dirty="0" smtClean="0">
                <a:solidFill>
                  <a:srgbClr val="003300"/>
                </a:solidFill>
                <a:latin typeface="+mn-lt"/>
                <a:ea typeface="Calibri" pitchFamily="34" charset="0"/>
                <a:cs typeface="Microsoft Uighur" pitchFamily="2" charset="-78"/>
              </a:rPr>
              <a:t>-For our parents.</a:t>
            </a:r>
            <a:br>
              <a:rPr lang="en-US" sz="2400" b="1" dirty="0" smtClean="0">
                <a:solidFill>
                  <a:srgbClr val="003300"/>
                </a:solidFill>
                <a:latin typeface="+mn-lt"/>
                <a:ea typeface="Calibri" pitchFamily="34" charset="0"/>
                <a:cs typeface="Microsoft Uighur" pitchFamily="2" charset="-78"/>
              </a:rPr>
            </a:br>
            <a:r>
              <a:rPr lang="en-US" sz="2400" b="1" dirty="0" smtClean="0">
                <a:solidFill>
                  <a:srgbClr val="003300"/>
                </a:solidFill>
                <a:latin typeface="+mn-lt"/>
                <a:ea typeface="Calibri" pitchFamily="34" charset="0"/>
                <a:cs typeface="Microsoft Uighur" pitchFamily="2" charset="-78"/>
              </a:rPr>
              <a:t>- To the school administrators, teachers and students.</a:t>
            </a:r>
            <a:br>
              <a:rPr lang="en-US" sz="2400" b="1" dirty="0" smtClean="0">
                <a:solidFill>
                  <a:srgbClr val="003300"/>
                </a:solidFill>
                <a:latin typeface="+mn-lt"/>
                <a:ea typeface="Calibri" pitchFamily="34" charset="0"/>
                <a:cs typeface="Microsoft Uighur" pitchFamily="2" charset="-78"/>
              </a:rPr>
            </a:br>
            <a:r>
              <a:rPr lang="en-US" sz="2400" b="1" dirty="0" smtClean="0">
                <a:solidFill>
                  <a:srgbClr val="003300"/>
                </a:solidFill>
                <a:latin typeface="+mn-lt"/>
                <a:ea typeface="Calibri" pitchFamily="34" charset="0"/>
                <a:cs typeface="Microsoft Uighur" pitchFamily="2" charset="-78"/>
              </a:rPr>
              <a:t>- Mr. </a:t>
            </a:r>
            <a:r>
              <a:rPr lang="en-US" sz="2400" b="1" dirty="0" err="1" smtClean="0">
                <a:solidFill>
                  <a:srgbClr val="003300"/>
                </a:solidFill>
                <a:latin typeface="+mn-lt"/>
                <a:ea typeface="Calibri" pitchFamily="34" charset="0"/>
                <a:cs typeface="Microsoft Uighur" pitchFamily="2" charset="-78"/>
              </a:rPr>
              <a:t>Aali</a:t>
            </a:r>
            <a:r>
              <a:rPr lang="en-US" sz="2400" b="1" dirty="0" smtClean="0">
                <a:solidFill>
                  <a:srgbClr val="003300"/>
                </a:solidFill>
                <a:latin typeface="+mn-lt"/>
                <a:ea typeface="Calibri" pitchFamily="34" charset="0"/>
                <a:cs typeface="Microsoft Uighur" pitchFamily="2" charset="-78"/>
              </a:rPr>
              <a:t> Al-</a:t>
            </a:r>
            <a:r>
              <a:rPr lang="en-US" sz="2400" b="1" dirty="0" err="1" smtClean="0">
                <a:solidFill>
                  <a:srgbClr val="003300"/>
                </a:solidFill>
                <a:latin typeface="+mn-lt"/>
                <a:ea typeface="Calibri" pitchFamily="34" charset="0"/>
                <a:cs typeface="Microsoft Uighur" pitchFamily="2" charset="-78"/>
              </a:rPr>
              <a:t>Zahrani</a:t>
            </a:r>
            <a:r>
              <a:rPr lang="en-US" sz="2400" b="1" dirty="0" smtClean="0">
                <a:solidFill>
                  <a:srgbClr val="003300"/>
                </a:solidFill>
                <a:latin typeface="+mn-lt"/>
                <a:ea typeface="Calibri" pitchFamily="34" charset="0"/>
                <a:cs typeface="Microsoft Uighur" pitchFamily="2" charset="-78"/>
              </a:rPr>
              <a:t> our </a:t>
            </a:r>
            <a:r>
              <a:rPr lang="en-US" sz="2400" b="1" dirty="0">
                <a:solidFill>
                  <a:srgbClr val="003300"/>
                </a:solidFill>
                <a:latin typeface="+mn-lt"/>
                <a:ea typeface="Calibri" pitchFamily="34" charset="0"/>
                <a:cs typeface="Microsoft Uighur" pitchFamily="2" charset="-78"/>
              </a:rPr>
              <a:t>research </a:t>
            </a:r>
            <a:r>
              <a:rPr lang="en-US" sz="2400" b="1" dirty="0" smtClean="0">
                <a:solidFill>
                  <a:srgbClr val="003300"/>
                </a:solidFill>
                <a:latin typeface="+mn-lt"/>
                <a:ea typeface="Calibri" pitchFamily="34" charset="0"/>
                <a:cs typeface="Microsoft Uighur" pitchFamily="2" charset="-78"/>
              </a:rPr>
              <a:t>supervisor .</a:t>
            </a:r>
            <a:br>
              <a:rPr lang="en-US" sz="2400" b="1" dirty="0" smtClean="0">
                <a:solidFill>
                  <a:srgbClr val="003300"/>
                </a:solidFill>
                <a:latin typeface="+mn-lt"/>
                <a:ea typeface="Calibri" pitchFamily="34" charset="0"/>
                <a:cs typeface="Microsoft Uighur" pitchFamily="2" charset="-78"/>
              </a:rPr>
            </a:br>
            <a:r>
              <a:rPr lang="en-US" sz="2400" b="1" dirty="0" smtClean="0">
                <a:solidFill>
                  <a:srgbClr val="003300"/>
                </a:solidFill>
                <a:latin typeface="+mn-lt"/>
                <a:ea typeface="Calibri" pitchFamily="34" charset="0"/>
                <a:cs typeface="Microsoft Uighur" pitchFamily="2" charset="-78"/>
              </a:rPr>
              <a:t>- To government agencies with jurisdiction.</a:t>
            </a:r>
            <a:br>
              <a:rPr lang="en-US" sz="2400" b="1" dirty="0" smtClean="0">
                <a:solidFill>
                  <a:srgbClr val="003300"/>
                </a:solidFill>
                <a:latin typeface="+mn-lt"/>
                <a:ea typeface="Calibri" pitchFamily="34" charset="0"/>
                <a:cs typeface="Microsoft Uighur" pitchFamily="2" charset="-78"/>
              </a:rPr>
            </a:br>
            <a:r>
              <a:rPr lang="en-US" sz="2400" b="1" dirty="0" smtClean="0">
                <a:solidFill>
                  <a:srgbClr val="003300"/>
                </a:solidFill>
                <a:latin typeface="+mn-lt"/>
                <a:ea typeface="Calibri" pitchFamily="34" charset="0"/>
                <a:cs typeface="Microsoft Uighur" pitchFamily="2" charset="-78"/>
              </a:rPr>
              <a:t>- For the people of  the Eastern Region.</a:t>
            </a:r>
            <a:br>
              <a:rPr lang="en-US" sz="2400" b="1" dirty="0" smtClean="0">
                <a:solidFill>
                  <a:srgbClr val="003300"/>
                </a:solidFill>
                <a:latin typeface="+mn-lt"/>
                <a:ea typeface="Calibri" pitchFamily="34" charset="0"/>
                <a:cs typeface="Microsoft Uighur" pitchFamily="2" charset="-78"/>
              </a:rPr>
            </a:br>
            <a:r>
              <a:rPr lang="en-US" sz="2400" b="1" dirty="0" smtClean="0">
                <a:solidFill>
                  <a:srgbClr val="003300"/>
                </a:solidFill>
                <a:latin typeface="+mn-lt"/>
                <a:ea typeface="Calibri" pitchFamily="34" charset="0"/>
                <a:cs typeface="Microsoft Uighur" pitchFamily="2" charset="-78"/>
              </a:rPr>
              <a:t>- For fans of mangrove plants and the environment in general.</a:t>
            </a:r>
            <a:endParaRPr lang="ar-SA" sz="2400" b="1" dirty="0" smtClean="0">
              <a:solidFill>
                <a:srgbClr val="003300"/>
              </a:solidFill>
              <a:latin typeface="+mn-lt"/>
              <a:ea typeface="Calibri" pitchFamily="34" charset="0"/>
              <a:cs typeface="Microsoft Uighur" pitchFamily="2" charset="-78"/>
            </a:endParaRPr>
          </a:p>
          <a:p>
            <a:pPr algn="ctr"/>
            <a:endParaRPr lang="ar-SA" sz="2400" b="1" dirty="0" smtClean="0">
              <a:latin typeface="+mn-lt"/>
              <a:cs typeface="AdvertisingLight" pitchFamily="2" charset="-78"/>
            </a:endParaRPr>
          </a:p>
          <a:p>
            <a:pPr algn="ctr"/>
            <a:r>
              <a:rPr lang="ar-SA" sz="2400" b="1" dirty="0" smtClean="0">
                <a:latin typeface="+mn-lt"/>
              </a:rPr>
              <a:t> </a:t>
            </a:r>
            <a:endParaRPr lang="ar-SA" sz="2400" b="1" dirty="0">
              <a:latin typeface="+mn-lt"/>
            </a:endParaRPr>
          </a:p>
        </p:txBody>
      </p:sp>
      <p:sp>
        <p:nvSpPr>
          <p:cNvPr id="5" name="عنصر نائب لرقم الشريحة 4"/>
          <p:cNvSpPr>
            <a:spLocks noGrp="1"/>
          </p:cNvSpPr>
          <p:nvPr>
            <p:ph type="sldNum" sz="quarter" idx="12"/>
          </p:nvPr>
        </p:nvSpPr>
        <p:spPr/>
        <p:txBody>
          <a:bodyPr/>
          <a:lstStyle/>
          <a:p>
            <a:pPr>
              <a:defRPr/>
            </a:pPr>
            <a:fld id="{10AA14C9-6FFF-4774-85BB-ED8E785D5CDA}" type="slidenum">
              <a:rPr lang="fr-CA" smtClean="0"/>
              <a:pPr>
                <a:defRPr/>
              </a:pPr>
              <a:t>27</a:t>
            </a:fld>
            <a:endParaRPr lang="fr-CA"/>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خلفيات عرض بور بوينت\green-ornament-powerpoint-background\0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مستطيل 2"/>
          <p:cNvSpPr/>
          <p:nvPr/>
        </p:nvSpPr>
        <p:spPr>
          <a:xfrm>
            <a:off x="-285784" y="285728"/>
            <a:ext cx="9144000" cy="584775"/>
          </a:xfrm>
          <a:prstGeom prst="rect">
            <a:avLst/>
          </a:prstGeom>
          <a:noFill/>
        </p:spPr>
        <p:txBody>
          <a:bodyPr wrap="square" lIns="91440" tIns="45720" rIns="91440" bIns="45720">
            <a:spAutoFit/>
          </a:bodyPr>
          <a:lstStyle/>
          <a:p>
            <a:pPr algn="ctr"/>
            <a:r>
              <a:rPr lang="en-US" sz="3200" b="1" dirty="0" smtClean="0">
                <a:solidFill>
                  <a:srgbClr val="FF3300"/>
                </a:solidFill>
                <a:latin typeface="+mn-lt"/>
                <a:cs typeface="PT Simple Bold Ruled" pitchFamily="2" charset="-78"/>
              </a:rPr>
              <a:t>Resources</a:t>
            </a:r>
            <a:endParaRPr lang="ar-SA" sz="3200" b="1" dirty="0" smtClean="0">
              <a:solidFill>
                <a:srgbClr val="FF3300"/>
              </a:solidFill>
              <a:latin typeface="+mn-lt"/>
              <a:cs typeface="PT Simple Bold Ruled" pitchFamily="2" charset="-78"/>
            </a:endParaRPr>
          </a:p>
        </p:txBody>
      </p:sp>
      <p:sp>
        <p:nvSpPr>
          <p:cNvPr id="5" name="عنصر نائب لرقم الشريحة 4"/>
          <p:cNvSpPr>
            <a:spLocks noGrp="1"/>
          </p:cNvSpPr>
          <p:nvPr>
            <p:ph type="sldNum" sz="quarter" idx="12"/>
          </p:nvPr>
        </p:nvSpPr>
        <p:spPr/>
        <p:txBody>
          <a:bodyPr/>
          <a:lstStyle/>
          <a:p>
            <a:pPr>
              <a:defRPr/>
            </a:pPr>
            <a:fld id="{10AA14C9-6FFF-4774-85BB-ED8E785D5CDA}" type="slidenum">
              <a:rPr lang="fr-CA" smtClean="0"/>
              <a:pPr>
                <a:defRPr/>
              </a:pPr>
              <a:t>28</a:t>
            </a:fld>
            <a:endParaRPr lang="fr-CA"/>
          </a:p>
        </p:txBody>
      </p:sp>
      <p:sp>
        <p:nvSpPr>
          <p:cNvPr id="9" name="مربع نص 8"/>
          <p:cNvSpPr txBox="1"/>
          <p:nvPr/>
        </p:nvSpPr>
        <p:spPr>
          <a:xfrm>
            <a:off x="413728" y="1052736"/>
            <a:ext cx="8143932" cy="4524315"/>
          </a:xfrm>
          <a:prstGeom prst="rect">
            <a:avLst/>
          </a:prstGeom>
          <a:noFill/>
        </p:spPr>
        <p:txBody>
          <a:bodyPr wrap="square" rtlCol="1">
            <a:spAutoFit/>
          </a:bodyPr>
          <a:lstStyle/>
          <a:p>
            <a:pPr marL="342900" indent="-342900">
              <a:buFont typeface="+mj-lt"/>
              <a:buAutoNum type="arabicPeriod"/>
            </a:pPr>
            <a:r>
              <a:rPr lang="en-US" b="1" dirty="0" err="1" smtClean="0">
                <a:latin typeface="+mn-lt"/>
              </a:rPr>
              <a:t>Kathiresan</a:t>
            </a:r>
            <a:r>
              <a:rPr lang="ar-SA" b="1" dirty="0" smtClean="0">
                <a:latin typeface="+mn-lt"/>
              </a:rPr>
              <a:t>، </a:t>
            </a:r>
            <a:r>
              <a:rPr lang="en-US" b="1" dirty="0" smtClean="0">
                <a:latin typeface="+mn-lt"/>
              </a:rPr>
              <a:t>B.L</a:t>
            </a:r>
            <a:r>
              <a:rPr lang="ar-SA" b="1" dirty="0" smtClean="0">
                <a:latin typeface="+mn-lt"/>
              </a:rPr>
              <a:t>. .	</a:t>
            </a:r>
            <a:r>
              <a:rPr lang="en-US" b="1" dirty="0" smtClean="0">
                <a:latin typeface="+mn-lt"/>
              </a:rPr>
              <a:t>K. </a:t>
            </a:r>
            <a:r>
              <a:rPr lang="en-US" b="1" dirty="0" err="1" smtClean="0">
                <a:latin typeface="+mn-lt"/>
              </a:rPr>
              <a:t>Kathiresan</a:t>
            </a:r>
            <a:r>
              <a:rPr lang="en-US" b="1" dirty="0" smtClean="0">
                <a:latin typeface="+mn-lt"/>
              </a:rPr>
              <a:t>, B.L. Bingham, Biology of mangroves and mangrove Ecosystems, Advances in Marine Biology, Academic Press, 2001, Volume 40, Pages 81-251</a:t>
            </a:r>
            <a:r>
              <a:rPr lang="ar-SA" b="1" dirty="0" smtClean="0">
                <a:latin typeface="+mn-lt"/>
              </a:rPr>
              <a:t>.</a:t>
            </a:r>
            <a:endParaRPr lang="en-US" b="1" dirty="0" smtClean="0">
              <a:latin typeface="+mn-lt"/>
            </a:endParaRPr>
          </a:p>
          <a:p>
            <a:pPr marL="342900" indent="-342900">
              <a:buFont typeface="+mj-lt"/>
              <a:buAutoNum type="arabicPeriod"/>
            </a:pPr>
            <a:r>
              <a:rPr lang="ar-SA" b="1" dirty="0" smtClean="0">
                <a:latin typeface="+mn-lt"/>
              </a:rPr>
              <a:t>	</a:t>
            </a:r>
            <a:r>
              <a:rPr lang="en-US" b="1" dirty="0" smtClean="0">
                <a:latin typeface="+mn-lt"/>
              </a:rPr>
              <a:t>N.F.Y. Tam, Chapter 11 - Conservation and Uses of Mangroves in Hong Kong and Mainland China, In: M.H. Wong, Editor(s), Wetlands Ecosystems in Asia, Elsevier, Amsterdam, 2004, Pages 161-182</a:t>
            </a:r>
            <a:r>
              <a:rPr lang="ar-SA" b="1" dirty="0" smtClean="0">
                <a:latin typeface="+mn-lt"/>
              </a:rPr>
              <a:t>,. </a:t>
            </a:r>
            <a:endParaRPr lang="en-US" b="1" dirty="0" smtClean="0">
              <a:latin typeface="+mn-lt"/>
            </a:endParaRPr>
          </a:p>
          <a:p>
            <a:pPr marL="342900" indent="-342900">
              <a:buFont typeface="+mj-lt"/>
              <a:buAutoNum type="arabicPeriod"/>
            </a:pPr>
            <a:r>
              <a:rPr lang="ar-SA" b="1" dirty="0" smtClean="0">
                <a:latin typeface="+mn-lt"/>
              </a:rPr>
              <a:t>	</a:t>
            </a:r>
            <a:r>
              <a:rPr lang="en-US" b="1" dirty="0" smtClean="0">
                <a:latin typeface="+mn-lt"/>
              </a:rPr>
              <a:t>R.R. </a:t>
            </a:r>
            <a:r>
              <a:rPr lang="en-US" b="1" dirty="0" err="1" smtClean="0">
                <a:latin typeface="+mn-lt"/>
              </a:rPr>
              <a:t>Twilley</a:t>
            </a:r>
            <a:r>
              <a:rPr lang="en-US" b="1" dirty="0" smtClean="0">
                <a:latin typeface="+mn-lt"/>
              </a:rPr>
              <a:t>, Mangrove Wetlands, In: Editors-in-Chief:  Sven Erik Jorgensen and Brian </a:t>
            </a:r>
            <a:r>
              <a:rPr lang="en-US" b="1" dirty="0" err="1" smtClean="0">
                <a:latin typeface="+mn-lt"/>
              </a:rPr>
              <a:t>Fath</a:t>
            </a:r>
            <a:r>
              <a:rPr lang="en-US" b="1" dirty="0" smtClean="0">
                <a:latin typeface="+mn-lt"/>
              </a:rPr>
              <a:t>, Editor(s)-in-Chief, Encyclopedia of Ecology, Academic Press, Oxford, 2008, Pages 2198-2208</a:t>
            </a:r>
          </a:p>
          <a:p>
            <a:pPr marL="342900" indent="-342900">
              <a:buFont typeface="+mj-lt"/>
              <a:buAutoNum type="arabicPeriod"/>
            </a:pPr>
            <a:r>
              <a:rPr lang="ar-SA" b="1" dirty="0" smtClean="0">
                <a:latin typeface="+mn-lt"/>
              </a:rPr>
              <a:t>	</a:t>
            </a:r>
            <a:r>
              <a:rPr lang="en-US" b="1" dirty="0" err="1" smtClean="0">
                <a:latin typeface="+mn-lt"/>
              </a:rPr>
              <a:t>Yara</a:t>
            </a:r>
            <a:r>
              <a:rPr lang="en-US" b="1" dirty="0" smtClean="0">
                <a:latin typeface="+mn-lt"/>
              </a:rPr>
              <a:t> Schaeffer-</a:t>
            </a:r>
            <a:r>
              <a:rPr lang="en-US" b="1" dirty="0" err="1" smtClean="0">
                <a:latin typeface="+mn-lt"/>
              </a:rPr>
              <a:t>Novelli</a:t>
            </a:r>
            <a:r>
              <a:rPr lang="en-US" b="1" dirty="0" smtClean="0">
                <a:latin typeface="+mn-lt"/>
              </a:rPr>
              <a:t>, Gilberto </a:t>
            </a:r>
            <a:r>
              <a:rPr lang="en-US" b="1" dirty="0" err="1" smtClean="0">
                <a:latin typeface="+mn-lt"/>
              </a:rPr>
              <a:t>Cintron-Molero</a:t>
            </a:r>
            <a:r>
              <a:rPr lang="en-US" b="1" dirty="0" smtClean="0">
                <a:latin typeface="+mn-lt"/>
              </a:rPr>
              <a:t>, Mario </a:t>
            </a:r>
            <a:r>
              <a:rPr lang="en-US" b="1" dirty="0" err="1" smtClean="0">
                <a:latin typeface="+mn-lt"/>
              </a:rPr>
              <a:t>Luiz</a:t>
            </a:r>
            <a:r>
              <a:rPr lang="en-US" b="1" dirty="0" smtClean="0">
                <a:latin typeface="+mn-lt"/>
              </a:rPr>
              <a:t> G. </a:t>
            </a:r>
            <a:r>
              <a:rPr lang="en-US" b="1" dirty="0" err="1" smtClean="0">
                <a:latin typeface="+mn-lt"/>
              </a:rPr>
              <a:t>Soares</a:t>
            </a:r>
            <a:r>
              <a:rPr lang="en-US" b="1" dirty="0" smtClean="0">
                <a:latin typeface="+mn-lt"/>
              </a:rPr>
              <a:t>, Chapter Nine Mangroves as indicators of sea level change in the muddy coasts of the world, In: Terry Healy, Ying Wang and Judy-Ann Healy, Editor(s), Proceedings in Marine Science, Elsevier, 2002, Volume 4, Pages 245-262</a:t>
            </a:r>
          </a:p>
          <a:p>
            <a:pPr marL="342900" indent="-342900">
              <a:buFont typeface="+mj-lt"/>
              <a:buAutoNum type="arabicPeriod"/>
            </a:pPr>
            <a:r>
              <a:rPr lang="en-US" b="1" dirty="0" smtClean="0">
                <a:latin typeface="+mn-lt"/>
              </a:rPr>
              <a:t>C. </a:t>
            </a:r>
            <a:r>
              <a:rPr lang="en-US" b="1" dirty="0" err="1" smtClean="0">
                <a:latin typeface="+mn-lt"/>
              </a:rPr>
              <a:t>Tingsabadh</a:t>
            </a:r>
            <a:r>
              <a:rPr lang="en-US" b="1" dirty="0" smtClean="0">
                <a:latin typeface="+mn-lt"/>
              </a:rPr>
              <a:t>, S. </a:t>
            </a:r>
            <a:r>
              <a:rPr lang="en-US" b="1" dirty="0" err="1" smtClean="0">
                <a:latin typeface="+mn-lt"/>
              </a:rPr>
              <a:t>Pongkijvorasin</a:t>
            </a:r>
            <a:r>
              <a:rPr lang="en-US" b="1" dirty="0" smtClean="0">
                <a:latin typeface="+mn-lt"/>
              </a:rPr>
              <a:t>, Chapter 15 - Economic Valuation of Mangroves for Improved Usage and Management in Thailand, In: M.H. Wong, Editor(s), Wetlands Ecosystems in Asia, Elsevier, Amsterdam, 2004, Pages 263-281</a:t>
            </a:r>
            <a:endParaRPr lang="ar-SA" b="1" dirty="0">
              <a:latin typeface="+mn-l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خلفيات عرض بور بوينت\green-ornament-powerpoint-background\0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عنصر نائب لرقم الشريحة 4"/>
          <p:cNvSpPr>
            <a:spLocks noGrp="1"/>
          </p:cNvSpPr>
          <p:nvPr>
            <p:ph type="sldNum" sz="quarter" idx="12"/>
          </p:nvPr>
        </p:nvSpPr>
        <p:spPr/>
        <p:txBody>
          <a:bodyPr/>
          <a:lstStyle/>
          <a:p>
            <a:pPr>
              <a:defRPr/>
            </a:pPr>
            <a:fld id="{10AA14C9-6FFF-4774-85BB-ED8E785D5CDA}" type="slidenum">
              <a:rPr lang="fr-CA" smtClean="0"/>
              <a:pPr>
                <a:defRPr/>
              </a:pPr>
              <a:t>29</a:t>
            </a:fld>
            <a:endParaRPr lang="fr-CA"/>
          </a:p>
        </p:txBody>
      </p:sp>
      <p:sp>
        <p:nvSpPr>
          <p:cNvPr id="9" name="مربع نص 8"/>
          <p:cNvSpPr txBox="1"/>
          <p:nvPr/>
        </p:nvSpPr>
        <p:spPr>
          <a:xfrm>
            <a:off x="425268" y="1052736"/>
            <a:ext cx="8143932" cy="4247317"/>
          </a:xfrm>
          <a:prstGeom prst="rect">
            <a:avLst/>
          </a:prstGeom>
          <a:noFill/>
        </p:spPr>
        <p:txBody>
          <a:bodyPr wrap="square" rtlCol="1">
            <a:spAutoFit/>
          </a:bodyPr>
          <a:lstStyle/>
          <a:p>
            <a:pPr marL="342900" indent="-342900">
              <a:buFont typeface="+mj-lt"/>
              <a:buAutoNum type="arabicPeriod" startAt="6"/>
            </a:pPr>
            <a:r>
              <a:rPr lang="en-US" b="1" dirty="0" smtClean="0">
                <a:latin typeface="+mn-lt"/>
              </a:rPr>
              <a:t>Peter J. Hogarth, Mangrove Ecosystems, In: Editor-in-Chief:   Simon A. Levin, Editor(s)-in-Chief, Encyclopedia of Biodiversity, Elsevier, New York, 2001, Pages 853-870</a:t>
            </a:r>
          </a:p>
          <a:p>
            <a:pPr marL="342900" indent="-342900">
              <a:buFont typeface="+mj-lt"/>
              <a:buAutoNum type="arabicPeriod" startAt="6"/>
            </a:pPr>
            <a:r>
              <a:rPr lang="en-US" b="1" dirty="0" smtClean="0">
                <a:latin typeface="+mn-lt"/>
              </a:rPr>
              <a:t>M. Spalding, TROPICAL ECOSYSTEMS | Mangroves, In: Editor-in-Chief:   Jeffery Burley, Editor(s)-in-Chief, Encyclopedia of Forest Sciences, Elsevier, Oxford, 2004, Pages 1704-1712</a:t>
            </a:r>
            <a:r>
              <a:rPr lang="ar-SA" b="1" dirty="0" smtClean="0">
                <a:latin typeface="+mn-lt"/>
              </a:rPr>
              <a:t>.</a:t>
            </a:r>
            <a:endParaRPr lang="en-US" b="1" dirty="0" smtClean="0">
              <a:latin typeface="+mn-lt"/>
            </a:endParaRPr>
          </a:p>
          <a:p>
            <a:pPr marL="342900" indent="-342900">
              <a:buFont typeface="+mj-lt"/>
              <a:buAutoNum type="arabicPeriod" startAt="6"/>
            </a:pPr>
            <a:r>
              <a:rPr lang="en-US" b="1" dirty="0" smtClean="0">
                <a:latin typeface="+mn-lt"/>
              </a:rPr>
              <a:t>M.D. Spalding, Mangroves, In: Editors-in-Chief:  John H. Steele, Karl K. </a:t>
            </a:r>
            <a:r>
              <a:rPr lang="en-US" b="1" dirty="0" err="1" smtClean="0">
                <a:latin typeface="+mn-lt"/>
              </a:rPr>
              <a:t>Turekian</a:t>
            </a:r>
            <a:r>
              <a:rPr lang="en-US" b="1" dirty="0" smtClean="0">
                <a:latin typeface="+mn-lt"/>
              </a:rPr>
              <a:t>, and Steve A. Thorpe, Editor(s)-in-Chief, Encyclopedia of Ocean Sciences (Second Edition), Academic Press, Oxford, 2001, Pages 496-504</a:t>
            </a:r>
            <a:r>
              <a:rPr lang="ar-SA" b="1" dirty="0" smtClean="0">
                <a:latin typeface="+mn-lt"/>
              </a:rPr>
              <a:t>, </a:t>
            </a:r>
            <a:endParaRPr lang="en-US" b="1" dirty="0" smtClean="0">
              <a:latin typeface="+mn-lt"/>
            </a:endParaRPr>
          </a:p>
          <a:p>
            <a:pPr marL="342900" indent="-342900">
              <a:buFont typeface="+mj-lt"/>
              <a:buAutoNum type="arabicPeriod" startAt="6"/>
            </a:pPr>
            <a:r>
              <a:rPr lang="en-US" b="1" dirty="0" err="1" smtClean="0">
                <a:latin typeface="+mn-lt"/>
              </a:rPr>
              <a:t>Friedhelm</a:t>
            </a:r>
            <a:r>
              <a:rPr lang="en-US" b="1" dirty="0" smtClean="0">
                <a:latin typeface="+mn-lt"/>
              </a:rPr>
              <a:t> </a:t>
            </a:r>
            <a:r>
              <a:rPr lang="en-US" b="1" dirty="0" err="1" smtClean="0">
                <a:latin typeface="+mn-lt"/>
              </a:rPr>
              <a:t>Göltenboth</a:t>
            </a:r>
            <a:r>
              <a:rPr lang="en-US" b="1" dirty="0" smtClean="0">
                <a:latin typeface="+mn-lt"/>
              </a:rPr>
              <a:t>, Sabine </a:t>
            </a:r>
            <a:r>
              <a:rPr lang="en-US" b="1" dirty="0" err="1" smtClean="0">
                <a:latin typeface="+mn-lt"/>
              </a:rPr>
              <a:t>Schoppe</a:t>
            </a:r>
            <a:r>
              <a:rPr lang="en-US" b="1" dirty="0" smtClean="0">
                <a:latin typeface="+mn-lt"/>
              </a:rPr>
              <a:t>, 10 - Mangroves, In: </a:t>
            </a:r>
            <a:r>
              <a:rPr lang="en-US" b="1" dirty="0" err="1" smtClean="0">
                <a:latin typeface="+mn-lt"/>
              </a:rPr>
              <a:t>Friedhelm</a:t>
            </a:r>
            <a:r>
              <a:rPr lang="en-US" b="1" dirty="0" smtClean="0">
                <a:latin typeface="+mn-lt"/>
              </a:rPr>
              <a:t> </a:t>
            </a:r>
            <a:r>
              <a:rPr lang="en-US" b="1" dirty="0" err="1" smtClean="0">
                <a:latin typeface="+mn-lt"/>
              </a:rPr>
              <a:t>Göltenboth</a:t>
            </a:r>
            <a:r>
              <a:rPr lang="en-US" b="1" dirty="0" smtClean="0">
                <a:latin typeface="+mn-lt"/>
              </a:rPr>
              <a:t>, Kris H. </a:t>
            </a:r>
            <a:r>
              <a:rPr lang="en-US" b="1" dirty="0" err="1" smtClean="0">
                <a:latin typeface="+mn-lt"/>
              </a:rPr>
              <a:t>Timotius</a:t>
            </a:r>
            <a:r>
              <a:rPr lang="en-US" b="1" dirty="0" smtClean="0">
                <a:latin typeface="+mn-lt"/>
              </a:rPr>
              <a:t>, </a:t>
            </a:r>
            <a:r>
              <a:rPr lang="en-US" b="1" dirty="0" err="1" smtClean="0">
                <a:latin typeface="+mn-lt"/>
              </a:rPr>
              <a:t>Paciencia</a:t>
            </a:r>
            <a:r>
              <a:rPr lang="en-US" b="1" dirty="0" smtClean="0">
                <a:latin typeface="+mn-lt"/>
              </a:rPr>
              <a:t> Po Milan and Josef </a:t>
            </a:r>
            <a:r>
              <a:rPr lang="en-US" b="1" dirty="0" err="1" smtClean="0">
                <a:latin typeface="+mn-lt"/>
              </a:rPr>
              <a:t>Margraf</a:t>
            </a:r>
            <a:r>
              <a:rPr lang="en-US" b="1" dirty="0" smtClean="0">
                <a:latin typeface="+mn-lt"/>
              </a:rPr>
              <a:t>, Editor(s), Ecology of Insular Southeast Asia, Elsevier, Amsterdam, 2006, Pages 187-214</a:t>
            </a:r>
          </a:p>
          <a:p>
            <a:pPr marL="342900" indent="-342900">
              <a:buFont typeface="+mj-lt"/>
              <a:buAutoNum type="arabicPeriod" startAt="6"/>
            </a:pPr>
            <a:r>
              <a:rPr lang="en-US" b="1" dirty="0" smtClean="0">
                <a:latin typeface="+mn-lt"/>
              </a:rPr>
              <a:t>R.J. Edwards, SEA LEVEL STUDIES | Low Energy Coasts Sedimentary Indicators, In: Editor-in-Chief:   Scott A. Elias, Editor(s)-in-Chief, Encyclopedia of Quaternary Science, Elsevier, Oxford, 2007, Pages 2994-3006</a:t>
            </a:r>
            <a:endParaRPr lang="ar-SA" b="1" dirty="0">
              <a:latin typeface="+mn-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611560" y="357166"/>
            <a:ext cx="8064896"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r>
              <a:rPr lang="en-US" sz="3200" b="1" dirty="0" smtClean="0">
                <a:solidFill>
                  <a:srgbClr val="FF0000"/>
                </a:solidFill>
                <a:latin typeface="+mn-lt"/>
                <a:cs typeface="+mj-cs"/>
              </a:rPr>
              <a:t>First: Scientific background</a:t>
            </a:r>
          </a:p>
          <a:p>
            <a:pPr lvl="0" algn="ctr"/>
            <a:r>
              <a:rPr lang="en-US" sz="3200" b="1" dirty="0" smtClean="0">
                <a:solidFill>
                  <a:srgbClr val="FF0000"/>
                </a:solidFill>
                <a:latin typeface="+mn-lt"/>
                <a:ea typeface="Calibri" pitchFamily="34" charset="0"/>
                <a:cs typeface="+mj-cs"/>
              </a:rPr>
              <a:t> (1)What is mangrove plant ?</a:t>
            </a:r>
            <a:r>
              <a:rPr lang="ar-SA" sz="3200" b="1" dirty="0" smtClean="0">
                <a:solidFill>
                  <a:srgbClr val="FF0000"/>
                </a:solidFill>
                <a:latin typeface="+mn-lt"/>
                <a:ea typeface="Calibri" pitchFamily="34" charset="0"/>
                <a:cs typeface="+mj-cs"/>
              </a:rPr>
              <a:t> </a:t>
            </a:r>
            <a:endParaRPr lang="ar-SA" sz="3200" b="1" dirty="0" smtClean="0">
              <a:solidFill>
                <a:srgbClr val="FF0000"/>
              </a:solidFill>
              <a:latin typeface="+mn-lt"/>
              <a:cs typeface="+mj-cs"/>
            </a:endParaRPr>
          </a:p>
        </p:txBody>
      </p:sp>
      <p:sp>
        <p:nvSpPr>
          <p:cNvPr id="3" name="Rectangle 2"/>
          <p:cNvSpPr>
            <a:spLocks noChangeArrowheads="1"/>
          </p:cNvSpPr>
          <p:nvPr/>
        </p:nvSpPr>
        <p:spPr bwMode="auto">
          <a:xfrm>
            <a:off x="214282" y="1628800"/>
            <a:ext cx="8678198"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a:r>
              <a:rPr lang="en-US" sz="2000" b="1" dirty="0" smtClean="0">
                <a:solidFill>
                  <a:srgbClr val="003300"/>
                </a:solidFill>
                <a:latin typeface="+mn-lt"/>
                <a:ea typeface="Calibri" pitchFamily="34" charset="0"/>
                <a:cs typeface="Microsoft Uighur" pitchFamily="2" charset="-78"/>
              </a:rPr>
              <a:t>Mangrove trees </a:t>
            </a:r>
            <a:r>
              <a:rPr lang="af-ZA" sz="2000" dirty="0" smtClean="0">
                <a:latin typeface="+mn-lt"/>
                <a:cs typeface="Microsoft Uighur" pitchFamily="2" charset="-78"/>
              </a:rPr>
              <a:t> </a:t>
            </a:r>
            <a:r>
              <a:rPr lang="af-ZA" sz="2000" b="1" dirty="0" smtClean="0">
                <a:solidFill>
                  <a:srgbClr val="003300"/>
                </a:solidFill>
                <a:latin typeface="+mn-lt"/>
                <a:cs typeface="Microsoft Uighur" pitchFamily="2" charset="-78"/>
              </a:rPr>
              <a:t>Perennial</a:t>
            </a:r>
            <a:r>
              <a:rPr lang="af-ZA" sz="2000" dirty="0" smtClean="0">
                <a:latin typeface="+mn-lt"/>
                <a:cs typeface="Microsoft Uighur" pitchFamily="2" charset="-78"/>
              </a:rPr>
              <a:t> </a:t>
            </a:r>
            <a:r>
              <a:rPr lang="en-US" sz="2000" b="1" dirty="0" smtClean="0">
                <a:solidFill>
                  <a:srgbClr val="003300"/>
                </a:solidFill>
                <a:latin typeface="+mn-lt"/>
                <a:ea typeface="Calibri" pitchFamily="34" charset="0"/>
                <a:cs typeface="Microsoft Uighur" pitchFamily="2" charset="-78"/>
              </a:rPr>
              <a:t> evergreen grows in the marshes with salt and fresh water, As well as growing near the shores of the sea in areas of tidal flood water so that</a:t>
            </a:r>
            <a:r>
              <a:rPr lang="af-ZA" sz="2000" b="1" dirty="0" smtClean="0">
                <a:solidFill>
                  <a:srgbClr val="003300"/>
                </a:solidFill>
                <a:latin typeface="+mn-lt"/>
                <a:ea typeface="Calibri" pitchFamily="34" charset="0"/>
                <a:cs typeface="Microsoft Uighur" pitchFamily="2" charset="-78"/>
              </a:rPr>
              <a:t> water</a:t>
            </a:r>
            <a:r>
              <a:rPr lang="ar-SA" sz="2000" b="1" dirty="0" smtClean="0">
                <a:solidFill>
                  <a:srgbClr val="003300"/>
                </a:solidFill>
                <a:latin typeface="+mn-lt"/>
                <a:ea typeface="Calibri" pitchFamily="34" charset="0"/>
                <a:cs typeface="Microsoft Uighur" pitchFamily="2" charset="-78"/>
              </a:rPr>
              <a:t> </a:t>
            </a:r>
            <a:r>
              <a:rPr lang="en-US" sz="2000" b="1" dirty="0" smtClean="0">
                <a:solidFill>
                  <a:srgbClr val="003300"/>
                </a:solidFill>
                <a:latin typeface="+mn-lt"/>
                <a:ea typeface="Calibri" pitchFamily="34" charset="0"/>
                <a:cs typeface="Microsoft Uighur" pitchFamily="2" charset="-78"/>
              </a:rPr>
              <a:t>d</a:t>
            </a:r>
            <a:r>
              <a:rPr lang="af-ZA" sz="2000" b="1" dirty="0" smtClean="0">
                <a:solidFill>
                  <a:srgbClr val="003300"/>
                </a:solidFill>
                <a:latin typeface="+mn-lt"/>
                <a:ea typeface="Calibri" pitchFamily="34" charset="0"/>
                <a:cs typeface="Microsoft Uighur" pitchFamily="2" charset="-78"/>
              </a:rPr>
              <a:t>rown the </a:t>
            </a:r>
            <a:r>
              <a:rPr lang="en-US" sz="2000" b="1" dirty="0" smtClean="0">
                <a:solidFill>
                  <a:srgbClr val="003300"/>
                </a:solidFill>
                <a:latin typeface="+mn-lt"/>
                <a:ea typeface="Calibri" pitchFamily="34" charset="0"/>
                <a:cs typeface="Microsoft Uighur" pitchFamily="2" charset="-78"/>
              </a:rPr>
              <a:t>root group </a:t>
            </a:r>
            <a:r>
              <a:rPr lang="af-ZA" sz="2000" b="1" dirty="0" smtClean="0">
                <a:solidFill>
                  <a:srgbClr val="003300"/>
                </a:solidFill>
                <a:latin typeface="+mn-lt"/>
                <a:ea typeface="Calibri" pitchFamily="34" charset="0"/>
                <a:cs typeface="Microsoft Uighur" pitchFamily="2" charset="-78"/>
              </a:rPr>
              <a:t>Permanently</a:t>
            </a:r>
            <a:r>
              <a:rPr lang="en-US" sz="2000" b="1" dirty="0" smtClean="0">
                <a:solidFill>
                  <a:srgbClr val="003300"/>
                </a:solidFill>
                <a:latin typeface="+mn-lt"/>
                <a:ea typeface="Calibri" pitchFamily="34" charset="0"/>
                <a:cs typeface="Microsoft Uighur" pitchFamily="2" charset="-78"/>
              </a:rPr>
              <a:t>.</a:t>
            </a:r>
          </a:p>
          <a:p>
            <a:pPr algn="justLow"/>
            <a:r>
              <a:rPr lang="en-US" sz="2000" b="1" dirty="0" smtClean="0">
                <a:solidFill>
                  <a:srgbClr val="003300"/>
                </a:solidFill>
                <a:latin typeface="+mn-lt"/>
                <a:ea typeface="Calibri" pitchFamily="34" charset="0"/>
                <a:cs typeface="Microsoft Uighur" pitchFamily="2" charset="-78"/>
              </a:rPr>
              <a:t>Mangrove grows mainly in tropical and subtropical protected severe ocean currents, but it can grow in areas prone to storms.</a:t>
            </a:r>
            <a:endParaRPr lang="ar-SA" sz="2000" b="1" dirty="0" smtClean="0">
              <a:solidFill>
                <a:srgbClr val="003300"/>
              </a:solidFill>
              <a:latin typeface="+mn-lt"/>
              <a:ea typeface="Calibri" pitchFamily="34" charset="0"/>
              <a:cs typeface="Microsoft Uighur" pitchFamily="2" charset="-78"/>
            </a:endParaRPr>
          </a:p>
          <a:p>
            <a:pPr algn="justLow"/>
            <a:r>
              <a:rPr lang="en-US" sz="2000" b="1" dirty="0" smtClean="0">
                <a:solidFill>
                  <a:srgbClr val="003300"/>
                </a:solidFill>
                <a:latin typeface="+mn-lt"/>
                <a:ea typeface="Calibri" pitchFamily="34" charset="0"/>
                <a:cs typeface="Microsoft Uighur" pitchFamily="2" charset="-78"/>
              </a:rPr>
              <a:t>There are many classification of mangrove combine common features. These trees bear the extreme salinity of the soil as it bears to live in oxygen-poor soils.</a:t>
            </a:r>
            <a:r>
              <a:rPr lang="ar-SA" sz="2000" b="1" dirty="0" smtClean="0">
                <a:solidFill>
                  <a:srgbClr val="003300"/>
                </a:solidFill>
                <a:latin typeface="+mn-lt"/>
                <a:ea typeface="Calibri" pitchFamily="34" charset="0"/>
                <a:cs typeface="Microsoft Uighur" pitchFamily="2" charset="-78"/>
              </a:rPr>
              <a:t> </a:t>
            </a:r>
            <a:r>
              <a:rPr lang="en-US" sz="2000" b="1" dirty="0" smtClean="0">
                <a:solidFill>
                  <a:srgbClr val="003300"/>
                </a:solidFill>
                <a:latin typeface="+mn-lt"/>
                <a:ea typeface="Calibri" pitchFamily="34" charset="0"/>
                <a:cs typeface="Microsoft Uighur" pitchFamily="2" charset="-78"/>
              </a:rPr>
              <a:t>So it is able to grow in moist soil or water immersed completely.</a:t>
            </a:r>
          </a:p>
          <a:p>
            <a:r>
              <a:rPr lang="en-US" sz="2000" b="1" dirty="0">
                <a:solidFill>
                  <a:srgbClr val="003300"/>
                </a:solidFill>
                <a:latin typeface="+mn-lt"/>
                <a:ea typeface="Calibri" pitchFamily="34" charset="0"/>
                <a:cs typeface="Microsoft Uighur" pitchFamily="2" charset="-78"/>
              </a:rPr>
              <a:t>The scientific name</a:t>
            </a:r>
            <a:r>
              <a:rPr lang="ar-SA" sz="2000" b="1" dirty="0">
                <a:solidFill>
                  <a:srgbClr val="003300"/>
                </a:solidFill>
                <a:latin typeface="+mn-lt"/>
                <a:ea typeface="Calibri" pitchFamily="34" charset="0"/>
                <a:cs typeface="Microsoft Uighur" pitchFamily="2" charset="-78"/>
              </a:rPr>
              <a:t> </a:t>
            </a:r>
            <a:r>
              <a:rPr lang="en-US" sz="2000" b="1" dirty="0">
                <a:solidFill>
                  <a:srgbClr val="003300"/>
                </a:solidFill>
                <a:latin typeface="+mn-lt"/>
                <a:ea typeface="Calibri" pitchFamily="34" charset="0"/>
                <a:cs typeface="Microsoft Uighur" pitchFamily="2" charset="-78"/>
              </a:rPr>
              <a:t>of  the mangrove is  «Avicenna - Marin», The common name is  a compound of  two words : the first  Portuguese «</a:t>
            </a:r>
            <a:r>
              <a:rPr lang="en-US" sz="2000" b="1" dirty="0" err="1">
                <a:solidFill>
                  <a:srgbClr val="003300"/>
                </a:solidFill>
                <a:latin typeface="+mn-lt"/>
                <a:ea typeface="Calibri" pitchFamily="34" charset="0"/>
                <a:cs typeface="Microsoft Uighur" pitchFamily="2" charset="-78"/>
              </a:rPr>
              <a:t>Mangue</a:t>
            </a:r>
            <a:r>
              <a:rPr lang="en-US" sz="2000" b="1" dirty="0">
                <a:solidFill>
                  <a:srgbClr val="003300"/>
                </a:solidFill>
                <a:latin typeface="+mn-lt"/>
                <a:ea typeface="Calibri" pitchFamily="34" charset="0"/>
                <a:cs typeface="Microsoft Uighur" pitchFamily="2" charset="-78"/>
              </a:rPr>
              <a:t>» means  the tree, And the second English «Grove» means «origin of trees».</a:t>
            </a:r>
          </a:p>
          <a:p>
            <a:r>
              <a:rPr lang="en-US" sz="2000" b="1" dirty="0">
                <a:solidFill>
                  <a:srgbClr val="003300"/>
                </a:solidFill>
                <a:latin typeface="+mn-lt"/>
                <a:ea typeface="Calibri" pitchFamily="34" charset="0"/>
                <a:cs typeface="Microsoft Uighur" pitchFamily="2" charset="-78"/>
              </a:rPr>
              <a:t>The mangrove  trees  known to the Arabs,  the old name called «Al-</a:t>
            </a:r>
            <a:r>
              <a:rPr lang="en-US" sz="2000" b="1" dirty="0" err="1">
                <a:solidFill>
                  <a:srgbClr val="003300"/>
                </a:solidFill>
                <a:latin typeface="+mn-lt"/>
                <a:ea typeface="Calibri" pitchFamily="34" charset="0"/>
                <a:cs typeface="Microsoft Uighur" pitchFamily="2" charset="-78"/>
              </a:rPr>
              <a:t>Qarm</a:t>
            </a:r>
            <a:r>
              <a:rPr lang="en-US" sz="2000" b="1" dirty="0">
                <a:solidFill>
                  <a:srgbClr val="003300"/>
                </a:solidFill>
                <a:latin typeface="+mn-lt"/>
                <a:ea typeface="Calibri" pitchFamily="34" charset="0"/>
                <a:cs typeface="Microsoft Uighur" pitchFamily="2" charset="-78"/>
              </a:rPr>
              <a:t>».</a:t>
            </a:r>
            <a:r>
              <a:rPr lang="ar-SA" sz="2000" b="1" dirty="0">
                <a:solidFill>
                  <a:srgbClr val="003300"/>
                </a:solidFill>
                <a:latin typeface="+mn-lt"/>
                <a:ea typeface="Calibri" pitchFamily="34" charset="0"/>
                <a:cs typeface="Microsoft Uighur" pitchFamily="2" charset="-78"/>
              </a:rPr>
              <a:t> </a:t>
            </a:r>
            <a:r>
              <a:rPr lang="af-ZA" sz="2000" b="1" dirty="0">
                <a:solidFill>
                  <a:srgbClr val="003300"/>
                </a:solidFill>
                <a:latin typeface="+mn-lt"/>
                <a:ea typeface="Calibri" pitchFamily="34" charset="0"/>
                <a:cs typeface="Microsoft Uighur" pitchFamily="2" charset="-78"/>
              </a:rPr>
              <a:t>Have been mentioned</a:t>
            </a:r>
            <a:r>
              <a:rPr lang="ar-SA" sz="2000" b="1" dirty="0">
                <a:solidFill>
                  <a:srgbClr val="003300"/>
                </a:solidFill>
                <a:latin typeface="+mn-lt"/>
                <a:ea typeface="Calibri" pitchFamily="34" charset="0"/>
                <a:cs typeface="Microsoft Uighur" pitchFamily="2" charset="-78"/>
              </a:rPr>
              <a:t> </a:t>
            </a:r>
            <a:r>
              <a:rPr lang="en-US" sz="2000" b="1" dirty="0">
                <a:solidFill>
                  <a:srgbClr val="003300"/>
                </a:solidFill>
                <a:latin typeface="+mn-lt"/>
                <a:ea typeface="Calibri" pitchFamily="34" charset="0"/>
                <a:cs typeface="Microsoft Uighur" pitchFamily="2" charset="-78"/>
              </a:rPr>
              <a:t>by bin </a:t>
            </a:r>
            <a:r>
              <a:rPr lang="en-US" sz="2000" b="1" dirty="0" err="1">
                <a:solidFill>
                  <a:srgbClr val="003300"/>
                </a:solidFill>
                <a:latin typeface="+mn-lt"/>
                <a:ea typeface="Calibri" pitchFamily="34" charset="0"/>
                <a:cs typeface="Microsoft Uighur" pitchFamily="2" charset="-78"/>
              </a:rPr>
              <a:t>Mandor</a:t>
            </a:r>
            <a:r>
              <a:rPr lang="en-US" sz="2000" b="1" dirty="0">
                <a:solidFill>
                  <a:srgbClr val="003300"/>
                </a:solidFill>
                <a:latin typeface="+mn-lt"/>
                <a:ea typeface="Calibri" pitchFamily="34" charset="0"/>
                <a:cs typeface="Microsoft Uighur" pitchFamily="2" charset="-78"/>
              </a:rPr>
              <a:t>  in “</a:t>
            </a:r>
            <a:r>
              <a:rPr lang="en-US" sz="2000" b="1" dirty="0" err="1">
                <a:solidFill>
                  <a:srgbClr val="003300"/>
                </a:solidFill>
                <a:latin typeface="+mn-lt"/>
                <a:ea typeface="Calibri" pitchFamily="34" charset="0"/>
                <a:cs typeface="Microsoft Uighur" pitchFamily="2" charset="-78"/>
              </a:rPr>
              <a:t>Lessan</a:t>
            </a:r>
            <a:r>
              <a:rPr lang="en-US" sz="2000" b="1" dirty="0">
                <a:solidFill>
                  <a:srgbClr val="003300"/>
                </a:solidFill>
                <a:latin typeface="+mn-lt"/>
                <a:ea typeface="Calibri" pitchFamily="34" charset="0"/>
                <a:cs typeface="Microsoft Uighur" pitchFamily="2" charset="-78"/>
              </a:rPr>
              <a:t> Al-Arab” </a:t>
            </a:r>
            <a:endParaRPr lang="ar-SA" sz="2000" b="1" dirty="0">
              <a:solidFill>
                <a:srgbClr val="003300"/>
              </a:solidFill>
              <a:latin typeface="+mn-lt"/>
              <a:ea typeface="Calibri" pitchFamily="34" charset="0"/>
              <a:cs typeface="Microsoft Uighur" pitchFamily="2" charset="-78"/>
            </a:endParaRPr>
          </a:p>
        </p:txBody>
      </p:sp>
      <p:sp>
        <p:nvSpPr>
          <p:cNvPr id="4" name="عنصر نائب لرقم الشريحة 3"/>
          <p:cNvSpPr>
            <a:spLocks noGrp="1"/>
          </p:cNvSpPr>
          <p:nvPr>
            <p:ph type="sldNum" sz="quarter" idx="12"/>
          </p:nvPr>
        </p:nvSpPr>
        <p:spPr/>
        <p:txBody>
          <a:bodyPr/>
          <a:lstStyle/>
          <a:p>
            <a:pPr>
              <a:defRPr/>
            </a:pPr>
            <a:fld id="{10AA14C9-6FFF-4774-85BB-ED8E785D5CDA}" type="slidenum">
              <a:rPr lang="fr-CA" smtClean="0"/>
              <a:pPr>
                <a:defRPr/>
              </a:pPr>
              <a:t>3</a:t>
            </a:fld>
            <a:endParaRPr lang="fr-CA"/>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خلفيات عرض بور بوينت\green-ornament-powerpoint-background\05.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 name="مستطيل 2"/>
          <p:cNvSpPr/>
          <p:nvPr/>
        </p:nvSpPr>
        <p:spPr>
          <a:xfrm>
            <a:off x="-324544" y="448796"/>
            <a:ext cx="9144000" cy="584775"/>
          </a:xfrm>
          <a:prstGeom prst="rect">
            <a:avLst/>
          </a:prstGeom>
          <a:noFill/>
        </p:spPr>
        <p:txBody>
          <a:bodyPr wrap="square" lIns="91440" tIns="45720" rIns="91440" bIns="45720">
            <a:spAutoFit/>
          </a:bodyPr>
          <a:lstStyle/>
          <a:p>
            <a:pPr algn="ctr"/>
            <a:r>
              <a:rPr lang="en-US" sz="3200" b="1" dirty="0" smtClean="0">
                <a:solidFill>
                  <a:srgbClr val="FF3300"/>
                </a:solidFill>
                <a:latin typeface="+mn-lt"/>
                <a:cs typeface="PT Simple Bold Ruled" pitchFamily="2" charset="-78"/>
              </a:rPr>
              <a:t>Contents</a:t>
            </a:r>
            <a:endParaRPr lang="ar-SA" sz="3200" b="1" dirty="0">
              <a:solidFill>
                <a:srgbClr val="FF3300"/>
              </a:solidFill>
              <a:latin typeface="+mn-lt"/>
              <a:cs typeface="PT Simple Bold Ruled" pitchFamily="2" charset="-78"/>
            </a:endParaRPr>
          </a:p>
        </p:txBody>
      </p:sp>
      <p:sp>
        <p:nvSpPr>
          <p:cNvPr id="6" name="مربع نص 5"/>
          <p:cNvSpPr txBox="1"/>
          <p:nvPr/>
        </p:nvSpPr>
        <p:spPr>
          <a:xfrm>
            <a:off x="714348" y="1142984"/>
            <a:ext cx="7818092" cy="3785652"/>
          </a:xfrm>
          <a:prstGeom prst="rect">
            <a:avLst/>
          </a:prstGeom>
          <a:noFill/>
        </p:spPr>
        <p:txBody>
          <a:bodyPr wrap="square" rtlCol="1">
            <a:spAutoFit/>
          </a:bodyPr>
          <a:lstStyle/>
          <a:p>
            <a:endParaRPr lang="en-US" sz="2000" b="1" dirty="0" smtClean="0">
              <a:latin typeface="+mn-lt"/>
            </a:endParaRPr>
          </a:p>
          <a:p>
            <a:r>
              <a:rPr lang="en-US" sz="2000" b="1" dirty="0" smtClean="0">
                <a:latin typeface="+mn-lt"/>
              </a:rPr>
              <a:t> Introduction……………………………………………………….………........2</a:t>
            </a:r>
          </a:p>
          <a:p>
            <a:pPr lvl="0"/>
            <a:r>
              <a:rPr lang="en-US" sz="2000" b="1" dirty="0" smtClean="0">
                <a:latin typeface="+mn-lt"/>
              </a:rPr>
              <a:t> </a:t>
            </a:r>
            <a:r>
              <a:rPr lang="en-US" sz="2000" b="1" dirty="0">
                <a:latin typeface="+mn-lt"/>
              </a:rPr>
              <a:t>First: </a:t>
            </a:r>
            <a:r>
              <a:rPr lang="en-US" sz="2000" b="1" dirty="0" smtClean="0">
                <a:latin typeface="+mn-lt"/>
              </a:rPr>
              <a:t>Scientific background …………………………………..…………… 3</a:t>
            </a:r>
            <a:endParaRPr lang="en-US" sz="2000" b="1" dirty="0">
              <a:latin typeface="+mn-lt"/>
            </a:endParaRPr>
          </a:p>
          <a:p>
            <a:pPr lvl="0"/>
            <a:r>
              <a:rPr lang="en-US" sz="2000" b="1" dirty="0" smtClean="0">
                <a:latin typeface="+mn-lt"/>
              </a:rPr>
              <a:t>(1) What is mangrove plant? ……………………….………………………</a:t>
            </a:r>
            <a:r>
              <a:rPr lang="ar-SA" sz="2000" b="1" dirty="0" smtClean="0">
                <a:latin typeface="+mn-lt"/>
              </a:rPr>
              <a:t> </a:t>
            </a:r>
            <a:r>
              <a:rPr lang="en-US" sz="2000" b="1" dirty="0" smtClean="0">
                <a:latin typeface="+mn-lt"/>
              </a:rPr>
              <a:t>3</a:t>
            </a:r>
            <a:endParaRPr lang="ar-SA" sz="2000" b="1" dirty="0" smtClean="0">
              <a:latin typeface="+mn-lt"/>
            </a:endParaRPr>
          </a:p>
          <a:p>
            <a:r>
              <a:rPr lang="en-US" sz="2000" b="1" dirty="0" smtClean="0">
                <a:latin typeface="+mn-lt"/>
              </a:rPr>
              <a:t>(2) M</a:t>
            </a:r>
            <a:r>
              <a:rPr lang="af-ZA" sz="2000" b="1" dirty="0" smtClean="0">
                <a:latin typeface="+mn-lt"/>
              </a:rPr>
              <a:t>angrove Plant environments</a:t>
            </a:r>
            <a:r>
              <a:rPr lang="en-US" sz="2000" b="1" dirty="0"/>
              <a:t> </a:t>
            </a:r>
            <a:r>
              <a:rPr lang="en-US" sz="2000" b="1" dirty="0" smtClean="0">
                <a:latin typeface="+mn-lt"/>
              </a:rPr>
              <a:t>……………………………………….</a:t>
            </a:r>
            <a:r>
              <a:rPr lang="ar-SA" sz="2000" b="1" dirty="0" smtClean="0">
                <a:latin typeface="+mn-lt"/>
              </a:rPr>
              <a:t> </a:t>
            </a:r>
            <a:r>
              <a:rPr lang="en-US" sz="2000" b="1" dirty="0" smtClean="0">
                <a:latin typeface="+mn-lt"/>
              </a:rPr>
              <a:t>4</a:t>
            </a:r>
            <a:endParaRPr lang="ar-SA" sz="2000" b="1" dirty="0" smtClean="0">
              <a:latin typeface="+mn-lt"/>
            </a:endParaRPr>
          </a:p>
          <a:p>
            <a:r>
              <a:rPr lang="en-US" sz="2000" b="1" dirty="0" smtClean="0">
                <a:latin typeface="+mn-lt"/>
              </a:rPr>
              <a:t>(3) Pictures of mangrove plant …………………………………………….</a:t>
            </a:r>
            <a:r>
              <a:rPr lang="ar-SA" sz="2000" b="1" dirty="0" smtClean="0">
                <a:latin typeface="+mn-lt"/>
              </a:rPr>
              <a:t> </a:t>
            </a:r>
            <a:r>
              <a:rPr lang="en-US" sz="2000" b="1" dirty="0" smtClean="0">
                <a:latin typeface="+mn-lt"/>
              </a:rPr>
              <a:t>5-6</a:t>
            </a:r>
            <a:endParaRPr lang="ar-SA" sz="2000" b="1" dirty="0" smtClean="0">
              <a:latin typeface="+mn-lt"/>
            </a:endParaRPr>
          </a:p>
          <a:p>
            <a:r>
              <a:rPr lang="en-US" sz="2000" b="1" dirty="0" smtClean="0">
                <a:latin typeface="+mn-lt"/>
              </a:rPr>
              <a:t>(4) Methods of reproduction of the mangrove</a:t>
            </a:r>
            <a:r>
              <a:rPr lang="ar-SA" sz="2000" b="1" dirty="0" smtClean="0">
                <a:latin typeface="+mn-lt"/>
              </a:rPr>
              <a:t>.......................</a:t>
            </a:r>
            <a:r>
              <a:rPr lang="en-US" sz="2000" b="1" dirty="0" smtClean="0">
                <a:latin typeface="+mn-lt"/>
              </a:rPr>
              <a:t>7</a:t>
            </a:r>
            <a:endParaRPr lang="ar-SA" sz="2000" b="1" dirty="0" smtClean="0">
              <a:latin typeface="+mn-lt"/>
            </a:endParaRPr>
          </a:p>
          <a:p>
            <a:r>
              <a:rPr lang="en-US" sz="2000" b="1" dirty="0" smtClean="0">
                <a:latin typeface="+mn-lt"/>
              </a:rPr>
              <a:t>(5) The benefits of mangrove plan ………………………………………. 8-9</a:t>
            </a:r>
            <a:endParaRPr lang="ar-SA" sz="2000" b="1" dirty="0" smtClean="0">
              <a:latin typeface="+mn-lt"/>
            </a:endParaRPr>
          </a:p>
          <a:p>
            <a:r>
              <a:rPr lang="en-US" sz="2000" b="1" dirty="0" smtClean="0">
                <a:latin typeface="+mn-lt"/>
              </a:rPr>
              <a:t>(6) Factors (problems) that affect the mangrove plant ………… 10-11</a:t>
            </a:r>
            <a:endParaRPr lang="ar-SA" sz="2000" b="1" dirty="0" smtClean="0">
              <a:latin typeface="+mn-lt"/>
            </a:endParaRPr>
          </a:p>
          <a:p>
            <a:r>
              <a:rPr lang="af-ZA" sz="2000" b="1" dirty="0" smtClean="0">
                <a:latin typeface="+mn-lt"/>
              </a:rPr>
              <a:t>(7) Presence </a:t>
            </a:r>
            <a:r>
              <a:rPr lang="en-US" sz="2000" b="1" dirty="0" smtClean="0">
                <a:latin typeface="+mn-lt"/>
              </a:rPr>
              <a:t>places of Mangrove plant in Saudi Arabia …….... 12</a:t>
            </a:r>
            <a:endParaRPr lang="ar-SA" sz="2000" b="1" dirty="0" smtClean="0">
              <a:latin typeface="+mn-lt"/>
            </a:endParaRPr>
          </a:p>
          <a:p>
            <a:r>
              <a:rPr lang="af-ZA" sz="2000" b="1" dirty="0" smtClean="0">
                <a:latin typeface="+mn-lt"/>
              </a:rPr>
              <a:t>(8) Presence </a:t>
            </a:r>
            <a:r>
              <a:rPr lang="en-US" sz="2000" b="1" dirty="0" smtClean="0">
                <a:latin typeface="+mn-lt"/>
              </a:rPr>
              <a:t>places of Mangrove plant in Eastern Region …… 13-14</a:t>
            </a:r>
            <a:endParaRPr lang="ar-SA" sz="2000" b="1" dirty="0" smtClean="0">
              <a:latin typeface="+mn-lt"/>
            </a:endParaRPr>
          </a:p>
          <a:p>
            <a:r>
              <a:rPr lang="af-ZA" sz="2000" b="1" dirty="0" smtClean="0">
                <a:latin typeface="+mn-lt"/>
              </a:rPr>
              <a:t>Second: Investigation and visits</a:t>
            </a:r>
            <a:r>
              <a:rPr lang="en-US" sz="2000" b="1" dirty="0" smtClean="0">
                <a:latin typeface="+mn-lt"/>
              </a:rPr>
              <a:t> …………………………………………. 15-17</a:t>
            </a:r>
            <a:endParaRPr lang="ar-SA" sz="2000" b="1" dirty="0">
              <a:latin typeface="+mn-lt"/>
            </a:endParaRPr>
          </a:p>
        </p:txBody>
      </p:sp>
      <p:sp>
        <p:nvSpPr>
          <p:cNvPr id="5" name="عنصر نائب لرقم الشريحة 4"/>
          <p:cNvSpPr>
            <a:spLocks noGrp="1"/>
          </p:cNvSpPr>
          <p:nvPr>
            <p:ph type="sldNum" sz="quarter" idx="12"/>
          </p:nvPr>
        </p:nvSpPr>
        <p:spPr/>
        <p:txBody>
          <a:bodyPr/>
          <a:lstStyle/>
          <a:p>
            <a:pPr>
              <a:defRPr/>
            </a:pPr>
            <a:fld id="{10AA14C9-6FFF-4774-85BB-ED8E785D5CDA}" type="slidenum">
              <a:rPr lang="fr-CA" smtClean="0"/>
              <a:pPr>
                <a:defRPr/>
              </a:pPr>
              <a:t>30</a:t>
            </a:fld>
            <a:endParaRPr lang="fr-CA"/>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خلفيات عرض بور بوينت\green-ornament-powerpoint-background\05.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6" name="مربع نص 5"/>
          <p:cNvSpPr txBox="1"/>
          <p:nvPr/>
        </p:nvSpPr>
        <p:spPr>
          <a:xfrm>
            <a:off x="323528" y="1844824"/>
            <a:ext cx="8136904" cy="2246769"/>
          </a:xfrm>
          <a:prstGeom prst="rect">
            <a:avLst/>
          </a:prstGeom>
          <a:noFill/>
        </p:spPr>
        <p:txBody>
          <a:bodyPr wrap="square" rtlCol="1">
            <a:spAutoFit/>
          </a:bodyPr>
          <a:lstStyle/>
          <a:p>
            <a:r>
              <a:rPr lang="en-US" sz="2000" b="1" dirty="0">
                <a:latin typeface="+mn-lt"/>
                <a:ea typeface="Calibri" pitchFamily="34" charset="0"/>
                <a:cs typeface="PT Simple Bold Ruled" pitchFamily="2" charset="-78"/>
              </a:rPr>
              <a:t>Third: filling and dredging and its impact on plant </a:t>
            </a:r>
            <a:r>
              <a:rPr lang="en-US" sz="2000" b="1" dirty="0" smtClean="0">
                <a:latin typeface="+mn-lt"/>
                <a:ea typeface="Calibri" pitchFamily="34" charset="0"/>
                <a:cs typeface="PT Simple Bold Ruled" pitchFamily="2" charset="-78"/>
              </a:rPr>
              <a:t>mangrove </a:t>
            </a:r>
            <a:r>
              <a:rPr lang="ar-SA" sz="2000" b="1" dirty="0">
                <a:latin typeface="+mn-lt"/>
              </a:rPr>
              <a:t> </a:t>
            </a:r>
            <a:r>
              <a:rPr lang="ar-SA" sz="2000" b="1" dirty="0" smtClean="0">
                <a:latin typeface="+mn-lt"/>
              </a:rPr>
              <a:t>..... </a:t>
            </a:r>
            <a:r>
              <a:rPr lang="en-US" sz="2000" b="1" dirty="0">
                <a:latin typeface="+mn-lt"/>
              </a:rPr>
              <a:t>18-21</a:t>
            </a:r>
            <a:endParaRPr lang="ar-SA" sz="2000" b="1" dirty="0">
              <a:latin typeface="+mn-lt"/>
            </a:endParaRPr>
          </a:p>
          <a:p>
            <a:r>
              <a:rPr lang="en-US" sz="2000" b="1" dirty="0" smtClean="0">
                <a:latin typeface="+mn-lt"/>
                <a:ea typeface="Calibri" pitchFamily="34" charset="0"/>
                <a:cs typeface="PT Simple Bold Ruled" pitchFamily="2" charset="-78"/>
              </a:rPr>
              <a:t>Fourth</a:t>
            </a:r>
            <a:r>
              <a:rPr lang="en-US" sz="2000" b="1" dirty="0">
                <a:latin typeface="+mn-lt"/>
                <a:ea typeface="Calibri" pitchFamily="34" charset="0"/>
                <a:cs typeface="PT Simple Bold Ruled" pitchFamily="2" charset="-78"/>
              </a:rPr>
              <a:t>: </a:t>
            </a:r>
            <a:r>
              <a:rPr lang="af-ZA" sz="2000" b="1" dirty="0">
                <a:latin typeface="+mn-lt"/>
                <a:ea typeface="Calibri" pitchFamily="34" charset="0"/>
                <a:cs typeface="PT Simple Bold Ruled" pitchFamily="2" charset="-78"/>
              </a:rPr>
              <a:t>Case studies and </a:t>
            </a:r>
            <a:r>
              <a:rPr lang="af-ZA" sz="2000" b="1" dirty="0" smtClean="0">
                <a:latin typeface="+mn-lt"/>
                <a:ea typeface="Calibri" pitchFamily="34" charset="0"/>
                <a:cs typeface="PT Simple Bold Ruled" pitchFamily="2" charset="-78"/>
              </a:rPr>
              <a:t>questionnaires</a:t>
            </a:r>
            <a:r>
              <a:rPr lang="en-US" sz="2000" b="1" dirty="0">
                <a:latin typeface="+mn-lt"/>
                <a:cs typeface="PT Simple Bold Ruled" pitchFamily="2" charset="-78"/>
              </a:rPr>
              <a:t> </a:t>
            </a:r>
            <a:r>
              <a:rPr lang="en-US" sz="2000" b="1" dirty="0" smtClean="0">
                <a:latin typeface="+mn-lt"/>
              </a:rPr>
              <a:t>……………………….….………</a:t>
            </a:r>
            <a:r>
              <a:rPr lang="af-ZA" sz="2000" b="1" dirty="0" smtClean="0">
                <a:latin typeface="+mn-lt"/>
              </a:rPr>
              <a:t> 22 -23</a:t>
            </a:r>
            <a:r>
              <a:rPr lang="ar-SA" sz="2000" b="1" dirty="0" smtClean="0">
                <a:latin typeface="+mn-lt"/>
              </a:rPr>
              <a:t> </a:t>
            </a:r>
          </a:p>
          <a:p>
            <a:r>
              <a:rPr lang="af-ZA" sz="2000" b="1" dirty="0" smtClean="0">
                <a:latin typeface="+mn-lt"/>
              </a:rPr>
              <a:t>Fifth: Applications and solutions</a:t>
            </a:r>
            <a:r>
              <a:rPr lang="en-US" sz="2000" b="1" dirty="0" smtClean="0">
                <a:latin typeface="+mn-lt"/>
              </a:rPr>
              <a:t> ……………………………..……….……… 24-25</a:t>
            </a:r>
            <a:endParaRPr lang="ar-SA" sz="2000" b="1" dirty="0" smtClean="0">
              <a:latin typeface="+mn-lt"/>
            </a:endParaRPr>
          </a:p>
          <a:p>
            <a:r>
              <a:rPr lang="en-US" sz="2000" b="1" dirty="0" smtClean="0">
                <a:latin typeface="+mn-lt"/>
              </a:rPr>
              <a:t>Conclusion</a:t>
            </a:r>
            <a:r>
              <a:rPr lang="en-US" sz="2000" b="1" dirty="0"/>
              <a:t> </a:t>
            </a:r>
            <a:r>
              <a:rPr lang="en-US" sz="2000" b="1" dirty="0" smtClean="0">
                <a:latin typeface="+mn-lt"/>
              </a:rPr>
              <a:t>………………………………………………………………….…..………</a:t>
            </a:r>
            <a:r>
              <a:rPr lang="ar-SA" sz="2000" b="1" dirty="0" smtClean="0">
                <a:latin typeface="+mn-lt"/>
              </a:rPr>
              <a:t> </a:t>
            </a:r>
            <a:r>
              <a:rPr lang="en-US" sz="2000" b="1" dirty="0" smtClean="0">
                <a:latin typeface="+mn-lt"/>
              </a:rPr>
              <a:t> 26</a:t>
            </a:r>
            <a:endParaRPr lang="ar-SA" sz="2000" b="1" dirty="0" smtClean="0">
              <a:latin typeface="+mn-lt"/>
            </a:endParaRPr>
          </a:p>
          <a:p>
            <a:r>
              <a:rPr lang="af-ZA" sz="2000" b="1" dirty="0" smtClean="0">
                <a:latin typeface="+mn-lt"/>
              </a:rPr>
              <a:t>Acknowledgment</a:t>
            </a:r>
            <a:r>
              <a:rPr lang="en-US" sz="2000" b="1" dirty="0"/>
              <a:t> </a:t>
            </a:r>
            <a:r>
              <a:rPr lang="en-US" sz="2000" b="1" dirty="0" smtClean="0">
                <a:latin typeface="+mn-lt"/>
              </a:rPr>
              <a:t>…………………………………………………………….………</a:t>
            </a:r>
            <a:r>
              <a:rPr lang="ar-SA" sz="2000" b="1" dirty="0" smtClean="0">
                <a:latin typeface="+mn-lt"/>
              </a:rPr>
              <a:t> </a:t>
            </a:r>
            <a:r>
              <a:rPr lang="en-US" sz="2000" b="1" dirty="0" smtClean="0">
                <a:latin typeface="+mn-lt"/>
              </a:rPr>
              <a:t>27</a:t>
            </a:r>
            <a:endParaRPr lang="ar-SA" sz="2000" b="1" dirty="0" smtClean="0">
              <a:latin typeface="+mn-lt"/>
            </a:endParaRPr>
          </a:p>
          <a:p>
            <a:r>
              <a:rPr lang="en-US" sz="2000" b="1" dirty="0" smtClean="0">
                <a:latin typeface="+mn-lt"/>
              </a:rPr>
              <a:t>Resources</a:t>
            </a:r>
            <a:r>
              <a:rPr lang="en-US" sz="2000" b="1" dirty="0"/>
              <a:t> </a:t>
            </a:r>
            <a:r>
              <a:rPr lang="en-US" sz="2000" b="1" dirty="0" smtClean="0">
                <a:latin typeface="+mn-lt"/>
              </a:rPr>
              <a:t>…………….………………………………………….………………….…</a:t>
            </a:r>
            <a:r>
              <a:rPr lang="ar-SA" sz="2000" b="1" dirty="0" smtClean="0">
                <a:latin typeface="+mn-lt"/>
              </a:rPr>
              <a:t>  </a:t>
            </a:r>
            <a:r>
              <a:rPr lang="en-US" sz="2000" b="1" dirty="0" smtClean="0">
                <a:latin typeface="+mn-lt"/>
              </a:rPr>
              <a:t>28-29</a:t>
            </a:r>
            <a:endParaRPr lang="ar-SA" sz="2000" b="1" dirty="0" smtClean="0">
              <a:latin typeface="+mn-lt"/>
            </a:endParaRPr>
          </a:p>
          <a:p>
            <a:r>
              <a:rPr lang="en-US" sz="2000" b="1" smtClean="0">
                <a:latin typeface="+mn-lt"/>
              </a:rPr>
              <a:t>Contents</a:t>
            </a:r>
            <a:r>
              <a:rPr lang="en-US" sz="2000" b="1">
                <a:latin typeface="+mn-lt"/>
              </a:rPr>
              <a:t> </a:t>
            </a:r>
            <a:r>
              <a:rPr lang="en-US" sz="2000" b="1" smtClean="0">
                <a:latin typeface="+mn-lt"/>
              </a:rPr>
              <a:t>………………………………………………………………………...….… </a:t>
            </a:r>
            <a:r>
              <a:rPr lang="en-US" sz="2000" b="1" dirty="0" smtClean="0">
                <a:latin typeface="+mn-lt"/>
              </a:rPr>
              <a:t>30-31</a:t>
            </a:r>
          </a:p>
        </p:txBody>
      </p:sp>
      <p:sp>
        <p:nvSpPr>
          <p:cNvPr id="5" name="عنصر نائب لرقم الشريحة 4"/>
          <p:cNvSpPr>
            <a:spLocks noGrp="1"/>
          </p:cNvSpPr>
          <p:nvPr>
            <p:ph type="sldNum" sz="quarter" idx="12"/>
          </p:nvPr>
        </p:nvSpPr>
        <p:spPr/>
        <p:txBody>
          <a:bodyPr/>
          <a:lstStyle/>
          <a:p>
            <a:pPr>
              <a:defRPr/>
            </a:pPr>
            <a:fld id="{10AA14C9-6FFF-4774-85BB-ED8E785D5CDA}" type="slidenum">
              <a:rPr lang="fr-CA" smtClean="0"/>
              <a:pPr>
                <a:defRPr/>
              </a:pPr>
              <a:t>31</a:t>
            </a:fld>
            <a:endParaRPr lang="fr-CA"/>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611560" y="357166"/>
            <a:ext cx="8064896" cy="584775"/>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lvl="0" algn="ctr"/>
            <a:r>
              <a:rPr lang="af-ZA" sz="3200" b="1" dirty="0" smtClean="0">
                <a:solidFill>
                  <a:srgbClr val="FF0000"/>
                </a:solidFill>
                <a:latin typeface="+mn-lt"/>
                <a:ea typeface="Calibri" pitchFamily="34" charset="0"/>
                <a:cs typeface="PT Simple Bold Ruled" pitchFamily="2" charset="-78"/>
              </a:rPr>
              <a:t>(2) Mangrove Plant environments</a:t>
            </a:r>
            <a:endParaRPr kumimoji="0" lang="ar-SA" sz="3200" b="1" i="0" u="none" strike="noStrike" normalizeH="0" baseline="0" dirty="0" smtClean="0">
              <a:solidFill>
                <a:srgbClr val="FF0000"/>
              </a:solidFill>
              <a:latin typeface="+mn-lt"/>
              <a:ea typeface="Calibri" pitchFamily="34" charset="0"/>
              <a:cs typeface="PT Simple Bold Ruled" pitchFamily="2" charset="-78"/>
            </a:endParaRPr>
          </a:p>
        </p:txBody>
      </p:sp>
      <p:sp>
        <p:nvSpPr>
          <p:cNvPr id="3" name="Rectangle 2"/>
          <p:cNvSpPr>
            <a:spLocks noChangeArrowheads="1"/>
          </p:cNvSpPr>
          <p:nvPr/>
        </p:nvSpPr>
        <p:spPr bwMode="auto">
          <a:xfrm>
            <a:off x="305780" y="1916832"/>
            <a:ext cx="8676456"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a:r>
              <a:rPr lang="en-US" sz="2000" b="1" dirty="0" smtClean="0">
                <a:solidFill>
                  <a:srgbClr val="003300"/>
                </a:solidFill>
                <a:latin typeface="+mn-lt"/>
                <a:ea typeface="Calibri" pitchFamily="34" charset="0"/>
                <a:cs typeface="Microsoft Uighur" pitchFamily="2" charset="-78"/>
              </a:rPr>
              <a:t>Mangrove trees grow in the tropics and subtropics, Specifically in the coastal environments saline or brackish, And relatively low exposure to strong waves, Such as small gulfs ending to the coasts as a help to break the power of the destructive waves of small plants, </a:t>
            </a:r>
            <a:r>
              <a:rPr lang="af-ZA" sz="2000" b="1" dirty="0" smtClean="0">
                <a:solidFill>
                  <a:srgbClr val="003300"/>
                </a:solidFill>
                <a:latin typeface="+mn-lt"/>
                <a:ea typeface="Calibri" pitchFamily="34" charset="0"/>
                <a:cs typeface="Microsoft Uighur" pitchFamily="2" charset="-78"/>
              </a:rPr>
              <a:t>Lakes and estuaries</a:t>
            </a:r>
            <a:r>
              <a:rPr lang="en-US" sz="2000" b="1" dirty="0" smtClean="0">
                <a:solidFill>
                  <a:srgbClr val="003300"/>
                </a:solidFill>
                <a:latin typeface="+mn-lt"/>
                <a:ea typeface="Calibri" pitchFamily="34" charset="0"/>
                <a:cs typeface="Microsoft Uighur" pitchFamily="2" charset="-78"/>
              </a:rPr>
              <a:t>, or shallow areas in the islands near the coast. It is grown at the border between sea and land.</a:t>
            </a:r>
            <a:endParaRPr lang="ar-SA" sz="2000" b="1" dirty="0" smtClean="0">
              <a:solidFill>
                <a:srgbClr val="003300"/>
              </a:solidFill>
              <a:latin typeface="+mn-lt"/>
              <a:ea typeface="Calibri" pitchFamily="34" charset="0"/>
              <a:cs typeface="Microsoft Uighur" pitchFamily="2" charset="-78"/>
            </a:endParaRPr>
          </a:p>
          <a:p>
            <a:pPr algn="justLow"/>
            <a:r>
              <a:rPr lang="en-US" sz="2000" b="1" dirty="0" smtClean="0">
                <a:solidFill>
                  <a:srgbClr val="003300"/>
                </a:solidFill>
                <a:latin typeface="+mn-lt"/>
                <a:ea typeface="Calibri" pitchFamily="34" charset="0"/>
                <a:cs typeface="Microsoft Uighur" pitchFamily="2" charset="-78"/>
              </a:rPr>
              <a:t>Mangrove need water swamps rich in organic matter to grow healthy.</a:t>
            </a:r>
          </a:p>
          <a:p>
            <a:pPr algn="justLow"/>
            <a:r>
              <a:rPr lang="en-US" sz="2000" b="1" dirty="0" smtClean="0">
                <a:solidFill>
                  <a:srgbClr val="003300"/>
                </a:solidFill>
                <a:latin typeface="+mn-lt"/>
                <a:ea typeface="Calibri" pitchFamily="34" charset="0"/>
                <a:cs typeface="Microsoft Uighur" pitchFamily="2" charset="-78"/>
              </a:rPr>
              <a:t>It can also live in the sand with few coarse pores,  and does not harm it if this sand covered with mud.</a:t>
            </a:r>
          </a:p>
          <a:p>
            <a:pPr algn="justLow"/>
            <a:r>
              <a:rPr lang="en-US" sz="2000" b="1" dirty="0" smtClean="0">
                <a:solidFill>
                  <a:srgbClr val="003300"/>
                </a:solidFill>
                <a:latin typeface="+mn-lt"/>
                <a:ea typeface="Calibri" pitchFamily="34" charset="0"/>
                <a:cs typeface="Microsoft Uighur" pitchFamily="2" charset="-78"/>
              </a:rPr>
              <a:t>As they  grow without problems in some areas where the salinity concentration of at least.</a:t>
            </a:r>
            <a:endParaRPr lang="ar-SA" sz="2000" b="1" dirty="0">
              <a:solidFill>
                <a:srgbClr val="003300"/>
              </a:solidFill>
              <a:latin typeface="+mn-lt"/>
              <a:ea typeface="Calibri" pitchFamily="34" charset="0"/>
              <a:cs typeface="Microsoft Uighur" pitchFamily="2" charset="-78"/>
            </a:endParaRPr>
          </a:p>
        </p:txBody>
      </p:sp>
      <p:sp>
        <p:nvSpPr>
          <p:cNvPr id="4" name="عنصر نائب لرقم الشريحة 3"/>
          <p:cNvSpPr>
            <a:spLocks noGrp="1"/>
          </p:cNvSpPr>
          <p:nvPr>
            <p:ph type="sldNum" sz="quarter" idx="12"/>
          </p:nvPr>
        </p:nvSpPr>
        <p:spPr/>
        <p:txBody>
          <a:bodyPr/>
          <a:lstStyle/>
          <a:p>
            <a:pPr>
              <a:defRPr/>
            </a:pPr>
            <a:fld id="{10AA14C9-6FFF-4774-85BB-ED8E785D5CDA}" type="slidenum">
              <a:rPr lang="fr-CA" smtClean="0"/>
              <a:pPr>
                <a:defRPr/>
              </a:pPr>
              <a:t>4</a:t>
            </a:fld>
            <a:endParaRPr lang="fr-CA"/>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611560" y="603387"/>
            <a:ext cx="8064896" cy="584775"/>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eaLnBrk="1" fontAlgn="base" latinLnBrk="0" hangingPunct="1">
              <a:lnSpc>
                <a:spcPct val="100000"/>
              </a:lnSpc>
              <a:spcBef>
                <a:spcPct val="0"/>
              </a:spcBef>
              <a:spcAft>
                <a:spcPct val="0"/>
              </a:spcAft>
              <a:buClrTx/>
              <a:buSzTx/>
              <a:buFontTx/>
              <a:buNone/>
              <a:tabLst/>
            </a:pPr>
            <a:r>
              <a:rPr kumimoji="0" lang="en-US" sz="3200" b="1" i="0" u="none" strike="noStrike" normalizeH="0" baseline="0" dirty="0" smtClean="0">
                <a:solidFill>
                  <a:srgbClr val="FF0000"/>
                </a:solidFill>
                <a:latin typeface="+mn-lt"/>
                <a:ea typeface="Calibri" pitchFamily="34" charset="0"/>
                <a:cs typeface="PT Simple Bold Ruled" pitchFamily="2" charset="-78"/>
              </a:rPr>
              <a:t>(3) Pictures</a:t>
            </a:r>
            <a:r>
              <a:rPr kumimoji="0" lang="en-US" sz="3200" b="1" i="0" u="none" strike="noStrike" normalizeH="0" dirty="0" smtClean="0">
                <a:solidFill>
                  <a:srgbClr val="FF0000"/>
                </a:solidFill>
                <a:latin typeface="+mn-lt"/>
                <a:ea typeface="Calibri" pitchFamily="34" charset="0"/>
                <a:cs typeface="PT Simple Bold Ruled" pitchFamily="2" charset="-78"/>
              </a:rPr>
              <a:t> of mangrove plant</a:t>
            </a:r>
            <a:endParaRPr kumimoji="0" lang="ar-SA" sz="3200" b="1" i="0" u="none" strike="noStrike" normalizeH="0" baseline="0" dirty="0" smtClean="0">
              <a:solidFill>
                <a:srgbClr val="FF0000"/>
              </a:solidFill>
              <a:latin typeface="+mn-lt"/>
              <a:ea typeface="Calibri" pitchFamily="34" charset="0"/>
              <a:cs typeface="PT Simple Bold Ruled" pitchFamily="2" charset="-78"/>
            </a:endParaRPr>
          </a:p>
        </p:txBody>
      </p:sp>
      <p:sp>
        <p:nvSpPr>
          <p:cNvPr id="4" name="عنصر نائب لرقم الشريحة 3"/>
          <p:cNvSpPr>
            <a:spLocks noGrp="1"/>
          </p:cNvSpPr>
          <p:nvPr>
            <p:ph type="sldNum" sz="quarter" idx="12"/>
          </p:nvPr>
        </p:nvSpPr>
        <p:spPr/>
        <p:txBody>
          <a:bodyPr/>
          <a:lstStyle/>
          <a:p>
            <a:pPr>
              <a:defRPr/>
            </a:pPr>
            <a:fld id="{10AA14C9-6FFF-4774-85BB-ED8E785D5CDA}" type="slidenum">
              <a:rPr lang="fr-CA" smtClean="0"/>
              <a:pPr>
                <a:defRPr/>
              </a:pPr>
              <a:t>5</a:t>
            </a:fld>
            <a:endParaRPr lang="fr-CA"/>
          </a:p>
        </p:txBody>
      </p:sp>
      <p:pic>
        <p:nvPicPr>
          <p:cNvPr id="1026" name="Picture 2" descr="F:\293369_256589074387408_115573831822267_688493_586222567_n.jpg"/>
          <p:cNvPicPr>
            <a:picLocks noChangeAspect="1" noChangeArrowheads="1"/>
          </p:cNvPicPr>
          <p:nvPr/>
        </p:nvPicPr>
        <p:blipFill>
          <a:blip r:embed="rId3"/>
          <a:srcRect/>
          <a:stretch>
            <a:fillRect/>
          </a:stretch>
        </p:blipFill>
        <p:spPr bwMode="auto">
          <a:xfrm>
            <a:off x="5000628" y="1643050"/>
            <a:ext cx="3857652" cy="4643470"/>
          </a:xfrm>
          <a:prstGeom prst="rect">
            <a:avLst/>
          </a:prstGeom>
          <a:noFill/>
        </p:spPr>
      </p:pic>
      <p:pic>
        <p:nvPicPr>
          <p:cNvPr id="1028" name="Picture 4" descr="F:\ااا.jpg"/>
          <p:cNvPicPr>
            <a:picLocks noChangeAspect="1" noChangeArrowheads="1"/>
          </p:cNvPicPr>
          <p:nvPr/>
        </p:nvPicPr>
        <p:blipFill>
          <a:blip r:embed="rId4"/>
          <a:srcRect/>
          <a:stretch>
            <a:fillRect/>
          </a:stretch>
        </p:blipFill>
        <p:spPr bwMode="auto">
          <a:xfrm>
            <a:off x="500034" y="1643050"/>
            <a:ext cx="4286256" cy="464345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endParaRPr lang="ar-SA" smtClean="0"/>
          </a:p>
        </p:txBody>
      </p:sp>
      <p:pic>
        <p:nvPicPr>
          <p:cNvPr id="13315" name="Picture 2"/>
          <p:cNvPicPr>
            <a:picLocks noGrp="1" noChangeAspect="1" noChangeArrowheads="1"/>
          </p:cNvPicPr>
          <p:nvPr>
            <p:ph idx="1"/>
          </p:nvPr>
        </p:nvPicPr>
        <p:blipFill>
          <a:blip r:embed="rId2"/>
          <a:srcRect/>
          <a:stretch>
            <a:fillRect/>
          </a:stretch>
        </p:blipFill>
        <p:spPr>
          <a:xfrm>
            <a:off x="0" y="0"/>
            <a:ext cx="4419600" cy="3200400"/>
          </a:xfrm>
          <a:noFill/>
        </p:spPr>
      </p:pic>
      <p:pic>
        <p:nvPicPr>
          <p:cNvPr id="13316" name="Picture 2"/>
          <p:cNvPicPr>
            <a:picLocks noChangeAspect="1" noChangeArrowheads="1"/>
          </p:cNvPicPr>
          <p:nvPr/>
        </p:nvPicPr>
        <p:blipFill>
          <a:blip r:embed="rId3"/>
          <a:srcRect/>
          <a:stretch>
            <a:fillRect/>
          </a:stretch>
        </p:blipFill>
        <p:spPr bwMode="auto">
          <a:xfrm>
            <a:off x="4419600" y="0"/>
            <a:ext cx="4724400" cy="3276600"/>
          </a:xfrm>
          <a:prstGeom prst="rect">
            <a:avLst/>
          </a:prstGeom>
          <a:noFill/>
          <a:ln w="9525">
            <a:noFill/>
            <a:miter lim="800000"/>
            <a:headEnd/>
            <a:tailEnd/>
          </a:ln>
        </p:spPr>
      </p:pic>
      <p:pic>
        <p:nvPicPr>
          <p:cNvPr id="13317" name="Picture 1" descr="m08"/>
          <p:cNvPicPr>
            <a:picLocks noChangeAspect="1" noChangeArrowheads="1"/>
          </p:cNvPicPr>
          <p:nvPr/>
        </p:nvPicPr>
        <p:blipFill>
          <a:blip r:embed="rId4"/>
          <a:srcRect l="5807" r="5807"/>
          <a:stretch>
            <a:fillRect/>
          </a:stretch>
        </p:blipFill>
        <p:spPr bwMode="auto">
          <a:xfrm>
            <a:off x="0" y="3200400"/>
            <a:ext cx="4419600" cy="3657600"/>
          </a:xfrm>
          <a:prstGeom prst="rect">
            <a:avLst/>
          </a:prstGeom>
          <a:noFill/>
          <a:ln w="9525">
            <a:noFill/>
            <a:miter lim="800000"/>
            <a:headEnd/>
            <a:tailEnd/>
          </a:ln>
        </p:spPr>
      </p:pic>
      <p:pic>
        <p:nvPicPr>
          <p:cNvPr id="13318" name="Picture 4"/>
          <p:cNvPicPr>
            <a:picLocks noChangeAspect="1" noChangeArrowheads="1"/>
          </p:cNvPicPr>
          <p:nvPr/>
        </p:nvPicPr>
        <p:blipFill>
          <a:blip r:embed="rId5"/>
          <a:srcRect/>
          <a:stretch>
            <a:fillRect/>
          </a:stretch>
        </p:blipFill>
        <p:spPr bwMode="auto">
          <a:xfrm>
            <a:off x="4343400" y="3200400"/>
            <a:ext cx="4800600" cy="3657600"/>
          </a:xfrm>
          <a:prstGeom prst="rect">
            <a:avLst/>
          </a:prstGeom>
          <a:noFill/>
          <a:ln w="9525">
            <a:noFill/>
            <a:miter lim="800000"/>
            <a:headEnd/>
            <a:tailEnd/>
          </a:ln>
        </p:spPr>
      </p:pic>
      <p:sp>
        <p:nvSpPr>
          <p:cNvPr id="2" name="TextBox 1"/>
          <p:cNvSpPr txBox="1"/>
          <p:nvPr/>
        </p:nvSpPr>
        <p:spPr>
          <a:xfrm>
            <a:off x="533400" y="2616200"/>
            <a:ext cx="8324880" cy="1077218"/>
          </a:xfrm>
          <a:prstGeom prst="rect">
            <a:avLst/>
          </a:prstGeom>
          <a:noFill/>
          <a:ln w="76200">
            <a:solidFill>
              <a:srgbClr val="FFFF00"/>
            </a:solidFill>
          </a:ln>
        </p:spPr>
        <p:txBody>
          <a:bodyPr wrap="square">
            <a:spAutoFit/>
          </a:bodyPr>
          <a:lstStyle/>
          <a:p>
            <a:pPr algn="ctr">
              <a:defRPr/>
            </a:pPr>
            <a:r>
              <a:rPr lang="en-US" sz="3200" b="1" dirty="0" smtClean="0">
                <a:solidFill>
                  <a:srgbClr val="FFFF00"/>
                </a:solidFill>
                <a:latin typeface="+mn-lt"/>
              </a:rPr>
              <a:t>Different environments of mangroves plant  in Saudi Arabia</a:t>
            </a:r>
            <a:endParaRPr lang="en-US" sz="3200" b="1" dirty="0">
              <a:solidFill>
                <a:srgbClr val="FFFF00"/>
              </a:solidFill>
              <a:latin typeface="+mn-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tiya alzahrani\Desktop\خلفيات عرض بور بوينت\green-ornament-powerpoint-background\0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097" name="Rectangle 1"/>
          <p:cNvSpPr>
            <a:spLocks noChangeArrowheads="1"/>
          </p:cNvSpPr>
          <p:nvPr/>
        </p:nvSpPr>
        <p:spPr bwMode="auto">
          <a:xfrm>
            <a:off x="-1" y="845423"/>
            <a:ext cx="9540553"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r>
              <a:rPr lang="en-US" sz="3200" b="1" dirty="0" smtClean="0">
                <a:solidFill>
                  <a:srgbClr val="FF0000"/>
                </a:solidFill>
                <a:latin typeface="+mn-lt"/>
              </a:rPr>
              <a:t>(4) Methods of reproduction of the mangrove</a:t>
            </a:r>
            <a:endParaRPr kumimoji="0" lang="ar-SA" sz="3200" b="1" i="0" u="none" strike="noStrike" normalizeH="0" baseline="0"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mn-lt"/>
              <a:cs typeface="PT Simple Bold Ruled" pitchFamily="2" charset="-78"/>
            </a:endParaRPr>
          </a:p>
        </p:txBody>
      </p:sp>
      <p:sp>
        <p:nvSpPr>
          <p:cNvPr id="2" name="Rectangle 1"/>
          <p:cNvSpPr>
            <a:spLocks noChangeArrowheads="1"/>
          </p:cNvSpPr>
          <p:nvPr/>
        </p:nvSpPr>
        <p:spPr bwMode="auto">
          <a:xfrm>
            <a:off x="4479615" y="2483024"/>
            <a:ext cx="4412865"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000" b="1" dirty="0" smtClean="0">
                <a:solidFill>
                  <a:srgbClr val="003300"/>
                </a:solidFill>
                <a:latin typeface="+mn-lt"/>
                <a:ea typeface="Calibri" pitchFamily="34" charset="0"/>
                <a:cs typeface="Microsoft Uighur" pitchFamily="2" charset="-78"/>
              </a:rPr>
              <a:t>This  plant reproduces by </a:t>
            </a:r>
            <a:r>
              <a:rPr lang="af-ZA" sz="2000" b="1" dirty="0" smtClean="0">
                <a:solidFill>
                  <a:srgbClr val="003300"/>
                </a:solidFill>
                <a:latin typeface="+mn-lt"/>
                <a:ea typeface="Calibri" pitchFamily="34" charset="0"/>
                <a:cs typeface="Microsoft Uighur" pitchFamily="2" charset="-78"/>
              </a:rPr>
              <a:t> Spindle-shaped seeds.</a:t>
            </a:r>
            <a:endParaRPr lang="ar-SA" sz="2000" b="1" dirty="0" smtClean="0">
              <a:solidFill>
                <a:srgbClr val="003300"/>
              </a:solidFill>
              <a:latin typeface="+mn-lt"/>
              <a:ea typeface="Calibri" pitchFamily="34" charset="0"/>
              <a:cs typeface="Microsoft Uighur" pitchFamily="2" charset="-78"/>
            </a:endParaRPr>
          </a:p>
          <a:p>
            <a:pPr algn="just"/>
            <a:r>
              <a:rPr lang="en-US" sz="2000" b="1" dirty="0" smtClean="0">
                <a:solidFill>
                  <a:srgbClr val="003300"/>
                </a:solidFill>
                <a:latin typeface="+mn-lt"/>
                <a:ea typeface="Calibri" pitchFamily="34" charset="0"/>
                <a:cs typeface="Microsoft Uighur" pitchFamily="2" charset="-78"/>
              </a:rPr>
              <a:t>Transmitted  by  portable water  from one region to another</a:t>
            </a:r>
            <a:r>
              <a:rPr lang="af-ZA" sz="2000" b="1" dirty="0" smtClean="0">
                <a:solidFill>
                  <a:srgbClr val="003300"/>
                </a:solidFill>
                <a:latin typeface="+mn-lt"/>
                <a:ea typeface="Calibri" pitchFamily="34" charset="0"/>
                <a:cs typeface="Microsoft Uighur" pitchFamily="2" charset="-78"/>
              </a:rPr>
              <a:t>.</a:t>
            </a:r>
            <a:endParaRPr lang="ar-SA" sz="2000" b="1" dirty="0" smtClean="0">
              <a:solidFill>
                <a:srgbClr val="003300"/>
              </a:solidFill>
              <a:latin typeface="+mn-lt"/>
              <a:ea typeface="Calibri" pitchFamily="34" charset="0"/>
              <a:cs typeface="Microsoft Uighur" pitchFamily="2" charset="-78"/>
            </a:endParaRPr>
          </a:p>
          <a:p>
            <a:pPr algn="just"/>
            <a:r>
              <a:rPr lang="en-US" sz="2000" b="1" dirty="0" smtClean="0">
                <a:solidFill>
                  <a:srgbClr val="003300"/>
                </a:solidFill>
                <a:latin typeface="+mn-lt"/>
                <a:ea typeface="Calibri" pitchFamily="34" charset="0"/>
                <a:cs typeface="Microsoft Uighur" pitchFamily="2" charset="-78"/>
              </a:rPr>
              <a:t>Where comes  out  from the seed a strong  root, </a:t>
            </a:r>
            <a:r>
              <a:rPr lang="af-ZA" sz="2000" b="1" dirty="0">
                <a:solidFill>
                  <a:srgbClr val="003300"/>
                </a:solidFill>
                <a:latin typeface="+mn-lt"/>
                <a:ea typeface="Calibri" pitchFamily="34" charset="0"/>
                <a:cs typeface="Microsoft Uighur" pitchFamily="2" charset="-78"/>
              </a:rPr>
              <a:t>i</a:t>
            </a:r>
            <a:r>
              <a:rPr lang="af-ZA" sz="2000" b="1" dirty="0" smtClean="0">
                <a:solidFill>
                  <a:srgbClr val="003300"/>
                </a:solidFill>
                <a:latin typeface="+mn-lt"/>
                <a:ea typeface="Calibri" pitchFamily="34" charset="0"/>
                <a:cs typeface="Microsoft Uighur" pitchFamily="2" charset="-78"/>
              </a:rPr>
              <a:t>nstilling  in the soil</a:t>
            </a:r>
            <a:r>
              <a:rPr lang="ar-SA" sz="2000" b="1" dirty="0" smtClean="0">
                <a:solidFill>
                  <a:srgbClr val="003300"/>
                </a:solidFill>
                <a:latin typeface="+mn-lt"/>
                <a:ea typeface="Calibri" pitchFamily="34" charset="0"/>
                <a:cs typeface="Microsoft Uighur" pitchFamily="2" charset="-78"/>
              </a:rPr>
              <a:t> </a:t>
            </a:r>
            <a:r>
              <a:rPr lang="en-US" sz="2000" b="1" dirty="0" smtClean="0">
                <a:latin typeface="+mn-lt"/>
              </a:rPr>
              <a:t> </a:t>
            </a:r>
            <a:r>
              <a:rPr lang="en-US" sz="2000" b="1" dirty="0" smtClean="0">
                <a:solidFill>
                  <a:srgbClr val="003300"/>
                </a:solidFill>
                <a:latin typeface="+mn-lt"/>
                <a:ea typeface="Calibri" pitchFamily="34" charset="0"/>
                <a:cs typeface="Microsoft Uighur" pitchFamily="2" charset="-78"/>
              </a:rPr>
              <a:t>roughly similar to the way the coconut grows.</a:t>
            </a:r>
            <a:endParaRPr lang="ar-SA" sz="2000" b="1" dirty="0">
              <a:solidFill>
                <a:srgbClr val="003300"/>
              </a:solidFill>
              <a:latin typeface="+mn-lt"/>
              <a:ea typeface="Calibri" pitchFamily="34" charset="0"/>
              <a:cs typeface="Microsoft Uighur" pitchFamily="2" charset="-78"/>
            </a:endParaRPr>
          </a:p>
        </p:txBody>
      </p:sp>
      <p:pic>
        <p:nvPicPr>
          <p:cNvPr id="3" name="Picture 2" descr="G:\صور لنبتة المانجروف\dec_09_1065_pink.jpg"/>
          <p:cNvPicPr>
            <a:picLocks noChangeAspect="1" noChangeArrowheads="1"/>
          </p:cNvPicPr>
          <p:nvPr/>
        </p:nvPicPr>
        <p:blipFill>
          <a:blip r:embed="rId3" cstate="print"/>
          <a:srcRect/>
          <a:stretch>
            <a:fillRect/>
          </a:stretch>
        </p:blipFill>
        <p:spPr bwMode="auto">
          <a:xfrm>
            <a:off x="-1" y="1628800"/>
            <a:ext cx="4427985" cy="5229200"/>
          </a:xfrm>
          <a:prstGeom prst="ellipse">
            <a:avLst/>
          </a:prstGeom>
          <a:ln>
            <a:noFill/>
          </a:ln>
          <a:effectLst>
            <a:softEdge rad="112500"/>
          </a:effectLst>
        </p:spPr>
      </p:pic>
      <p:sp>
        <p:nvSpPr>
          <p:cNvPr id="6" name="عنصر نائب لرقم الشريحة 5"/>
          <p:cNvSpPr>
            <a:spLocks noGrp="1"/>
          </p:cNvSpPr>
          <p:nvPr>
            <p:ph type="sldNum" sz="quarter" idx="12"/>
          </p:nvPr>
        </p:nvSpPr>
        <p:spPr/>
        <p:txBody>
          <a:bodyPr/>
          <a:lstStyle/>
          <a:p>
            <a:pPr>
              <a:defRPr/>
            </a:pPr>
            <a:fld id="{10AA14C9-6FFF-4774-85BB-ED8E785D5CDA}" type="slidenum">
              <a:rPr lang="fr-CA" smtClean="0"/>
              <a:pPr>
                <a:defRPr/>
              </a:pPr>
              <a:t>7</a:t>
            </a:fld>
            <a:endParaRPr lang="fr-CA"/>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tiya alzahrani\Desktop\خلفيات عرض بور بوينت\green-ornament-powerpoint-background\0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0721" name="Rectangle 1"/>
          <p:cNvSpPr>
            <a:spLocks noChangeArrowheads="1"/>
          </p:cNvSpPr>
          <p:nvPr/>
        </p:nvSpPr>
        <p:spPr bwMode="auto">
          <a:xfrm>
            <a:off x="1115616" y="260648"/>
            <a:ext cx="640871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r>
              <a:rPr lang="en-US" sz="3200" b="1" dirty="0" smtClean="0">
                <a:solidFill>
                  <a:srgbClr val="FF0000"/>
                </a:solidFill>
                <a:latin typeface="+mn-lt"/>
              </a:rPr>
              <a:t>(5)The benefits of mangrove plant</a:t>
            </a:r>
            <a:endParaRPr kumimoji="0" lang="ar-SA" sz="3200" b="1" i="0" u="none" strike="noStrike" normalizeH="0" baseline="0"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mn-lt"/>
              <a:cs typeface="PT Simple Bold Ruled" pitchFamily="2" charset="-78"/>
            </a:endParaRPr>
          </a:p>
        </p:txBody>
      </p:sp>
      <p:pic>
        <p:nvPicPr>
          <p:cNvPr id="30724" name="Picture 4" descr="G:\صور لنبتة المانجروف\600px-Mangrove_auf_Cayo_Levisa,_Kuba.jpg"/>
          <p:cNvPicPr>
            <a:picLocks noChangeAspect="1" noChangeArrowheads="1"/>
          </p:cNvPicPr>
          <p:nvPr/>
        </p:nvPicPr>
        <p:blipFill>
          <a:blip r:embed="rId3" cstate="print">
            <a:lum bright="24000"/>
          </a:blip>
          <a:srcRect/>
          <a:stretch>
            <a:fillRect/>
          </a:stretch>
        </p:blipFill>
        <p:spPr bwMode="auto">
          <a:xfrm>
            <a:off x="0" y="1412776"/>
            <a:ext cx="3563888" cy="5445224"/>
          </a:xfrm>
          <a:prstGeom prst="rect">
            <a:avLst/>
          </a:prstGeom>
          <a:noFill/>
        </p:spPr>
      </p:pic>
      <p:sp>
        <p:nvSpPr>
          <p:cNvPr id="8" name="مستطيل 7"/>
          <p:cNvSpPr/>
          <p:nvPr/>
        </p:nvSpPr>
        <p:spPr>
          <a:xfrm>
            <a:off x="3707904" y="1268760"/>
            <a:ext cx="5328592" cy="5016758"/>
          </a:xfrm>
          <a:prstGeom prst="rect">
            <a:avLst/>
          </a:prstGeom>
        </p:spPr>
        <p:txBody>
          <a:bodyPr wrap="square">
            <a:spAutoFit/>
          </a:bodyPr>
          <a:lstStyle/>
          <a:p>
            <a:pPr marL="514350" indent="-514350" algn="just">
              <a:buFont typeface="+mj-lt"/>
              <a:buAutoNum type="arabicPeriod"/>
            </a:pPr>
            <a:r>
              <a:rPr lang="en-US" sz="2000" b="1" dirty="0" smtClean="0">
                <a:solidFill>
                  <a:srgbClr val="003300"/>
                </a:solidFill>
                <a:latin typeface="+mn-lt"/>
                <a:ea typeface="Calibri" pitchFamily="34" charset="0"/>
                <a:cs typeface="ae_Dimnah"/>
              </a:rPr>
              <a:t>The mangrove is the community for many small fish and invertebrates and many plants and animals (outstanding), as well as large birds,  Where there are </a:t>
            </a:r>
            <a:r>
              <a:rPr lang="af-ZA" sz="2000" b="1" dirty="0" smtClean="0">
                <a:solidFill>
                  <a:srgbClr val="003300"/>
                </a:solidFill>
                <a:latin typeface="+mn-lt"/>
                <a:ea typeface="Calibri" pitchFamily="34" charset="0"/>
                <a:cs typeface="ae_Dimnah"/>
              </a:rPr>
              <a:t> Food Network </a:t>
            </a:r>
            <a:r>
              <a:rPr lang="en-US" sz="2000" b="1" dirty="0" smtClean="0">
                <a:solidFill>
                  <a:srgbClr val="003300"/>
                </a:solidFill>
                <a:latin typeface="+mn-lt"/>
                <a:ea typeface="Calibri" pitchFamily="34" charset="0"/>
                <a:cs typeface="ae_Dimnah"/>
              </a:rPr>
              <a:t> based on organic production of coastal mangrove swamps.</a:t>
            </a:r>
          </a:p>
          <a:p>
            <a:pPr marL="514350" indent="-514350" algn="just">
              <a:buFont typeface="+mj-lt"/>
              <a:buAutoNum type="arabicPeriod"/>
            </a:pPr>
            <a:r>
              <a:rPr lang="af-ZA" sz="2000" b="1" dirty="0" smtClean="0">
                <a:solidFill>
                  <a:srgbClr val="003300"/>
                </a:solidFill>
                <a:latin typeface="+mn-lt"/>
                <a:ea typeface="Calibri" pitchFamily="34" charset="0"/>
                <a:cs typeface="ae_Dimnah"/>
              </a:rPr>
              <a:t>The local population</a:t>
            </a:r>
            <a:r>
              <a:rPr lang="ar-SA" sz="2000" b="1" dirty="0" smtClean="0">
                <a:solidFill>
                  <a:srgbClr val="003300"/>
                </a:solidFill>
                <a:latin typeface="+mn-lt"/>
                <a:ea typeface="Calibri" pitchFamily="34" charset="0"/>
                <a:cs typeface="ae_Dimnah"/>
              </a:rPr>
              <a:t> </a:t>
            </a:r>
            <a:r>
              <a:rPr lang="en-US" sz="2000" b="1" dirty="0" smtClean="0">
                <a:solidFill>
                  <a:srgbClr val="003300"/>
                </a:solidFill>
                <a:latin typeface="+mn-lt"/>
                <a:ea typeface="Calibri" pitchFamily="34" charset="0"/>
                <a:cs typeface="ae_Dimnah"/>
              </a:rPr>
              <a:t>use branches as fuel high-value. This explains the heavy damage that occurs to groups of this plant near residential areas.</a:t>
            </a:r>
          </a:p>
          <a:p>
            <a:pPr marL="514350" indent="-514350" algn="just">
              <a:buFont typeface="+mj-lt"/>
              <a:buAutoNum type="arabicPeriod"/>
            </a:pPr>
            <a:r>
              <a:rPr lang="en-US" sz="2000" b="1" dirty="0" smtClean="0">
                <a:solidFill>
                  <a:srgbClr val="003300"/>
                </a:solidFill>
                <a:latin typeface="+mn-lt"/>
                <a:ea typeface="Calibri" pitchFamily="34" charset="0"/>
                <a:cs typeface="ae_Dimnah"/>
              </a:rPr>
              <a:t>Fish that live in shallow water usually, came with tidal waves to these areas to feed on the invertebrate marine organisms that live in these shallow ecosystems. </a:t>
            </a:r>
          </a:p>
          <a:p>
            <a:pPr algn="just"/>
            <a:endParaRPr lang="ar-SA" sz="2000" dirty="0" smtClean="0">
              <a:solidFill>
                <a:srgbClr val="003300"/>
              </a:solidFill>
              <a:latin typeface="+mn-lt"/>
              <a:cs typeface="Microsoft Uighur" pitchFamily="2" charset="-78"/>
            </a:endParaRPr>
          </a:p>
        </p:txBody>
      </p:sp>
      <p:sp>
        <p:nvSpPr>
          <p:cNvPr id="6" name="عنصر نائب لرقم الشريحة 5"/>
          <p:cNvSpPr>
            <a:spLocks noGrp="1"/>
          </p:cNvSpPr>
          <p:nvPr>
            <p:ph type="sldNum" sz="quarter" idx="12"/>
          </p:nvPr>
        </p:nvSpPr>
        <p:spPr/>
        <p:txBody>
          <a:bodyPr/>
          <a:lstStyle/>
          <a:p>
            <a:pPr>
              <a:defRPr/>
            </a:pPr>
            <a:fld id="{10AA14C9-6FFF-4774-85BB-ED8E785D5CDA}" type="slidenum">
              <a:rPr lang="fr-CA" smtClean="0"/>
              <a:pPr>
                <a:defRPr/>
              </a:pPr>
              <a:t>8</a:t>
            </a:fld>
            <a:endParaRPr lang="fr-CA"/>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tiya alzahrani\Desktop\خلفيات عرض بور بوينت\green-ornament-powerpoint-background\0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مستطيل 2"/>
          <p:cNvSpPr/>
          <p:nvPr/>
        </p:nvSpPr>
        <p:spPr>
          <a:xfrm>
            <a:off x="214314" y="695999"/>
            <a:ext cx="8606158" cy="5632311"/>
          </a:xfrm>
          <a:prstGeom prst="rect">
            <a:avLst/>
          </a:prstGeom>
        </p:spPr>
        <p:txBody>
          <a:bodyPr wrap="square">
            <a:spAutoFit/>
          </a:bodyPr>
          <a:lstStyle/>
          <a:p>
            <a:pPr marL="514350" indent="-514350" algn="just"/>
            <a:r>
              <a:rPr lang="en-US" sz="2000" b="1" dirty="0" smtClean="0">
                <a:solidFill>
                  <a:srgbClr val="003300"/>
                </a:solidFill>
                <a:latin typeface="+mn-lt"/>
                <a:ea typeface="Calibri" pitchFamily="34" charset="0"/>
                <a:cs typeface="Microsoft Uighur" pitchFamily="2" charset="-78"/>
              </a:rPr>
              <a:t>4-Mangrove forest  protect beaches from erosion and contribute to the growth of the wild and marine environment.</a:t>
            </a:r>
          </a:p>
          <a:p>
            <a:pPr marL="514350" indent="-514350" algn="just"/>
            <a:r>
              <a:rPr lang="en-US" sz="2000" b="1" dirty="0" smtClean="0">
                <a:solidFill>
                  <a:srgbClr val="003300"/>
                </a:solidFill>
                <a:latin typeface="+mn-lt"/>
                <a:ea typeface="Calibri" pitchFamily="34" charset="0"/>
                <a:cs typeface="Microsoft Uighur" pitchFamily="2" charset="-78"/>
              </a:rPr>
              <a:t>5- The source of the hormones components such as turbines and steroids as well as the presence of a </a:t>
            </a:r>
            <a:r>
              <a:rPr lang="en-US" sz="2000" b="1" dirty="0" err="1" smtClean="0">
                <a:solidFill>
                  <a:srgbClr val="003300"/>
                </a:solidFill>
                <a:latin typeface="+mn-lt"/>
                <a:ea typeface="Calibri" pitchFamily="34" charset="0"/>
                <a:cs typeface="Microsoft Uighur" pitchFamily="2" charset="-78"/>
              </a:rPr>
              <a:t>Coumarin</a:t>
            </a:r>
            <a:r>
              <a:rPr lang="en-US" sz="2000" b="1" dirty="0" smtClean="0">
                <a:solidFill>
                  <a:srgbClr val="003300"/>
                </a:solidFill>
                <a:latin typeface="+mn-lt"/>
                <a:ea typeface="Calibri" pitchFamily="34" charset="0"/>
                <a:cs typeface="Microsoft Uighur" pitchFamily="2" charset="-78"/>
              </a:rPr>
              <a:t> compound, which is the source used in drugs combinations .</a:t>
            </a:r>
          </a:p>
          <a:p>
            <a:pPr marL="514350" indent="-514350" algn="just"/>
            <a:r>
              <a:rPr lang="en-US" sz="2000" b="1" dirty="0" smtClean="0">
                <a:solidFill>
                  <a:srgbClr val="003300"/>
                </a:solidFill>
                <a:latin typeface="+mn-lt"/>
                <a:ea typeface="Calibri" pitchFamily="34" charset="0"/>
                <a:cs typeface="Microsoft Uighur" pitchFamily="2" charset="-78"/>
              </a:rPr>
              <a:t>6-Mangrove seedling plants extract was used in ancient tonic for men.</a:t>
            </a:r>
            <a:endParaRPr lang="ar-SA" sz="2000" b="1" dirty="0" smtClean="0">
              <a:solidFill>
                <a:srgbClr val="003300"/>
              </a:solidFill>
              <a:latin typeface="+mn-lt"/>
              <a:ea typeface="Calibri" pitchFamily="34" charset="0"/>
              <a:cs typeface="Microsoft Uighur" pitchFamily="2" charset="-78"/>
            </a:endParaRPr>
          </a:p>
          <a:p>
            <a:pPr marL="514350" indent="-514350" algn="just"/>
            <a:r>
              <a:rPr lang="en-US" sz="2000" b="1" dirty="0" smtClean="0">
                <a:solidFill>
                  <a:srgbClr val="003300"/>
                </a:solidFill>
                <a:latin typeface="+mn-lt"/>
                <a:ea typeface="Calibri" pitchFamily="34" charset="0"/>
                <a:cs typeface="Microsoft Uighur" pitchFamily="2" charset="-78"/>
              </a:rPr>
              <a:t>7-Extracted from it medical supplies to treat gum disease and liver disease.</a:t>
            </a:r>
          </a:p>
          <a:p>
            <a:pPr marL="514350" indent="-514350" algn="just"/>
            <a:r>
              <a:rPr lang="en-US" sz="2000" b="1" dirty="0" smtClean="0">
                <a:solidFill>
                  <a:srgbClr val="003300"/>
                </a:solidFill>
                <a:latin typeface="+mn-lt"/>
                <a:ea typeface="Calibri" pitchFamily="34" charset="0"/>
                <a:cs typeface="Microsoft Uighur" pitchFamily="2" charset="-78"/>
              </a:rPr>
              <a:t>8-A recent chemical analysis of parts of the developing mangroves  plant on the coasts of Saudi Arabia, turned out to contain materials that are the source for the production of  tonic hormones.</a:t>
            </a:r>
          </a:p>
          <a:p>
            <a:pPr marL="514350" indent="-514350" algn="just"/>
            <a:r>
              <a:rPr lang="en-US" sz="2000" b="1" dirty="0" smtClean="0">
                <a:solidFill>
                  <a:srgbClr val="003300"/>
                </a:solidFill>
                <a:latin typeface="+mn-lt"/>
                <a:ea typeface="Calibri" pitchFamily="34" charset="0"/>
                <a:cs typeface="Microsoft Uighur" pitchFamily="2" charset="-78"/>
              </a:rPr>
              <a:t>9-Help to build the soil by collecting sediment around the prop roots and aerobic respiratory root.</a:t>
            </a:r>
          </a:p>
          <a:p>
            <a:pPr marL="514350" indent="-514350" algn="just"/>
            <a:r>
              <a:rPr lang="en-US" sz="2000" b="1" dirty="0" smtClean="0">
                <a:solidFill>
                  <a:srgbClr val="003300"/>
                </a:solidFill>
                <a:latin typeface="+mn-lt"/>
                <a:ea typeface="Calibri" pitchFamily="34" charset="0"/>
                <a:cs typeface="Microsoft Uighur" pitchFamily="2" charset="-78"/>
              </a:rPr>
              <a:t>10-Its produced large amounts of the crumbs which in turn will participate in the productivity of many Beach objects.</a:t>
            </a:r>
          </a:p>
          <a:p>
            <a:pPr marL="514350" indent="-514350" algn="just"/>
            <a:r>
              <a:rPr lang="en-US" sz="2000" b="1" dirty="0" smtClean="0">
                <a:solidFill>
                  <a:srgbClr val="003300"/>
                </a:solidFill>
                <a:latin typeface="+mn-lt"/>
                <a:ea typeface="Calibri" pitchFamily="34" charset="0"/>
                <a:cs typeface="Microsoft Uighur" pitchFamily="2" charset="-78"/>
              </a:rPr>
              <a:t>11-Interlocking veins of the tree works as a filter combines  contaminated materials and prevent them from moving to the sea. This may harm it, but it is a fundamental benefit in keeping the water clean.</a:t>
            </a:r>
            <a:br>
              <a:rPr lang="en-US" sz="2000" b="1" dirty="0" smtClean="0">
                <a:solidFill>
                  <a:srgbClr val="003300"/>
                </a:solidFill>
                <a:latin typeface="+mn-lt"/>
                <a:ea typeface="Calibri" pitchFamily="34" charset="0"/>
                <a:cs typeface="Microsoft Uighur" pitchFamily="2" charset="-78"/>
              </a:rPr>
            </a:br>
            <a:r>
              <a:rPr lang="en-US" sz="2000" b="1" dirty="0" smtClean="0">
                <a:solidFill>
                  <a:srgbClr val="003300"/>
                </a:solidFill>
                <a:latin typeface="+mn-lt"/>
                <a:ea typeface="Calibri" pitchFamily="34" charset="0"/>
                <a:cs typeface="Microsoft Uighur" pitchFamily="2" charset="-78"/>
              </a:rPr>
              <a:t>     </a:t>
            </a:r>
            <a:endParaRPr lang="ar-SA" sz="2000" b="1" dirty="0">
              <a:solidFill>
                <a:srgbClr val="003300"/>
              </a:solidFill>
              <a:latin typeface="+mn-lt"/>
              <a:ea typeface="Calibri" pitchFamily="34" charset="0"/>
              <a:cs typeface="Microsoft Uighur" pitchFamily="2" charset="-78"/>
            </a:endParaRPr>
          </a:p>
        </p:txBody>
      </p:sp>
      <p:sp>
        <p:nvSpPr>
          <p:cNvPr id="4" name="عنصر نائب لرقم الشريحة 3"/>
          <p:cNvSpPr>
            <a:spLocks noGrp="1"/>
          </p:cNvSpPr>
          <p:nvPr>
            <p:ph type="sldNum" sz="quarter" idx="12"/>
          </p:nvPr>
        </p:nvSpPr>
        <p:spPr/>
        <p:txBody>
          <a:bodyPr/>
          <a:lstStyle/>
          <a:p>
            <a:pPr>
              <a:defRPr/>
            </a:pPr>
            <a:fld id="{10AA14C9-6FFF-4774-85BB-ED8E785D5CDA}" type="slidenum">
              <a:rPr lang="fr-CA" smtClean="0"/>
              <a:pPr>
                <a:defRPr/>
              </a:pPr>
              <a:t>9</a:t>
            </a:fld>
            <a:endParaRPr lang="fr-CA"/>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3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2321</TotalTime>
  <Words>581</Words>
  <Application>Microsoft Office PowerPoint</Application>
  <PresentationFormat>On-screen Show (4:3)</PresentationFormat>
  <Paragraphs>235</Paragraphs>
  <Slides>31</Slides>
  <Notes>2</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131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atiya alzahrani</dc:creator>
  <cp:lastModifiedBy>norah</cp:lastModifiedBy>
  <cp:revision>205</cp:revision>
  <dcterms:created xsi:type="dcterms:W3CDTF">2011-05-05T07:05:39Z</dcterms:created>
  <dcterms:modified xsi:type="dcterms:W3CDTF">2012-05-15T19:34:15Z</dcterms:modified>
</cp:coreProperties>
</file>